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6" r:id="rId7"/>
    <p:sldId id="261" r:id="rId8"/>
    <p:sldId id="262" r:id="rId9"/>
    <p:sldId id="263" r:id="rId10"/>
    <p:sldId id="264"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8E2284-F3D0-40DD-928A-E373D452E2B4}" type="datetimeFigureOut">
              <a:rPr lang="en-US" smtClean="0"/>
              <a:t>01-Apr-19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312550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E2284-F3D0-40DD-928A-E373D452E2B4}" type="datetimeFigureOut">
              <a:rPr lang="en-US" smtClean="0"/>
              <a:t>01-Apr-19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341634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E2284-F3D0-40DD-928A-E373D452E2B4}" type="datetimeFigureOut">
              <a:rPr lang="en-US" smtClean="0"/>
              <a:t>01-Apr-19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274865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E2284-F3D0-40DD-928A-E373D452E2B4}" type="datetimeFigureOut">
              <a:rPr lang="en-US" smtClean="0"/>
              <a:t>01-Apr-19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30741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8E2284-F3D0-40DD-928A-E373D452E2B4}" type="datetimeFigureOut">
              <a:rPr lang="en-US" smtClean="0"/>
              <a:t>01-Apr-19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3466003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8E2284-F3D0-40DD-928A-E373D452E2B4}" type="datetimeFigureOut">
              <a:rPr lang="en-US" smtClean="0"/>
              <a:t>01-Apr-19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339668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8E2284-F3D0-40DD-928A-E373D452E2B4}" type="datetimeFigureOut">
              <a:rPr lang="en-US" smtClean="0"/>
              <a:t>01-Apr-19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216236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8E2284-F3D0-40DD-928A-E373D452E2B4}" type="datetimeFigureOut">
              <a:rPr lang="en-US" smtClean="0"/>
              <a:t>01-Apr-19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313964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E2284-F3D0-40DD-928A-E373D452E2B4}" type="datetimeFigureOut">
              <a:rPr lang="en-US" smtClean="0"/>
              <a:t>01-Apr-19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382473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8E2284-F3D0-40DD-928A-E373D452E2B4}" type="datetimeFigureOut">
              <a:rPr lang="en-US" smtClean="0"/>
              <a:t>01-Apr-19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376139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8E2284-F3D0-40DD-928A-E373D452E2B4}" type="datetimeFigureOut">
              <a:rPr lang="en-US" smtClean="0"/>
              <a:t>01-Apr-19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22498-DEF9-4EEC-9E46-2C2DB70ED21F}" type="slidenum">
              <a:rPr lang="en-US" smtClean="0"/>
              <a:t>‹#›</a:t>
            </a:fld>
            <a:endParaRPr lang="en-US"/>
          </a:p>
        </p:txBody>
      </p:sp>
    </p:spTree>
    <p:extLst>
      <p:ext uri="{BB962C8B-B14F-4D97-AF65-F5344CB8AC3E}">
        <p14:creationId xmlns:p14="http://schemas.microsoft.com/office/powerpoint/2010/main" val="375037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E2284-F3D0-40DD-928A-E373D452E2B4}" type="datetimeFigureOut">
              <a:rPr lang="en-US" smtClean="0"/>
              <a:t>01-Apr-19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22498-DEF9-4EEC-9E46-2C2DB70ED21F}" type="slidenum">
              <a:rPr lang="en-US" smtClean="0"/>
              <a:t>‹#›</a:t>
            </a:fld>
            <a:endParaRPr lang="en-US"/>
          </a:p>
        </p:txBody>
      </p:sp>
    </p:spTree>
    <p:extLst>
      <p:ext uri="{BB962C8B-B14F-4D97-AF65-F5344CB8AC3E}">
        <p14:creationId xmlns:p14="http://schemas.microsoft.com/office/powerpoint/2010/main" val="1613914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2.wdp"/><Relationship Id="rId4" Type="http://schemas.openxmlformats.org/officeDocument/2006/relationships/image" Target="../media/image17.png"/><Relationship Id="rId9"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Wind Energy Conversion Systems</a:t>
            </a:r>
            <a:br>
              <a:rPr lang="en-US" sz="4800" dirty="0" smtClean="0"/>
            </a:br>
            <a:r>
              <a:rPr lang="en-US" sz="4800" dirty="0" smtClean="0"/>
              <a:t>Assignment 3</a:t>
            </a:r>
            <a:br>
              <a:rPr lang="en-US" sz="4800" dirty="0" smtClean="0"/>
            </a:br>
            <a:r>
              <a:rPr lang="en-US" sz="4000" dirty="0" smtClean="0"/>
              <a:t>Dynamic </a:t>
            </a:r>
            <a:r>
              <a:rPr lang="en-US" sz="4000" dirty="0"/>
              <a:t>performance of </a:t>
            </a:r>
            <a:r>
              <a:rPr lang="en-US" sz="4000" dirty="0" smtClean="0"/>
              <a:t>Standalone PMSG </a:t>
            </a:r>
            <a:endParaRPr lang="en-US" sz="4000" dirty="0"/>
          </a:p>
        </p:txBody>
      </p:sp>
      <p:sp>
        <p:nvSpPr>
          <p:cNvPr id="3" name="Subtitle 2"/>
          <p:cNvSpPr>
            <a:spLocks noGrp="1"/>
          </p:cNvSpPr>
          <p:nvPr>
            <p:ph type="subTitle" idx="1"/>
          </p:nvPr>
        </p:nvSpPr>
        <p:spPr/>
        <p:txBody>
          <a:bodyPr/>
          <a:lstStyle/>
          <a:p>
            <a:r>
              <a:rPr lang="en-US" dirty="0" smtClean="0"/>
              <a:t>M.Shamaas</a:t>
            </a:r>
          </a:p>
          <a:p>
            <a:r>
              <a:rPr lang="en-US" dirty="0" smtClean="0"/>
              <a:t>2018-MS-EE-4</a:t>
            </a:r>
            <a:endParaRPr lang="en-US" dirty="0"/>
          </a:p>
        </p:txBody>
      </p:sp>
    </p:spTree>
    <p:extLst>
      <p:ext uri="{BB962C8B-B14F-4D97-AF65-F5344CB8AC3E}">
        <p14:creationId xmlns:p14="http://schemas.microsoft.com/office/powerpoint/2010/main" val="29609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3698"/>
            <a:ext cx="10515600" cy="1325563"/>
          </a:xfrm>
        </p:spPr>
        <p:txBody>
          <a:bodyPr/>
          <a:lstStyle/>
          <a:p>
            <a:r>
              <a:rPr lang="en-US" u="sng" dirty="0" smtClean="0"/>
              <a:t>PMSG System</a:t>
            </a:r>
            <a:endParaRPr lang="en-US" u="sng" dirty="0"/>
          </a:p>
        </p:txBody>
      </p:sp>
      <p:pic>
        <p:nvPicPr>
          <p:cNvPr id="4" name="Content Placeholder 3"/>
          <p:cNvPicPr>
            <a:picLocks noGrp="1"/>
          </p:cNvPicPr>
          <p:nvPr>
            <p:ph idx="1"/>
          </p:nvPr>
        </p:nvPicPr>
        <p:blipFill rotWithShape="1">
          <a:blip r:embed="rId2"/>
          <a:srcRect l="8889" r="13473" b="10219"/>
          <a:stretch/>
        </p:blipFill>
        <p:spPr bwMode="auto">
          <a:xfrm>
            <a:off x="1678259" y="1479261"/>
            <a:ext cx="8835481" cy="5060084"/>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281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2"/>
            <a:ext cx="10515600" cy="1325563"/>
          </a:xfrm>
        </p:spPr>
        <p:txBody>
          <a:bodyPr/>
          <a:lstStyle/>
          <a:p>
            <a:r>
              <a:rPr lang="en-US" u="sng" dirty="0" smtClean="0"/>
              <a:t>Resistive Load and Ideal Switches</a:t>
            </a:r>
            <a:endParaRPr lang="en-US" u="sng" dirty="0"/>
          </a:p>
        </p:txBody>
      </p:sp>
      <p:pic>
        <p:nvPicPr>
          <p:cNvPr id="4" name="Content Placeholder 3"/>
          <p:cNvPicPr>
            <a:picLocks noGrp="1"/>
          </p:cNvPicPr>
          <p:nvPr>
            <p:ph idx="1"/>
          </p:nvPr>
        </p:nvPicPr>
        <p:blipFill rotWithShape="1">
          <a:blip r:embed="rId2"/>
          <a:srcRect l="15694" b="11092"/>
          <a:stretch/>
        </p:blipFill>
        <p:spPr bwMode="auto">
          <a:xfrm>
            <a:off x="1507625" y="1368425"/>
            <a:ext cx="9176750" cy="519863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038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Block diagram for dynamic simulation of </a:t>
            </a:r>
            <a:r>
              <a:rPr lang="en-US" u="sng" dirty="0" smtClean="0"/>
              <a:t>standalone PMSG.</a:t>
            </a:r>
            <a:endParaRPr lang="en-US" u="sng" dirty="0"/>
          </a:p>
        </p:txBody>
      </p:sp>
      <p:pic>
        <p:nvPicPr>
          <p:cNvPr id="4" name="Content Placeholder 3"/>
          <p:cNvPicPr>
            <a:picLocks noGrp="1"/>
          </p:cNvPicPr>
          <p:nvPr>
            <p:ph idx="1"/>
          </p:nvPr>
        </p:nvPicPr>
        <p:blipFill rotWithShape="1">
          <a:blip r:embed="rId2"/>
          <a:srcRect r="1501"/>
          <a:stretch/>
        </p:blipFill>
        <p:spPr bwMode="auto">
          <a:xfrm>
            <a:off x="985740" y="1825625"/>
            <a:ext cx="10220520" cy="4351338"/>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5461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       </a:t>
            </a:r>
            <a:r>
              <a:rPr lang="en-US" u="sng" dirty="0" smtClean="0"/>
              <a:t>dq variables</a:t>
            </a:r>
            <a:r>
              <a:rPr lang="en-US" dirty="0" smtClean="0"/>
              <a:t>			        </a:t>
            </a:r>
            <a:r>
              <a:rPr lang="en-US" u="sng" dirty="0" smtClean="0"/>
              <a:t>abc variables</a:t>
            </a:r>
            <a:endParaRPr lang="en-US" u="sng" dirty="0"/>
          </a:p>
        </p:txBody>
      </p:sp>
      <p:pic>
        <p:nvPicPr>
          <p:cNvPr id="4" name="Content Placeholder 3"/>
          <p:cNvPicPr>
            <a:picLocks noGrp="1"/>
          </p:cNvPicPr>
          <p:nvPr>
            <p:ph idx="1"/>
          </p:nvPr>
        </p:nvPicPr>
        <p:blipFill>
          <a:blip r:embed="rId2">
            <a:extLst>
              <a:ext uri="{BEBA8EAE-BF5A-486C-A8C5-ECC9F3942E4B}">
                <a14:imgProps xmlns:a14="http://schemas.microsoft.com/office/drawing/2010/main">
                  <a14:imgLayer r:embed="rId3">
                    <a14:imgEffect>
                      <a14:sharpenSoften amount="10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93373" y="1164215"/>
            <a:ext cx="5390006" cy="2782599"/>
          </a:xfrm>
          <a:prstGeom prst="rect">
            <a:avLst/>
          </a:prstGeom>
          <a:noFill/>
          <a:ln>
            <a:solidFill>
              <a:schemeClr val="tx1"/>
            </a:solidFill>
          </a:ln>
        </p:spPr>
      </p:pic>
      <p:pic>
        <p:nvPicPr>
          <p:cNvPr id="5" name="Picture 4"/>
          <p:cNvPicPr/>
          <p:nvPr/>
        </p:nvPicPr>
        <p:blipFill>
          <a:blip r:embed="rId4">
            <a:extLst>
              <a:ext uri="{BEBA8EAE-BF5A-486C-A8C5-ECC9F3942E4B}">
                <a14:imgProps xmlns:a14="http://schemas.microsoft.com/office/drawing/2010/main">
                  <a14:imgLayer r:embed="rId5">
                    <a14:imgEffect>
                      <a14:sharpenSoften amount="10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28206" y="1164214"/>
            <a:ext cx="5570421" cy="2782599"/>
          </a:xfrm>
          <a:prstGeom prst="rect">
            <a:avLst/>
          </a:prstGeom>
          <a:noFill/>
          <a:ln>
            <a:solidFill>
              <a:schemeClr val="tx1"/>
            </a:solidFill>
          </a:ln>
        </p:spPr>
      </p:pic>
      <p:pic>
        <p:nvPicPr>
          <p:cNvPr id="6" name="Picture 5"/>
          <p:cNvPicPr/>
          <p:nvPr/>
        </p:nvPicPr>
        <p:blipFill>
          <a:blip r:embed="rId6" cstate="print">
            <a:extLst>
              <a:ext uri="{BEBA8EAE-BF5A-486C-A8C5-ECC9F3942E4B}">
                <a14:imgProps xmlns:a14="http://schemas.microsoft.com/office/drawing/2010/main">
                  <a14:imgLayer r:embed="rId7">
                    <a14:imgEffect>
                      <a14:sharpenSoften amount="10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93373" y="4293177"/>
            <a:ext cx="5390006" cy="2232313"/>
          </a:xfrm>
          <a:prstGeom prst="rect">
            <a:avLst/>
          </a:prstGeom>
          <a:noFill/>
          <a:ln>
            <a:solidFill>
              <a:schemeClr val="tx1"/>
            </a:solidFill>
          </a:ln>
        </p:spPr>
      </p:pic>
      <p:pic>
        <p:nvPicPr>
          <p:cNvPr id="7" name="Picture 6"/>
          <p:cNvPicPr/>
          <p:nvPr/>
        </p:nvPicPr>
        <p:blipFill>
          <a:blip r:embed="rId8" cstate="print">
            <a:extLst>
              <a:ext uri="{BEBA8EAE-BF5A-486C-A8C5-ECC9F3942E4B}">
                <a14:imgProps xmlns:a14="http://schemas.microsoft.com/office/drawing/2010/main">
                  <a14:imgLayer r:embed="rId9">
                    <a14:imgEffect>
                      <a14:sharpenSoften amount="10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28206" y="4293177"/>
            <a:ext cx="5570421" cy="2232313"/>
          </a:xfrm>
          <a:prstGeom prst="rect">
            <a:avLst/>
          </a:prstGeom>
          <a:noFill/>
          <a:ln>
            <a:solidFill>
              <a:schemeClr val="tx1"/>
            </a:solidFill>
          </a:ln>
        </p:spPr>
      </p:pic>
    </p:spTree>
    <p:extLst>
      <p:ext uri="{BB962C8B-B14F-4D97-AF65-F5344CB8AC3E}">
        <p14:creationId xmlns:p14="http://schemas.microsoft.com/office/powerpoint/2010/main" val="66482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Torque and Power</a:t>
            </a:r>
            <a:endParaRPr lang="en-US" dirty="0"/>
          </a:p>
        </p:txBody>
      </p:sp>
      <p:pic>
        <p:nvPicPr>
          <p:cNvPr id="4" name="Content Placeholder 3"/>
          <p:cNvPicPr>
            <a:picLocks noGrp="1"/>
          </p:cNvPicPr>
          <p:nvPr>
            <p:ph idx="1"/>
          </p:nvPr>
        </p:nvPicPr>
        <p:blipFill>
          <a:blip r:embed="rId2">
            <a:extLst>
              <a:ext uri="{BEBA8EAE-BF5A-486C-A8C5-ECC9F3942E4B}">
                <a14:imgProps xmlns:a14="http://schemas.microsoft.com/office/drawing/2010/main">
                  <a14:imgLayer r:embed="rId3">
                    <a14:imgEffect>
                      <a14:sharpenSoften amount="10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544447" y="1825625"/>
            <a:ext cx="9103105" cy="4351338"/>
          </a:xfrm>
          <a:prstGeom prst="rect">
            <a:avLst/>
          </a:prstGeom>
          <a:noFill/>
          <a:ln>
            <a:solidFill>
              <a:schemeClr val="tx1"/>
            </a:solidFill>
          </a:ln>
        </p:spPr>
      </p:pic>
    </p:spTree>
    <p:extLst>
      <p:ext uri="{BB962C8B-B14F-4D97-AF65-F5344CB8AC3E}">
        <p14:creationId xmlns:p14="http://schemas.microsoft.com/office/powerpoint/2010/main" val="425478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889"/>
            <a:ext cx="10515600" cy="1325563"/>
          </a:xfrm>
        </p:spPr>
        <p:txBody>
          <a:bodyPr/>
          <a:lstStyle/>
          <a:p>
            <a:r>
              <a:rPr lang="en-US" dirty="0" smtClean="0"/>
              <a:t>Conclusion</a:t>
            </a:r>
            <a:endParaRPr lang="en-US" dirty="0"/>
          </a:p>
        </p:txBody>
      </p:sp>
      <p:sp>
        <p:nvSpPr>
          <p:cNvPr id="3" name="Content Placeholder 2"/>
          <p:cNvSpPr>
            <a:spLocks noGrp="1"/>
          </p:cNvSpPr>
          <p:nvPr>
            <p:ph idx="1"/>
          </p:nvPr>
        </p:nvSpPr>
        <p:spPr>
          <a:xfrm>
            <a:off x="838200" y="1146753"/>
            <a:ext cx="10515600" cy="4351338"/>
          </a:xfrm>
        </p:spPr>
        <p:txBody>
          <a:bodyPr>
            <a:noAutofit/>
          </a:bodyPr>
          <a:lstStyle/>
          <a:p>
            <a:pPr marL="457200" indent="-457200">
              <a:buFont typeface="+mj-lt"/>
              <a:buAutoNum type="arabicPeriod"/>
            </a:pPr>
            <a:r>
              <a:rPr lang="en-US" sz="2300" dirty="0"/>
              <a:t>The generator initially operates in steady state with a resistive load of </a:t>
            </a:r>
            <a:r>
              <a:rPr lang="en-US" sz="2300" dirty="0" smtClean="0"/>
              <a:t>R. </a:t>
            </a:r>
          </a:p>
          <a:p>
            <a:pPr marL="457200" indent="-457200">
              <a:buFont typeface="+mj-lt"/>
              <a:buAutoNum type="arabicPeriod"/>
            </a:pPr>
            <a:r>
              <a:rPr lang="en-US" sz="2300" dirty="0" smtClean="0"/>
              <a:t>The </a:t>
            </a:r>
            <a:r>
              <a:rPr lang="en-US" sz="2300" dirty="0"/>
              <a:t>load resistance is reduced to </a:t>
            </a:r>
            <a:r>
              <a:rPr lang="en-US" sz="2300" dirty="0" smtClean="0"/>
              <a:t>R/2 </a:t>
            </a:r>
            <a:r>
              <a:rPr lang="en-US" sz="2300" dirty="0"/>
              <a:t>by closing switches at t = 0.015 sec. After a short transient period, the system reaches a new steady-state operating point. </a:t>
            </a:r>
            <a:endParaRPr lang="en-US" sz="2300" dirty="0" smtClean="0"/>
          </a:p>
          <a:p>
            <a:pPr marL="457200" indent="-457200">
              <a:buFont typeface="+mj-lt"/>
              <a:buAutoNum type="arabicPeriod"/>
            </a:pPr>
            <a:r>
              <a:rPr lang="en-US" sz="2300" dirty="0" smtClean="0"/>
              <a:t>The </a:t>
            </a:r>
            <a:r>
              <a:rPr lang="en-US" sz="2300" dirty="0"/>
              <a:t>dq-axis stator currents, ids and iqs, in the synchronous frame are DC variables, whereas the abc-axis stator currents, ias, ibs, and ics, in the stationary frame are sinusoids in steady state. The magnitude of the stator </a:t>
            </a:r>
            <a:r>
              <a:rPr lang="en-US" sz="2300" dirty="0" smtClean="0"/>
              <a:t>current </a:t>
            </a:r>
            <a:r>
              <a:rPr lang="en-US" sz="2300" dirty="0"/>
              <a:t>represents the peak value of ias, ibs and ics. A similar phenomenon can be observed for the stator voltages. </a:t>
            </a:r>
            <a:endParaRPr lang="en-US" sz="2300" dirty="0" smtClean="0"/>
          </a:p>
          <a:p>
            <a:pPr marL="457200" indent="-457200">
              <a:buFont typeface="+mj-lt"/>
              <a:buAutoNum type="arabicPeriod"/>
            </a:pPr>
            <a:r>
              <a:rPr lang="en-US" sz="2300" dirty="0" smtClean="0"/>
              <a:t>A </a:t>
            </a:r>
            <a:r>
              <a:rPr lang="en-US" sz="2300" dirty="0"/>
              <a:t>decrease in the load resistance results in an increase in the stator currents (is increases from 0.4139 p.u. to 0.6738 p.u.), but the stator voltages are reduced (vs reduces from 0.5266 p.u. to 0.4316 p.u.) mainly due to the voltage drop across the stator inductances. </a:t>
            </a:r>
            <a:endParaRPr lang="en-US" sz="2300" dirty="0" smtClean="0"/>
          </a:p>
          <a:p>
            <a:pPr marL="457200" indent="-457200">
              <a:buFont typeface="+mj-lt"/>
              <a:buAutoNum type="arabicPeriod"/>
            </a:pPr>
            <a:r>
              <a:rPr lang="en-US" sz="2300" dirty="0" smtClean="0"/>
              <a:t>The </a:t>
            </a:r>
            <a:r>
              <a:rPr lang="en-US" sz="2300" dirty="0"/>
              <a:t>electromagnetic torque Te and stator active power Ps are increased (Te increases from 0.3792 p.u. to 0.5118 p.u., Ps increases from 0.3021 p.u. to 0.4061 p.u.) accordingly when the system operates at the new operating point</a:t>
            </a:r>
            <a:r>
              <a:rPr lang="en-US" sz="2300" dirty="0" smtClean="0"/>
              <a:t>.</a:t>
            </a:r>
            <a:endParaRPr lang="en-US" sz="2300" dirty="0"/>
          </a:p>
        </p:txBody>
      </p:sp>
    </p:spTree>
    <p:extLst>
      <p:ext uri="{BB962C8B-B14F-4D97-AF65-F5344CB8AC3E}">
        <p14:creationId xmlns:p14="http://schemas.microsoft.com/office/powerpoint/2010/main" val="85396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Dynamic performance of Standalone PMSG</a:t>
            </a:r>
          </a:p>
        </p:txBody>
      </p:sp>
      <p:sp>
        <p:nvSpPr>
          <p:cNvPr id="3" name="Content Placeholder 2"/>
          <p:cNvSpPr>
            <a:spLocks noGrp="1"/>
          </p:cNvSpPr>
          <p:nvPr>
            <p:ph idx="1"/>
          </p:nvPr>
        </p:nvSpPr>
        <p:spPr/>
        <p:txBody>
          <a:bodyPr/>
          <a:lstStyle/>
          <a:p>
            <a:r>
              <a:rPr lang="en-US" dirty="0" smtClean="0"/>
              <a:t>The non-salient pole PMSG is loaded with a three-phase balanced resistive load R and operates at 320 rpm (0.8 pu) at a given wind speed. The loading of the generator is changed by switch S. When S is closed, the load resistance is reduced to R/2 per phase. </a:t>
            </a:r>
            <a:endParaRPr lang="en-US" dirty="0"/>
          </a:p>
        </p:txBody>
      </p:sp>
      <p:pic>
        <p:nvPicPr>
          <p:cNvPr id="4" name="Picture 3"/>
          <p:cNvPicPr>
            <a:picLocks noChangeAspect="1"/>
          </p:cNvPicPr>
          <p:nvPr/>
        </p:nvPicPr>
        <p:blipFill>
          <a:blip r:embed="rId2"/>
          <a:stretch>
            <a:fillRect/>
          </a:stretch>
        </p:blipFill>
        <p:spPr>
          <a:xfrm>
            <a:off x="2846896" y="3546764"/>
            <a:ext cx="6498208" cy="2928937"/>
          </a:xfrm>
          <a:prstGeom prst="rect">
            <a:avLst/>
          </a:prstGeom>
        </p:spPr>
      </p:pic>
    </p:spTree>
    <p:extLst>
      <p:ext uri="{BB962C8B-B14F-4D97-AF65-F5344CB8AC3E}">
        <p14:creationId xmlns:p14="http://schemas.microsoft.com/office/powerpoint/2010/main" val="412349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PMSG d- and q- axis Circuits</a:t>
            </a:r>
            <a:endParaRPr lang="en-US" u="sng" dirty="0"/>
          </a:p>
        </p:txBody>
      </p:sp>
      <p:pic>
        <p:nvPicPr>
          <p:cNvPr id="4" name="Content Placeholder 3"/>
          <p:cNvPicPr>
            <a:picLocks noGrp="1"/>
          </p:cNvPicPr>
          <p:nvPr>
            <p:ph idx="1"/>
          </p:nvPr>
        </p:nvPicPr>
        <p:blipFill>
          <a:blip r:embed="rId2"/>
          <a:stretch>
            <a:fillRect/>
          </a:stretch>
        </p:blipFill>
        <p:spPr>
          <a:xfrm>
            <a:off x="2112168" y="1873755"/>
            <a:ext cx="7967663" cy="4305373"/>
          </a:xfrm>
          <a:prstGeom prst="rect">
            <a:avLst/>
          </a:prstGeom>
          <a:ln>
            <a:solidFill>
              <a:schemeClr val="tx1"/>
            </a:solidFill>
          </a:ln>
        </p:spPr>
      </p:pic>
    </p:spTree>
    <p:extLst>
      <p:ext uri="{BB962C8B-B14F-4D97-AF65-F5344CB8AC3E}">
        <p14:creationId xmlns:p14="http://schemas.microsoft.com/office/powerpoint/2010/main" val="326522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PMSG Machine Constants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fontScale="85000" lnSpcReduction="20000"/>
              </a:bodyPr>
              <a:lstStyle/>
              <a:p>
                <a:pPr marL="0" lvl="0" indent="0">
                  <a:buNone/>
                </a:pPr>
                <a:r>
                  <a:rPr lang="en-US" dirty="0" smtClean="0"/>
                  <a:t>1)   Rated </a:t>
                </a:r>
                <a:r>
                  <a:rPr lang="en-US" dirty="0"/>
                  <a:t>Line-Line Voltage</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𝑉</m:t>
                          </m:r>
                        </m:e>
                        <m:sub>
                          <m:r>
                            <a:rPr lang="en-US" i="1"/>
                            <m:t>𝑟𝑎𝑡𝑒𝑑</m:t>
                          </m:r>
                          <m:r>
                            <a:rPr lang="en-US" i="1"/>
                            <m:t>,</m:t>
                          </m:r>
                          <m:r>
                            <a:rPr lang="en-US" i="1"/>
                            <m:t>𝐿𝐿</m:t>
                          </m:r>
                        </m:sub>
                      </m:sSub>
                      <m:r>
                        <a:rPr lang="en-US" i="1"/>
                        <m:t>=4000 </m:t>
                      </m:r>
                      <m:r>
                        <a:rPr lang="en-US" i="1"/>
                        <m:t>𝑉</m:t>
                      </m:r>
                      <m:r>
                        <a:rPr lang="en-US" i="1"/>
                        <m:t>(</m:t>
                      </m:r>
                      <m:r>
                        <a:rPr lang="en-US" i="1"/>
                        <m:t>𝑟𝑚𝑠</m:t>
                      </m:r>
                      <m:r>
                        <a:rPr lang="en-US" i="1"/>
                        <m:t>)</m:t>
                      </m:r>
                    </m:oMath>
                  </m:oMathPara>
                </a14:m>
                <a:endParaRPr lang="en-US" dirty="0"/>
              </a:p>
              <a:p>
                <a:pPr marL="0" lvl="0" indent="0">
                  <a:buNone/>
                </a:pPr>
                <a:r>
                  <a:rPr lang="en-US" dirty="0" smtClean="0"/>
                  <a:t>2)   Rated </a:t>
                </a:r>
                <a:r>
                  <a:rPr lang="en-US" dirty="0"/>
                  <a:t>Stator Current</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𝐼</m:t>
                          </m:r>
                        </m:e>
                        <m:sub>
                          <m:r>
                            <a:rPr lang="en-US" i="1"/>
                            <m:t>𝑟𝑎𝑡𝑒𝑑</m:t>
                          </m:r>
                        </m:sub>
                      </m:sSub>
                      <m:r>
                        <a:rPr lang="en-US" i="1"/>
                        <m:t>=490 </m:t>
                      </m:r>
                      <m:r>
                        <a:rPr lang="en-US" i="1"/>
                        <m:t>𝐴</m:t>
                      </m:r>
                      <m:r>
                        <a:rPr lang="en-US" i="1"/>
                        <m:t>(</m:t>
                      </m:r>
                      <m:r>
                        <a:rPr lang="en-US" i="1"/>
                        <m:t>𝑟𝑚𝑠</m:t>
                      </m:r>
                      <m:r>
                        <a:rPr lang="en-US" i="1"/>
                        <m:t>)</m:t>
                      </m:r>
                    </m:oMath>
                  </m:oMathPara>
                </a14:m>
                <a:endParaRPr lang="en-US" dirty="0"/>
              </a:p>
              <a:p>
                <a:pPr marL="0" lvl="0" indent="0">
                  <a:buNone/>
                </a:pPr>
                <a:r>
                  <a:rPr lang="en-US" dirty="0" smtClean="0"/>
                  <a:t>3)   Base </a:t>
                </a:r>
                <a:r>
                  <a:rPr lang="en-US" dirty="0"/>
                  <a:t>Impedance</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𝑍</m:t>
                          </m:r>
                        </m:e>
                        <m:sub>
                          <m:r>
                            <a:rPr lang="en-US" i="1"/>
                            <m:t>𝑏𝑎𝑠𝑒</m:t>
                          </m:r>
                        </m:sub>
                      </m:sSub>
                      <m:r>
                        <a:rPr lang="en-US" i="1"/>
                        <m:t>=4.6797 </m:t>
                      </m:r>
                      <m:r>
                        <a:rPr lang="en-US" i="1"/>
                        <m:t>𝛺</m:t>
                      </m:r>
                    </m:oMath>
                  </m:oMathPara>
                </a14:m>
                <a:endParaRPr lang="en-US" dirty="0"/>
              </a:p>
              <a:p>
                <a:pPr marL="0" lvl="0" indent="0">
                  <a:buNone/>
                </a:pPr>
                <a:r>
                  <a:rPr lang="en-US" dirty="0" smtClean="0"/>
                  <a:t>4)   Number </a:t>
                </a:r>
                <a:r>
                  <a:rPr lang="en-US" dirty="0"/>
                  <a:t>of Pole Pairs</a:t>
                </a:r>
              </a:p>
              <a:p>
                <a:pPr marL="0" indent="0">
                  <a:buNone/>
                </a:pPr>
                <a14:m>
                  <m:oMathPara xmlns:m="http://schemas.openxmlformats.org/officeDocument/2006/math">
                    <m:oMathParaPr>
                      <m:jc m:val="centerGroup"/>
                    </m:oMathParaPr>
                    <m:oMath xmlns:m="http://schemas.openxmlformats.org/officeDocument/2006/math">
                      <m:r>
                        <a:rPr lang="en-US" i="1"/>
                        <m:t>𝑃</m:t>
                      </m:r>
                      <m:r>
                        <a:rPr lang="en-US" i="1"/>
                        <m:t>=8</m:t>
                      </m:r>
                    </m:oMath>
                  </m:oMathPara>
                </a14:m>
                <a:endParaRPr lang="en-US" dirty="0"/>
              </a:p>
              <a:p>
                <a:pPr marL="0" lvl="0" indent="0">
                  <a:buNone/>
                </a:pPr>
                <a:r>
                  <a:rPr lang="en-US" dirty="0" smtClean="0"/>
                  <a:t>5)   Rated </a:t>
                </a:r>
                <a:r>
                  <a:rPr lang="en-US" dirty="0"/>
                  <a:t>Stator Frequency</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𝑓</m:t>
                          </m:r>
                        </m:e>
                        <m:sub>
                          <m:r>
                            <a:rPr lang="en-US" i="1"/>
                            <m:t>𝑒</m:t>
                          </m:r>
                        </m:sub>
                      </m:sSub>
                      <m:r>
                        <a:rPr lang="en-US" i="1"/>
                        <m:t>=53.33 </m:t>
                      </m:r>
                      <m:r>
                        <a:rPr lang="en-US" i="1"/>
                        <m:t>𝐻𝑧</m:t>
                      </m:r>
                    </m:oMath>
                  </m:oMathPara>
                </a14:m>
                <a:endParaRPr lang="en-US" dirty="0"/>
              </a:p>
              <a:p>
                <a:pPr marL="0" lvl="0" indent="0">
                  <a:buNone/>
                </a:pPr>
                <a:r>
                  <a:rPr lang="en-US" dirty="0" smtClean="0"/>
                  <a:t>6)   Stator </a:t>
                </a:r>
                <a:r>
                  <a:rPr lang="en-US" dirty="0"/>
                  <a:t>Winding Resistance</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𝑅</m:t>
                          </m:r>
                        </m:e>
                        <m:sub>
                          <m:r>
                            <a:rPr lang="en-US" i="1"/>
                            <m:t>𝑠</m:t>
                          </m:r>
                        </m:sub>
                      </m:sSub>
                      <m:r>
                        <a:rPr lang="en-US" i="1"/>
                        <m:t>=24.21</m:t>
                      </m:r>
                      <m:r>
                        <a:rPr lang="en-US" i="1"/>
                        <m:t>𝑚</m:t>
                      </m:r>
                      <m:r>
                        <a:rPr lang="en-US" i="1"/>
                        <m:t>𝛺</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882" t="-32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normAutofit fontScale="85000" lnSpcReduction="20000"/>
              </a:bodyPr>
              <a:lstStyle/>
              <a:p>
                <a:pPr marL="0" lvl="0" indent="0">
                  <a:buNone/>
                </a:pPr>
                <a:r>
                  <a:rPr lang="en-US" dirty="0" smtClean="0"/>
                  <a:t>7)   d-axis Inductance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𝑞</m:t>
                          </m:r>
                        </m:sub>
                      </m:sSub>
                      <m:r>
                        <a:rPr lang="en-US" i="1">
                          <a:latin typeface="Cambria Math" panose="02040503050406030204" pitchFamily="18" charset="0"/>
                        </a:rPr>
                        <m:t>=9.816</m:t>
                      </m:r>
                      <m:r>
                        <a:rPr lang="en-US" i="1">
                          <a:latin typeface="Cambria Math" panose="02040503050406030204" pitchFamily="18" charset="0"/>
                        </a:rPr>
                        <m:t>𝑚𝐻</m:t>
                      </m:r>
                    </m:oMath>
                  </m:oMathPara>
                </a14:m>
                <a:endParaRPr lang="en-US" dirty="0"/>
              </a:p>
              <a:p>
                <a:pPr marL="0" lvl="0" indent="0">
                  <a:buNone/>
                </a:pPr>
                <a:r>
                  <a:rPr lang="en-US" dirty="0" smtClean="0"/>
                  <a:t>8)   q-axis </a:t>
                </a:r>
                <a:r>
                  <a:rPr lang="en-US" dirty="0"/>
                  <a:t>Inductance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𝑑</m:t>
                          </m:r>
                        </m:sub>
                      </m:sSub>
                      <m:r>
                        <a:rPr lang="en-US" i="1">
                          <a:latin typeface="Cambria Math" panose="02040503050406030204" pitchFamily="18" charset="0"/>
                        </a:rPr>
                        <m:t>=9.816</m:t>
                      </m:r>
                      <m:r>
                        <a:rPr lang="en-US" i="1">
                          <a:latin typeface="Cambria Math" panose="02040503050406030204" pitchFamily="18" charset="0"/>
                        </a:rPr>
                        <m:t>𝑚𝐻</m:t>
                      </m:r>
                    </m:oMath>
                  </m:oMathPara>
                </a14:m>
                <a:endParaRPr lang="en-US" dirty="0"/>
              </a:p>
              <a:p>
                <a:pPr marL="0" lvl="0" indent="0">
                  <a:buNone/>
                </a:pPr>
                <a:r>
                  <a:rPr lang="en-US" dirty="0" smtClean="0"/>
                  <a:t>9)   Rated </a:t>
                </a:r>
                <a:r>
                  <a:rPr lang="en-US" dirty="0"/>
                  <a:t>Rotor Flux Linkage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𝑟</m:t>
                          </m:r>
                        </m:sub>
                      </m:sSub>
                      <m:r>
                        <a:rPr lang="en-US" i="1">
                          <a:latin typeface="Cambria Math" panose="02040503050406030204" pitchFamily="18" charset="0"/>
                        </a:rPr>
                        <m:t>=4.971</m:t>
                      </m:r>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i="1">
                          <a:latin typeface="Cambria Math" panose="02040503050406030204" pitchFamily="18" charset="0"/>
                        </a:rPr>
                        <m:t> </m:t>
                      </m:r>
                      <m:r>
                        <a:rPr lang="en-US" i="1">
                          <a:latin typeface="Cambria Math" panose="02040503050406030204" pitchFamily="18" charset="0"/>
                        </a:rPr>
                        <m:t>𝑊𝑏</m:t>
                      </m:r>
                    </m:oMath>
                  </m:oMathPara>
                </a14:m>
                <a:endParaRPr lang="en-US" dirty="0"/>
              </a:p>
              <a:p>
                <a:pPr marL="0" lvl="0" indent="0">
                  <a:buNone/>
                </a:pPr>
                <a:r>
                  <a:rPr lang="en-US" dirty="0" smtClean="0"/>
                  <a:t>10)  Rotor </a:t>
                </a:r>
                <a:r>
                  <a:rPr lang="en-US" dirty="0"/>
                  <a:t>Speed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𝑟𝑎𝑡𝑒𝑑</m:t>
                          </m:r>
                        </m:sub>
                      </m:sSub>
                      <m:r>
                        <a:rPr lang="en-US" i="1">
                          <a:latin typeface="Cambria Math" panose="02040503050406030204" pitchFamily="18" charset="0"/>
                        </a:rPr>
                        <m:t>=400</m:t>
                      </m:r>
                      <m:r>
                        <a:rPr lang="en-US" i="1">
                          <a:latin typeface="Cambria Math" panose="02040503050406030204" pitchFamily="18" charset="0"/>
                        </a:rPr>
                        <m:t>𝑟𝑝𝑚</m:t>
                      </m:r>
                    </m:oMath>
                  </m:oMathPara>
                </a14:m>
                <a:endParaRPr lang="en-US" dirty="0"/>
              </a:p>
              <a:p>
                <a:pPr marL="0" lvl="0" indent="0">
                  <a:buNone/>
                </a:pPr>
                <a:r>
                  <a:rPr lang="en-US" dirty="0" smtClean="0"/>
                  <a:t>11)  Rated </a:t>
                </a:r>
                <a:r>
                  <a:rPr lang="en-US" dirty="0"/>
                  <a:t>Mechanical Torque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sub>
                      </m:sSub>
                      <m:r>
                        <a:rPr lang="en-US" i="1">
                          <a:latin typeface="Cambria Math" panose="02040503050406030204" pitchFamily="18" charset="0"/>
                        </a:rPr>
                        <m:t>=58458.5 </m:t>
                      </m:r>
                      <m:r>
                        <a:rPr lang="en-US" i="1">
                          <a:latin typeface="Cambria Math" panose="02040503050406030204" pitchFamily="18" charset="0"/>
                        </a:rPr>
                        <m:t>𝑁𝑚</m:t>
                      </m:r>
                    </m:oMath>
                  </m:oMathPara>
                </a14:m>
                <a:endParaRPr lang="en-US" dirty="0"/>
              </a:p>
              <a:p>
                <a:endParaRPr lang="en-US" dirty="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1882" t="-3221"/>
                </a:stretch>
              </a:blipFill>
            </p:spPr>
            <p:txBody>
              <a:bodyPr/>
              <a:lstStyle/>
              <a:p>
                <a:r>
                  <a:rPr lang="en-US">
                    <a:noFill/>
                  </a:rPr>
                  <a:t> </a:t>
                </a:r>
              </a:p>
            </p:txBody>
          </p:sp>
        </mc:Fallback>
      </mc:AlternateContent>
    </p:spTree>
    <p:extLst>
      <p:ext uri="{BB962C8B-B14F-4D97-AF65-F5344CB8AC3E}">
        <p14:creationId xmlns:p14="http://schemas.microsoft.com/office/powerpoint/2010/main" val="299190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dirty="0"/>
              <a:t>Initial Conditions (t = 0-)</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sz="half" idx="1"/>
              </p:nvPr>
            </p:nvSpPr>
            <p:spPr/>
            <p:txBody>
              <a:bodyPr>
                <a:normAutofit/>
              </a:bodyPr>
              <a:lstStyle/>
              <a:p>
                <a:pPr marL="514350" lvl="0" indent="-514350">
                  <a:buFont typeface="+mj-lt"/>
                  <a:buAutoNum type="arabicParenR"/>
                </a:pPr>
                <a:r>
                  <a:rPr lang="en-US" dirty="0"/>
                  <a:t>The </a:t>
                </a:r>
                <a:r>
                  <a:rPr lang="en-US" dirty="0" smtClean="0"/>
                  <a:t>synchronous </a:t>
                </a:r>
                <a:r>
                  <a:rPr lang="en-US" dirty="0" smtClean="0"/>
                  <a:t>reference </a:t>
                </a:r>
                <a:r>
                  <a:rPr lang="en-US" dirty="0"/>
                  <a:t>frame </a:t>
                </a:r>
                <a:r>
                  <a:rPr lang="en-US" dirty="0" smtClean="0"/>
                  <a:t>speed</a:t>
                </a:r>
                <a:endParaRPr lang="en-US" dirty="0"/>
              </a:p>
              <a:p>
                <a:pPr marL="0" indent="0">
                  <a:buNone/>
                </a:pPr>
                <a14:m>
                  <m:oMathPara xmlns:m="http://schemas.openxmlformats.org/officeDocument/2006/math">
                    <m:oMathParaPr>
                      <m:jc m:val="centerGroup"/>
                    </m:oMathParaPr>
                    <m:oMath xmlns:m="http://schemas.openxmlformats.org/officeDocument/2006/math">
                      <m:r>
                        <a:rPr lang="en-US" i="1"/>
                        <m:t>𝜔</m:t>
                      </m:r>
                      <m:r>
                        <a:rPr lang="en-US" i="1"/>
                        <m:t>=</m:t>
                      </m:r>
                      <m:sSub>
                        <m:sSubPr>
                          <m:ctrlPr>
                            <a:rPr lang="en-US" i="1"/>
                          </m:ctrlPr>
                        </m:sSubPr>
                        <m:e>
                          <m:r>
                            <a:rPr lang="en-US" i="1"/>
                            <m:t>𝜔</m:t>
                          </m:r>
                        </m:e>
                        <m:sub>
                          <m:r>
                            <a:rPr lang="en-US" i="1"/>
                            <m:t>𝑟</m:t>
                          </m:r>
                        </m:sub>
                      </m:sSub>
                    </m:oMath>
                  </m:oMathPara>
                </a14:m>
                <a:endParaRPr lang="en-US" dirty="0"/>
              </a:p>
              <a:p>
                <a:pPr marL="0" lvl="0" indent="0">
                  <a:buNone/>
                </a:pPr>
                <a:r>
                  <a:rPr lang="en-US" dirty="0" smtClean="0"/>
                  <a:t>2)   Electrical </a:t>
                </a:r>
                <a:r>
                  <a:rPr lang="en-US" dirty="0"/>
                  <a:t>Frequency </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𝑓</m:t>
                          </m:r>
                        </m:e>
                        <m:sub>
                          <m:r>
                            <a:rPr lang="en-US" i="1"/>
                            <m:t>𝑒</m:t>
                          </m:r>
                        </m:sub>
                      </m:sSub>
                      <m:r>
                        <a:rPr lang="en-US" i="1"/>
                        <m:t>=50 </m:t>
                      </m:r>
                      <m:r>
                        <a:rPr lang="en-US" i="1"/>
                        <m:t>𝐻𝑧</m:t>
                      </m:r>
                    </m:oMath>
                  </m:oMathPara>
                </a14:m>
                <a:endParaRPr lang="en-US" dirty="0"/>
              </a:p>
              <a:p>
                <a:pPr marL="0" lvl="0" indent="0">
                  <a:buNone/>
                </a:pPr>
                <a:r>
                  <a:rPr lang="en-US" dirty="0" smtClean="0"/>
                  <a:t>3)   Rotor </a:t>
                </a:r>
                <a:r>
                  <a:rPr lang="en-US" dirty="0"/>
                  <a:t>Speed</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𝑛</m:t>
                          </m:r>
                        </m:e>
                        <m:sub>
                          <m:r>
                            <a:rPr lang="en-US" i="1"/>
                            <m:t>𝑚</m:t>
                          </m:r>
                        </m:sub>
                      </m:sSub>
                      <m:r>
                        <a:rPr lang="en-US" i="1"/>
                        <m:t>=0.8∗400</m:t>
                      </m:r>
                      <m:r>
                        <a:rPr lang="en-US" i="1"/>
                        <m:t>𝑟𝑝𝑚</m:t>
                      </m:r>
                      <m:r>
                        <a:rPr lang="en-US" i="1"/>
                        <m:t>=320</m:t>
                      </m:r>
                      <m:r>
                        <a:rPr lang="en-US" i="1"/>
                        <m:t>𝑟𝑝𝑚</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𝜔</m:t>
                          </m:r>
                        </m:e>
                        <m:sub>
                          <m:r>
                            <a:rPr lang="en-US" i="1"/>
                            <m:t>𝑟</m:t>
                          </m:r>
                        </m:sub>
                      </m:sSub>
                      <m:r>
                        <a:rPr lang="en-US" i="1"/>
                        <m:t>=</m:t>
                      </m:r>
                      <m:r>
                        <a:rPr lang="en-US" i="1"/>
                        <m:t>𝑃</m:t>
                      </m:r>
                      <m:f>
                        <m:fPr>
                          <m:ctrlPr>
                            <a:rPr lang="en-US" i="1"/>
                          </m:ctrlPr>
                        </m:fPr>
                        <m:num>
                          <m:r>
                            <a:rPr lang="en-US" i="1"/>
                            <m:t>2</m:t>
                          </m:r>
                          <m:r>
                            <a:rPr lang="en-US" i="1"/>
                            <m:t>𝜋</m:t>
                          </m:r>
                        </m:num>
                        <m:den>
                          <m:r>
                            <a:rPr lang="en-US" i="1"/>
                            <m:t>60</m:t>
                          </m:r>
                        </m:den>
                      </m:f>
                      <m:sSub>
                        <m:sSubPr>
                          <m:ctrlPr>
                            <a:rPr lang="en-US" i="1"/>
                          </m:ctrlPr>
                        </m:sSubPr>
                        <m:e>
                          <m:r>
                            <a:rPr lang="en-US" i="1"/>
                            <m:t>𝑛</m:t>
                          </m:r>
                        </m:e>
                        <m:sub>
                          <m:r>
                            <a:rPr lang="en-US" i="1"/>
                            <m:t>𝑚</m:t>
                          </m:r>
                        </m:sub>
                      </m:sSub>
                      <m:r>
                        <a:rPr lang="en-US" i="1"/>
                        <m:t>=268.08 </m:t>
                      </m:r>
                      <m:r>
                        <a:rPr lang="en-US" i="1"/>
                        <m:t>𝑟𝑎𝑑</m:t>
                      </m:r>
                      <m:r>
                        <a:rPr lang="en-US" i="1"/>
                        <m:t>/</m:t>
                      </m:r>
                      <m:r>
                        <a:rPr lang="en-US" i="1"/>
                        <m:t>𝑠</m:t>
                      </m:r>
                    </m:oMath>
                  </m:oMathPara>
                </a14:m>
                <a:endParaRPr lang="en-US" dirty="0"/>
              </a:p>
              <a:p>
                <a:pPr marL="0" indent="0">
                  <a:buNone/>
                </a:pPr>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sz="half" idx="1"/>
              </p:nvPr>
            </p:nvSpPr>
            <p:spPr>
              <a:blipFill>
                <a:blip r:embed="rId2"/>
                <a:stretch>
                  <a:fillRect l="-2471" t="-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6"/>
              <p:cNvSpPr>
                <a:spLocks noGrp="1"/>
              </p:cNvSpPr>
              <p:nvPr>
                <p:ph sz="half" idx="2"/>
              </p:nvPr>
            </p:nvSpPr>
            <p:spPr/>
            <p:txBody>
              <a:bodyPr>
                <a:normAutofit/>
              </a:bodyPr>
              <a:lstStyle/>
              <a:p>
                <a:pPr marL="0" lvl="0" indent="0">
                  <a:buNone/>
                </a:pPr>
                <a:r>
                  <a:rPr lang="en-US" dirty="0" smtClean="0"/>
                  <a:t>4)   Stator Currents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r>
                        <a:rPr lang="en-US" i="1">
                          <a:latin typeface="Cambria Math" panose="02040503050406030204" pitchFamily="18" charset="0"/>
                        </a:rPr>
                        <m:t>=0.1657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r>
                        <a:rPr lang="en-US" i="1">
                          <a:latin typeface="Cambria Math" panose="02040503050406030204" pitchFamily="18" charset="0"/>
                        </a:rPr>
                        <m:t>=0.3792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lvl="0" indent="0">
                  <a:buNone/>
                </a:pPr>
                <a:r>
                  <a:rPr lang="en-US" dirty="0" smtClean="0"/>
                  <a:t>5)   Load </a:t>
                </a:r>
                <a:r>
                  <a:rPr lang="en-US" dirty="0"/>
                  <a:t>Resistance</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𝐿</m:t>
                          </m:r>
                        </m:sub>
                      </m:sSub>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𝑑𝑠</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𝑑𝑠</m:t>
                              </m:r>
                            </m:sub>
                          </m:sSub>
                        </m:den>
                      </m:f>
                      <m:r>
                        <a:rPr lang="en-US" sz="2400" i="1">
                          <a:latin typeface="Cambria Math" panose="02040503050406030204" pitchFamily="18" charset="0"/>
                        </a:rPr>
                        <m:t> =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𝑞𝑠</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𝑞𝑠</m:t>
                              </m:r>
                            </m:sub>
                          </m:sSub>
                        </m:den>
                      </m:f>
                      <m:r>
                        <a:rPr lang="en-US" sz="2400" i="1">
                          <a:latin typeface="Cambria Math" panose="02040503050406030204" pitchFamily="18" charset="0"/>
                        </a:rPr>
                        <m:t> =1.25 </m:t>
                      </m:r>
                      <m:r>
                        <a:rPr lang="en-US" sz="2400" i="1">
                          <a:latin typeface="Cambria Math" panose="02040503050406030204" pitchFamily="18" charset="0"/>
                        </a:rPr>
                        <m:t>𝑝</m:t>
                      </m:r>
                      <m:r>
                        <a:rPr lang="en-US" sz="2400" i="1">
                          <a:latin typeface="Cambria Math" panose="02040503050406030204" pitchFamily="18" charset="0"/>
                        </a:rPr>
                        <m:t>.</m:t>
                      </m:r>
                      <m:r>
                        <a:rPr lang="en-US" sz="2400" i="1">
                          <a:latin typeface="Cambria Math" panose="02040503050406030204" pitchFamily="18" charset="0"/>
                        </a:rPr>
                        <m:t>𝑢</m:t>
                      </m:r>
                      <m:r>
                        <a:rPr lang="en-US" sz="2400" i="1">
                          <a:latin typeface="Cambria Math" panose="02040503050406030204" pitchFamily="18" charset="0"/>
                        </a:rPr>
                        <m:t>.=6 </m:t>
                      </m:r>
                      <m:r>
                        <a:rPr lang="en-US" sz="2400" i="1">
                          <a:latin typeface="Cambria Math" panose="02040503050406030204" pitchFamily="18" charset="0"/>
                        </a:rPr>
                        <m:t>𝛺</m:t>
                      </m:r>
                    </m:oMath>
                  </m:oMathPara>
                </a14:m>
                <a:endParaRPr lang="en-US" sz="2400" dirty="0"/>
              </a:p>
              <a:p>
                <a:endParaRPr lang="en-US" dirty="0"/>
              </a:p>
              <a:p>
                <a:endParaRPr lang="en-US" dirty="0"/>
              </a:p>
            </p:txBody>
          </p:sp>
        </mc:Choice>
        <mc:Fallback>
          <p:sp>
            <p:nvSpPr>
              <p:cNvPr id="7" name="Content Placeholder 6"/>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spTree>
    <p:extLst>
      <p:ext uri="{BB962C8B-B14F-4D97-AF65-F5344CB8AC3E}">
        <p14:creationId xmlns:p14="http://schemas.microsoft.com/office/powerpoint/2010/main" val="65148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dirty="0" smtClean="0"/>
              <a:t>PMSG d- and q- axis Equations</a:t>
            </a:r>
            <a:endParaRPr lang="en-US" u="sng"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normAutofit/>
              </a:bodyPr>
              <a:lstStyle/>
              <a:p>
                <a:pPr marL="0" lvl="0" indent="0">
                  <a:buNone/>
                </a:pPr>
                <a:r>
                  <a:rPr lang="en-US" dirty="0" smtClean="0"/>
                  <a:t>1)   Flux </a:t>
                </a:r>
                <a:r>
                  <a:rPr lang="en-US" dirty="0"/>
                  <a:t>Linkage Equations:</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𝜆</m:t>
                          </m:r>
                        </m:e>
                        <m:sub>
                          <m:r>
                            <a:rPr lang="en-US" i="1"/>
                            <m:t>𝑑𝑠</m:t>
                          </m:r>
                        </m:sub>
                      </m:sSub>
                      <m:r>
                        <a:rPr lang="en-US" i="1"/>
                        <m:t>= −</m:t>
                      </m:r>
                      <m:sSub>
                        <m:sSubPr>
                          <m:ctrlPr>
                            <a:rPr lang="en-US" i="1"/>
                          </m:ctrlPr>
                        </m:sSubPr>
                        <m:e>
                          <m:sSub>
                            <m:sSubPr>
                              <m:ctrlPr>
                                <a:rPr lang="en-US" i="1"/>
                              </m:ctrlPr>
                            </m:sSubPr>
                            <m:e>
                              <m:r>
                                <a:rPr lang="en-US" i="1"/>
                                <m:t>(</m:t>
                              </m:r>
                              <m:r>
                                <a:rPr lang="en-US" i="1"/>
                                <m:t>𝐿</m:t>
                              </m:r>
                            </m:e>
                            <m:sub>
                              <m:r>
                                <a:rPr lang="en-US" i="1"/>
                                <m:t>𝑙𝑠</m:t>
                              </m:r>
                            </m:sub>
                          </m:sSub>
                          <m:r>
                            <a:rPr lang="en-US" i="1"/>
                            <m:t>+</m:t>
                          </m:r>
                          <m:sSub>
                            <m:sSubPr>
                              <m:ctrlPr>
                                <a:rPr lang="en-US" i="1"/>
                              </m:ctrlPr>
                            </m:sSubPr>
                            <m:e>
                              <m:r>
                                <a:rPr lang="en-US" i="1"/>
                                <m:t>𝐿</m:t>
                              </m:r>
                            </m:e>
                            <m:sub>
                              <m:r>
                                <a:rPr lang="en-US" i="1"/>
                                <m:t>𝑑𝑚</m:t>
                              </m:r>
                            </m:sub>
                          </m:sSub>
                          <m:r>
                            <a:rPr lang="en-US" i="1"/>
                            <m:t>) </m:t>
                          </m:r>
                          <m:r>
                            <a:rPr lang="en-US" i="1"/>
                            <m:t>𝑖</m:t>
                          </m:r>
                        </m:e>
                        <m:sub>
                          <m:r>
                            <a:rPr lang="en-US" i="1"/>
                            <m:t>𝑑𝑠</m:t>
                          </m:r>
                        </m:sub>
                      </m:sSub>
                      <m:r>
                        <a:rPr lang="en-US" i="1"/>
                        <m:t>+</m:t>
                      </m:r>
                      <m:sSub>
                        <m:sSubPr>
                          <m:ctrlPr>
                            <a:rPr lang="en-US" i="1"/>
                          </m:ctrlPr>
                        </m:sSubPr>
                        <m:e>
                          <m:sSub>
                            <m:sSubPr>
                              <m:ctrlPr>
                                <a:rPr lang="en-US" i="1"/>
                              </m:ctrlPr>
                            </m:sSubPr>
                            <m:e>
                              <m:r>
                                <a:rPr lang="en-US" i="1"/>
                                <m:t>𝐿</m:t>
                              </m:r>
                            </m:e>
                            <m:sub>
                              <m:r>
                                <a:rPr lang="en-US" i="1"/>
                                <m:t>𝑑𝑚</m:t>
                              </m:r>
                            </m:sub>
                          </m:sSub>
                          <m:r>
                            <a:rPr lang="en-US" i="1"/>
                            <m:t> </m:t>
                          </m:r>
                          <m:r>
                            <a:rPr lang="en-US" i="1"/>
                            <m:t>𝐼</m:t>
                          </m:r>
                        </m:e>
                        <m:sub>
                          <m:r>
                            <a:rPr lang="en-US" i="1"/>
                            <m:t>𝑓</m:t>
                          </m:r>
                        </m:sub>
                      </m:sSub>
                      <m:r>
                        <a:rPr lang="en-US" i="1"/>
                        <m:t> =−</m:t>
                      </m:r>
                      <m:sSub>
                        <m:sSubPr>
                          <m:ctrlPr>
                            <a:rPr lang="en-US" i="1"/>
                          </m:ctrlPr>
                        </m:sSubPr>
                        <m:e>
                          <m:sSub>
                            <m:sSubPr>
                              <m:ctrlPr>
                                <a:rPr lang="en-US" i="1"/>
                              </m:ctrlPr>
                            </m:sSubPr>
                            <m:e>
                              <m:r>
                                <a:rPr lang="en-US" i="1"/>
                                <m:t>𝐿</m:t>
                              </m:r>
                            </m:e>
                            <m:sub>
                              <m:r>
                                <a:rPr lang="en-US" i="1"/>
                                <m:t>𝑑</m:t>
                              </m:r>
                            </m:sub>
                          </m:sSub>
                          <m:r>
                            <a:rPr lang="en-US" i="1"/>
                            <m:t> </m:t>
                          </m:r>
                          <m:r>
                            <a:rPr lang="en-US" i="1"/>
                            <m:t>𝑖</m:t>
                          </m:r>
                        </m:e>
                        <m:sub>
                          <m:r>
                            <a:rPr lang="en-US" i="1"/>
                            <m:t>𝑑𝑠</m:t>
                          </m:r>
                        </m:sub>
                      </m:sSub>
                      <m:sSub>
                        <m:sSubPr>
                          <m:ctrlPr>
                            <a:rPr lang="en-US" i="1"/>
                          </m:ctrlPr>
                        </m:sSubPr>
                        <m:e>
                          <m:r>
                            <a:rPr lang="en-US" i="1"/>
                            <m:t> + </m:t>
                          </m:r>
                          <m:r>
                            <a:rPr lang="en-US" i="1"/>
                            <m:t>𝜆</m:t>
                          </m:r>
                        </m:e>
                        <m:sub>
                          <m:r>
                            <a:rPr lang="en-US" i="1"/>
                            <m:t>𝑟</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𝜆</m:t>
                          </m:r>
                        </m:e>
                        <m:sub>
                          <m:r>
                            <a:rPr lang="en-US" i="1"/>
                            <m:t>𝑞𝑠</m:t>
                          </m:r>
                        </m:sub>
                      </m:sSub>
                      <m:r>
                        <a:rPr lang="en-US" i="1"/>
                        <m:t>= −</m:t>
                      </m:r>
                      <m:sSub>
                        <m:sSubPr>
                          <m:ctrlPr>
                            <a:rPr lang="en-US" i="1"/>
                          </m:ctrlPr>
                        </m:sSubPr>
                        <m:e>
                          <m:sSub>
                            <m:sSubPr>
                              <m:ctrlPr>
                                <a:rPr lang="en-US" i="1"/>
                              </m:ctrlPr>
                            </m:sSubPr>
                            <m:e>
                              <m:r>
                                <a:rPr lang="en-US" i="1"/>
                                <m:t>(</m:t>
                              </m:r>
                              <m:r>
                                <a:rPr lang="en-US" i="1"/>
                                <m:t>𝐿</m:t>
                              </m:r>
                            </m:e>
                            <m:sub>
                              <m:r>
                                <a:rPr lang="en-US" i="1"/>
                                <m:t>𝑙𝑠</m:t>
                              </m:r>
                            </m:sub>
                          </m:sSub>
                          <m:r>
                            <a:rPr lang="en-US" i="1"/>
                            <m:t>+</m:t>
                          </m:r>
                          <m:sSub>
                            <m:sSubPr>
                              <m:ctrlPr>
                                <a:rPr lang="en-US" i="1"/>
                              </m:ctrlPr>
                            </m:sSubPr>
                            <m:e>
                              <m:r>
                                <a:rPr lang="en-US" i="1"/>
                                <m:t>𝐿</m:t>
                              </m:r>
                            </m:e>
                            <m:sub>
                              <m:r>
                                <a:rPr lang="en-US" i="1"/>
                                <m:t>𝑞𝑚</m:t>
                              </m:r>
                            </m:sub>
                          </m:sSub>
                          <m:r>
                            <a:rPr lang="en-US" i="1"/>
                            <m:t>) </m:t>
                          </m:r>
                          <m:r>
                            <a:rPr lang="en-US" i="1"/>
                            <m:t>𝑖</m:t>
                          </m:r>
                        </m:e>
                        <m:sub>
                          <m:r>
                            <a:rPr lang="en-US" i="1"/>
                            <m:t>𝑞𝑠</m:t>
                          </m:r>
                        </m:sub>
                      </m:sSub>
                      <m:r>
                        <a:rPr lang="en-US" i="1"/>
                        <m:t> = −</m:t>
                      </m:r>
                      <m:sSub>
                        <m:sSubPr>
                          <m:ctrlPr>
                            <a:rPr lang="en-US" i="1"/>
                          </m:ctrlPr>
                        </m:sSubPr>
                        <m:e>
                          <m:sSub>
                            <m:sSubPr>
                              <m:ctrlPr>
                                <a:rPr lang="en-US" i="1"/>
                              </m:ctrlPr>
                            </m:sSubPr>
                            <m:e>
                              <m:r>
                                <a:rPr lang="en-US" i="1"/>
                                <m:t>𝐿</m:t>
                              </m:r>
                            </m:e>
                            <m:sub>
                              <m:r>
                                <a:rPr lang="en-US" i="1"/>
                                <m:t>𝑞</m:t>
                              </m:r>
                            </m:sub>
                          </m:sSub>
                          <m:r>
                            <a:rPr lang="en-US" i="1"/>
                            <m:t> </m:t>
                          </m:r>
                          <m:r>
                            <a:rPr lang="en-US" i="1"/>
                            <m:t>𝑖</m:t>
                          </m:r>
                        </m:e>
                        <m:sub>
                          <m:r>
                            <a:rPr lang="en-US" i="1"/>
                            <m:t>𝑞𝑠</m:t>
                          </m:r>
                        </m:sub>
                      </m:sSub>
                    </m:oMath>
                  </m:oMathPara>
                </a14:m>
                <a:endParaRPr lang="en-US" dirty="0"/>
              </a:p>
              <a:p>
                <a:pPr marL="0" lvl="0" indent="0">
                  <a:buNone/>
                </a:pPr>
                <a:r>
                  <a:rPr lang="en-US" dirty="0" smtClean="0"/>
                  <a:t>2)   Voltage </a:t>
                </a:r>
                <a:r>
                  <a:rPr lang="en-US" dirty="0"/>
                  <a:t>Equations</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𝑣</m:t>
                          </m:r>
                        </m:e>
                        <m:sub>
                          <m:r>
                            <a:rPr lang="en-US" i="1"/>
                            <m:t>𝑑𝑠</m:t>
                          </m:r>
                        </m:sub>
                      </m:sSub>
                      <m:r>
                        <a:rPr lang="en-US" i="1"/>
                        <m:t>=</m:t>
                      </m:r>
                      <m:sSub>
                        <m:sSubPr>
                          <m:ctrlPr>
                            <a:rPr lang="en-US" i="1"/>
                          </m:ctrlPr>
                        </m:sSubPr>
                        <m:e>
                          <m:r>
                            <a:rPr lang="en-US" i="1"/>
                            <m:t>−</m:t>
                          </m:r>
                          <m:sSub>
                            <m:sSubPr>
                              <m:ctrlPr>
                                <a:rPr lang="en-US" i="1"/>
                              </m:ctrlPr>
                            </m:sSubPr>
                            <m:e>
                              <m:r>
                                <a:rPr lang="en-US" i="1"/>
                                <m:t>𝑅</m:t>
                              </m:r>
                            </m:e>
                            <m:sub>
                              <m:r>
                                <a:rPr lang="en-US" i="1"/>
                                <m:t>𝑠</m:t>
                              </m:r>
                            </m:sub>
                          </m:sSub>
                          <m:r>
                            <a:rPr lang="en-US" i="1"/>
                            <m:t>𝑖</m:t>
                          </m:r>
                        </m:e>
                        <m:sub>
                          <m:r>
                            <a:rPr lang="en-US" i="1"/>
                            <m:t>𝑑𝑠</m:t>
                          </m:r>
                        </m:sub>
                      </m:sSub>
                      <m:r>
                        <a:rPr lang="en-US" i="1"/>
                        <m:t> </m:t>
                      </m:r>
                      <m:sSub>
                        <m:sSubPr>
                          <m:ctrlPr>
                            <a:rPr lang="en-US" i="1"/>
                          </m:ctrlPr>
                        </m:sSubPr>
                        <m:e>
                          <m:r>
                            <a:rPr lang="en-US" i="1"/>
                            <m:t>+ </m:t>
                          </m:r>
                          <m:sSub>
                            <m:sSubPr>
                              <m:ctrlPr>
                                <a:rPr lang="en-US" i="1"/>
                              </m:ctrlPr>
                            </m:sSubPr>
                            <m:e>
                              <m:r>
                                <a:rPr lang="en-US" i="1"/>
                                <m:t>𝜔</m:t>
                              </m:r>
                            </m:e>
                            <m:sub>
                              <m:r>
                                <a:rPr lang="en-US" i="1"/>
                                <m:t>𝑟</m:t>
                              </m:r>
                            </m:sub>
                          </m:sSub>
                          <m:sSub>
                            <m:sSubPr>
                              <m:ctrlPr>
                                <a:rPr lang="en-US" i="1"/>
                              </m:ctrlPr>
                            </m:sSubPr>
                            <m:e>
                              <m:r>
                                <a:rPr lang="en-US" i="1"/>
                                <m:t>𝐿</m:t>
                              </m:r>
                            </m:e>
                            <m:sub>
                              <m:r>
                                <a:rPr lang="en-US" i="1"/>
                                <m:t>𝑞</m:t>
                              </m:r>
                            </m:sub>
                          </m:sSub>
                          <m:r>
                            <a:rPr lang="en-US" i="1"/>
                            <m:t>𝑖</m:t>
                          </m:r>
                        </m:e>
                        <m:sub>
                          <m:r>
                            <a:rPr lang="en-US" i="1"/>
                            <m:t>𝑞𝑠</m:t>
                          </m:r>
                        </m:sub>
                      </m:sSub>
                      <m:sSub>
                        <m:sSubPr>
                          <m:ctrlPr>
                            <a:rPr lang="en-US" i="1"/>
                          </m:ctrlPr>
                        </m:sSubPr>
                        <m:e>
                          <m:r>
                            <a:rPr lang="en-US" i="1"/>
                            <m:t> − </m:t>
                          </m:r>
                          <m:r>
                            <a:rPr lang="en-US" i="1"/>
                            <m:t>𝑝</m:t>
                          </m:r>
                          <m:sSub>
                            <m:sSubPr>
                              <m:ctrlPr>
                                <a:rPr lang="en-US" i="1"/>
                              </m:ctrlPr>
                            </m:sSubPr>
                            <m:e>
                              <m:r>
                                <a:rPr lang="en-US" i="1"/>
                                <m:t>𝐿</m:t>
                              </m:r>
                            </m:e>
                            <m:sub>
                              <m:r>
                                <a:rPr lang="en-US" i="1"/>
                                <m:t>𝑑</m:t>
                              </m:r>
                            </m:sub>
                          </m:sSub>
                          <m:r>
                            <a:rPr lang="en-US" i="1"/>
                            <m:t>𝑖</m:t>
                          </m:r>
                        </m:e>
                        <m:sub>
                          <m:r>
                            <a:rPr lang="en-US" i="1"/>
                            <m:t>𝑑𝑠</m:t>
                          </m:r>
                        </m:sub>
                      </m:sSub>
                      <m:r>
                        <a:rPr lang="en-US" i="1"/>
                        <m:t>=</m:t>
                      </m:r>
                      <m:sSub>
                        <m:sSubPr>
                          <m:ctrlPr>
                            <a:rPr lang="en-US" i="1"/>
                          </m:ctrlPr>
                        </m:sSubPr>
                        <m:e>
                          <m:sSub>
                            <m:sSubPr>
                              <m:ctrlPr>
                                <a:rPr lang="en-US" i="1"/>
                              </m:ctrlPr>
                            </m:sSubPr>
                            <m:e>
                              <m:r>
                                <a:rPr lang="en-US" i="1"/>
                                <m:t>𝑅</m:t>
                              </m:r>
                            </m:e>
                            <m:sub>
                              <m:r>
                                <a:rPr lang="en-US" i="1"/>
                                <m:t>𝐿</m:t>
                              </m:r>
                            </m:sub>
                          </m:sSub>
                          <m:r>
                            <a:rPr lang="en-US" i="1"/>
                            <m:t>𝑖</m:t>
                          </m:r>
                        </m:e>
                        <m:sub>
                          <m:r>
                            <a:rPr lang="en-US" i="1"/>
                            <m:t>𝑑𝑠</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𝑣</m:t>
                          </m:r>
                        </m:e>
                        <m:sub>
                          <m:r>
                            <a:rPr lang="en-US" i="1"/>
                            <m:t>𝑞𝑠</m:t>
                          </m:r>
                        </m:sub>
                      </m:sSub>
                      <m:r>
                        <a:rPr lang="en-US" i="1"/>
                        <m:t>=</m:t>
                      </m:r>
                      <m:sSub>
                        <m:sSubPr>
                          <m:ctrlPr>
                            <a:rPr lang="en-US" i="1"/>
                          </m:ctrlPr>
                        </m:sSubPr>
                        <m:e>
                          <m:r>
                            <a:rPr lang="en-US" i="1"/>
                            <m:t>−</m:t>
                          </m:r>
                          <m:sSub>
                            <m:sSubPr>
                              <m:ctrlPr>
                                <a:rPr lang="en-US" i="1"/>
                              </m:ctrlPr>
                            </m:sSubPr>
                            <m:e>
                              <m:r>
                                <a:rPr lang="en-US" i="1"/>
                                <m:t>𝑅</m:t>
                              </m:r>
                            </m:e>
                            <m:sub>
                              <m:r>
                                <a:rPr lang="en-US" i="1"/>
                                <m:t>𝑠</m:t>
                              </m:r>
                            </m:sub>
                          </m:sSub>
                          <m:r>
                            <a:rPr lang="en-US" i="1"/>
                            <m:t>𝑖</m:t>
                          </m:r>
                        </m:e>
                        <m:sub>
                          <m:r>
                            <a:rPr lang="en-US" i="1"/>
                            <m:t>𝑞𝑠</m:t>
                          </m:r>
                        </m:sub>
                      </m:sSub>
                      <m:r>
                        <a:rPr lang="en-US" i="1"/>
                        <m:t> </m:t>
                      </m:r>
                      <m:sSub>
                        <m:sSubPr>
                          <m:ctrlPr>
                            <a:rPr lang="en-US" i="1"/>
                          </m:ctrlPr>
                        </m:sSubPr>
                        <m:e>
                          <m:r>
                            <a:rPr lang="en-US" i="1"/>
                            <m:t>− </m:t>
                          </m:r>
                          <m:sSub>
                            <m:sSubPr>
                              <m:ctrlPr>
                                <a:rPr lang="en-US" i="1"/>
                              </m:ctrlPr>
                            </m:sSubPr>
                            <m:e>
                              <m:r>
                                <a:rPr lang="en-US" i="1"/>
                                <m:t>𝜔</m:t>
                              </m:r>
                            </m:e>
                            <m:sub>
                              <m:r>
                                <a:rPr lang="en-US" i="1"/>
                                <m:t>𝑟</m:t>
                              </m:r>
                            </m:sub>
                          </m:sSub>
                          <m:sSub>
                            <m:sSubPr>
                              <m:ctrlPr>
                                <a:rPr lang="en-US" i="1"/>
                              </m:ctrlPr>
                            </m:sSubPr>
                            <m:e>
                              <m:r>
                                <a:rPr lang="en-US" i="1"/>
                                <m:t>𝐿</m:t>
                              </m:r>
                            </m:e>
                            <m:sub>
                              <m:r>
                                <a:rPr lang="en-US" i="1"/>
                                <m:t>𝑑</m:t>
                              </m:r>
                            </m:sub>
                          </m:sSub>
                          <m:r>
                            <a:rPr lang="en-US" i="1"/>
                            <m:t>𝑖</m:t>
                          </m:r>
                        </m:e>
                        <m:sub>
                          <m:r>
                            <a:rPr lang="en-US" i="1"/>
                            <m:t>𝑑𝑠</m:t>
                          </m:r>
                        </m:sub>
                      </m:sSub>
                      <m:sSub>
                        <m:sSubPr>
                          <m:ctrlPr>
                            <a:rPr lang="en-US" i="1"/>
                          </m:ctrlPr>
                        </m:sSubPr>
                        <m:e>
                          <m:r>
                            <a:rPr lang="en-US" i="1"/>
                            <m:t> − </m:t>
                          </m:r>
                          <m:r>
                            <a:rPr lang="en-US" i="1"/>
                            <m:t>𝑝</m:t>
                          </m:r>
                          <m:sSub>
                            <m:sSubPr>
                              <m:ctrlPr>
                                <a:rPr lang="en-US" i="1"/>
                              </m:ctrlPr>
                            </m:sSubPr>
                            <m:e>
                              <m:r>
                                <a:rPr lang="en-US" i="1"/>
                                <m:t>𝐿</m:t>
                              </m:r>
                            </m:e>
                            <m:sub>
                              <m:r>
                                <a:rPr lang="en-US" i="1"/>
                                <m:t>𝑞</m:t>
                              </m:r>
                            </m:sub>
                          </m:sSub>
                          <m:r>
                            <a:rPr lang="en-US" i="1"/>
                            <m:t>𝑖</m:t>
                          </m:r>
                        </m:e>
                        <m:sub>
                          <m:r>
                            <a:rPr lang="en-US" i="1"/>
                            <m:t>𝑞𝑠</m:t>
                          </m:r>
                        </m:sub>
                      </m:sSub>
                      <m:sSub>
                        <m:sSubPr>
                          <m:ctrlPr>
                            <a:rPr lang="en-US" i="1"/>
                          </m:ctrlPr>
                        </m:sSubPr>
                        <m:e>
                          <m:r>
                            <a:rPr lang="en-US" i="1"/>
                            <m:t> + </m:t>
                          </m:r>
                          <m:sSub>
                            <m:sSubPr>
                              <m:ctrlPr>
                                <a:rPr lang="en-US" i="1"/>
                              </m:ctrlPr>
                            </m:sSubPr>
                            <m:e>
                              <m:r>
                                <a:rPr lang="en-US" i="1"/>
                                <m:t>𝜔</m:t>
                              </m:r>
                            </m:e>
                            <m:sub>
                              <m:r>
                                <a:rPr lang="en-US" i="1"/>
                                <m:t>𝑟</m:t>
                              </m:r>
                            </m:sub>
                          </m:sSub>
                          <m:r>
                            <a:rPr lang="en-US" i="1"/>
                            <m:t>𝜆</m:t>
                          </m:r>
                        </m:e>
                        <m:sub>
                          <m:r>
                            <a:rPr lang="en-US" i="1"/>
                            <m:t>𝑟</m:t>
                          </m:r>
                        </m:sub>
                      </m:sSub>
                      <m:r>
                        <a:rPr lang="en-US" i="1"/>
                        <m:t>=</m:t>
                      </m:r>
                      <m:sSub>
                        <m:sSubPr>
                          <m:ctrlPr>
                            <a:rPr lang="en-US" i="1"/>
                          </m:ctrlPr>
                        </m:sSubPr>
                        <m:e>
                          <m:r>
                            <a:rPr lang="en-US" i="1"/>
                            <m:t>𝑅</m:t>
                          </m:r>
                        </m:e>
                        <m:sub>
                          <m:r>
                            <a:rPr lang="en-US" i="1"/>
                            <m:t>𝐿</m:t>
                          </m:r>
                        </m:sub>
                      </m:sSub>
                      <m:sSub>
                        <m:sSubPr>
                          <m:ctrlPr>
                            <a:rPr lang="en-US" i="1"/>
                          </m:ctrlPr>
                        </m:sSubPr>
                        <m:e>
                          <m:r>
                            <a:rPr lang="en-US" i="1"/>
                            <m:t>𝑖</m:t>
                          </m:r>
                        </m:e>
                        <m:sub>
                          <m:r>
                            <a:rPr lang="en-US" i="1"/>
                            <m:t>𝑞𝑠</m:t>
                          </m:r>
                        </m:sub>
                      </m:sSub>
                    </m:oMath>
                  </m:oMathPara>
                </a14:m>
                <a:endParaRPr lang="en-US" dirty="0"/>
              </a:p>
              <a:p>
                <a:pPr marL="0" lvl="0" indent="0">
                  <a:buNone/>
                </a:pPr>
                <a:r>
                  <a:rPr lang="en-US" dirty="0" smtClean="0"/>
                  <a:t>3)   Torque </a:t>
                </a:r>
                <a:r>
                  <a:rPr lang="en-US" dirty="0"/>
                  <a:t>Equation</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𝑇</m:t>
                          </m:r>
                        </m:e>
                        <m:sub>
                          <m:r>
                            <a:rPr lang="en-US" i="1"/>
                            <m:t>𝑒</m:t>
                          </m:r>
                        </m:sub>
                      </m:sSub>
                      <m:r>
                        <a:rPr lang="en-US" i="1"/>
                        <m:t>=</m:t>
                      </m:r>
                      <m:f>
                        <m:fPr>
                          <m:ctrlPr>
                            <a:rPr lang="en-US" i="1"/>
                          </m:ctrlPr>
                        </m:fPr>
                        <m:num>
                          <m:r>
                            <a:rPr lang="en-US" i="1"/>
                            <m:t>3</m:t>
                          </m:r>
                          <m:r>
                            <a:rPr lang="en-US" i="1"/>
                            <m:t>𝑃</m:t>
                          </m:r>
                        </m:num>
                        <m:den>
                          <m:r>
                            <a:rPr lang="en-US" i="1"/>
                            <m:t>2</m:t>
                          </m:r>
                        </m:den>
                      </m:f>
                      <m:d>
                        <m:dPr>
                          <m:ctrlPr>
                            <a:rPr lang="en-US" i="1"/>
                          </m:ctrlPr>
                        </m:dPr>
                        <m:e>
                          <m:sSub>
                            <m:sSubPr>
                              <m:ctrlPr>
                                <a:rPr lang="en-US" i="1"/>
                              </m:ctrlPr>
                            </m:sSubPr>
                            <m:e>
                              <m:r>
                                <a:rPr lang="en-US" i="1"/>
                                <m:t>𝑖</m:t>
                              </m:r>
                            </m:e>
                            <m:sub>
                              <m:r>
                                <a:rPr lang="en-US" i="1"/>
                                <m:t>𝑞𝑠</m:t>
                              </m:r>
                            </m:sub>
                          </m:sSub>
                          <m:sSub>
                            <m:sSubPr>
                              <m:ctrlPr>
                                <a:rPr lang="en-US" i="1"/>
                              </m:ctrlPr>
                            </m:sSubPr>
                            <m:e>
                              <m:r>
                                <a:rPr lang="en-US" i="1"/>
                                <m:t>𝜆</m:t>
                              </m:r>
                            </m:e>
                            <m:sub>
                              <m:r>
                                <a:rPr lang="en-US" i="1"/>
                                <m:t>𝑟</m:t>
                              </m:r>
                            </m:sub>
                          </m:sSub>
                          <m:r>
                            <a:rPr lang="en-US" i="1"/>
                            <m:t>−</m:t>
                          </m:r>
                          <m:d>
                            <m:dPr>
                              <m:ctrlPr>
                                <a:rPr lang="en-US" i="1"/>
                              </m:ctrlPr>
                            </m:dPr>
                            <m:e>
                              <m:sSub>
                                <m:sSubPr>
                                  <m:ctrlPr>
                                    <a:rPr lang="en-US" i="1"/>
                                  </m:ctrlPr>
                                </m:sSubPr>
                                <m:e>
                                  <m:r>
                                    <a:rPr lang="en-US" i="1"/>
                                    <m:t>𝐿</m:t>
                                  </m:r>
                                </m:e>
                                <m:sub>
                                  <m:r>
                                    <a:rPr lang="en-US" i="1"/>
                                    <m:t>𝑞</m:t>
                                  </m:r>
                                </m:sub>
                              </m:sSub>
                              <m:r>
                                <a:rPr lang="en-US" i="1"/>
                                <m:t>−</m:t>
                              </m:r>
                              <m:sSub>
                                <m:sSubPr>
                                  <m:ctrlPr>
                                    <a:rPr lang="en-US" i="1"/>
                                  </m:ctrlPr>
                                </m:sSubPr>
                                <m:e>
                                  <m:r>
                                    <a:rPr lang="en-US" i="1"/>
                                    <m:t>𝐿</m:t>
                                  </m:r>
                                </m:e>
                                <m:sub>
                                  <m:r>
                                    <a:rPr lang="en-US" i="1"/>
                                    <m:t>𝑑</m:t>
                                  </m:r>
                                </m:sub>
                              </m:sSub>
                            </m:e>
                          </m:d>
                          <m:sSub>
                            <m:sSubPr>
                              <m:ctrlPr>
                                <a:rPr lang="en-US" i="1"/>
                              </m:ctrlPr>
                            </m:sSubPr>
                            <m:e>
                              <m:r>
                                <a:rPr lang="en-US" i="1"/>
                                <m:t>𝑖</m:t>
                              </m:r>
                            </m:e>
                            <m:sub>
                              <m:r>
                                <a:rPr lang="en-US" i="1"/>
                                <m:t>𝑑𝑠</m:t>
                              </m:r>
                            </m:sub>
                          </m:sSub>
                          <m:sSub>
                            <m:sSubPr>
                              <m:ctrlPr>
                                <a:rPr lang="en-US" i="1"/>
                              </m:ctrlPr>
                            </m:sSubPr>
                            <m:e>
                              <m:r>
                                <a:rPr lang="en-US" i="1"/>
                                <m:t>𝑖</m:t>
                              </m:r>
                            </m:e>
                            <m:sub>
                              <m:r>
                                <a:rPr lang="en-US" i="1"/>
                                <m:t>𝑞𝑠</m:t>
                              </m:r>
                            </m:sub>
                          </m:sSub>
                        </m:e>
                      </m:d>
                      <m:r>
                        <a:rPr lang="en-US" i="1"/>
                        <m:t>=</m:t>
                      </m:r>
                      <m:f>
                        <m:fPr>
                          <m:ctrlPr>
                            <a:rPr lang="en-US" i="1"/>
                          </m:ctrlPr>
                        </m:fPr>
                        <m:num>
                          <m:r>
                            <a:rPr lang="en-US" i="1"/>
                            <m:t>3</m:t>
                          </m:r>
                          <m:r>
                            <a:rPr lang="en-US" i="1"/>
                            <m:t>𝑃</m:t>
                          </m:r>
                        </m:num>
                        <m:den>
                          <m:r>
                            <a:rPr lang="en-US" i="1"/>
                            <m:t>2</m:t>
                          </m:r>
                        </m:den>
                      </m:f>
                      <m:d>
                        <m:dPr>
                          <m:ctrlPr>
                            <a:rPr lang="en-US" i="1"/>
                          </m:ctrlPr>
                        </m:dPr>
                        <m:e>
                          <m:sSub>
                            <m:sSubPr>
                              <m:ctrlPr>
                                <a:rPr lang="en-US" i="1"/>
                              </m:ctrlPr>
                            </m:sSubPr>
                            <m:e>
                              <m:r>
                                <a:rPr lang="en-US" i="1"/>
                                <m:t>𝑖</m:t>
                              </m:r>
                            </m:e>
                            <m:sub>
                              <m:r>
                                <a:rPr lang="en-US" i="1"/>
                                <m:t>𝑞𝑠</m:t>
                              </m:r>
                            </m:sub>
                          </m:sSub>
                          <m:sSub>
                            <m:sSubPr>
                              <m:ctrlPr>
                                <a:rPr lang="en-US" i="1"/>
                              </m:ctrlPr>
                            </m:sSubPr>
                            <m:e>
                              <m:r>
                                <a:rPr lang="en-US" i="1"/>
                                <m:t>𝜆</m:t>
                              </m:r>
                            </m:e>
                            <m:sub>
                              <m:r>
                                <a:rPr lang="en-US" i="1"/>
                                <m:t>𝑟</m:t>
                              </m:r>
                            </m:sub>
                          </m:sSub>
                        </m:e>
                      </m:d>
                    </m:oMath>
                  </m:oMathPara>
                </a14:m>
                <a:endParaRPr lang="en-US" dirty="0"/>
              </a:p>
              <a:p>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9733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dirty="0" smtClean="0"/>
              <a:t>System Block Diagram</a:t>
            </a:r>
            <a:endParaRPr lang="en-US" u="sng" dirty="0"/>
          </a:p>
        </p:txBody>
      </p:sp>
      <p:pic>
        <p:nvPicPr>
          <p:cNvPr id="7" name="Content Placeholder 6"/>
          <p:cNvPicPr>
            <a:picLocks noGrp="1" noChangeAspect="1"/>
          </p:cNvPicPr>
          <p:nvPr>
            <p:ph idx="1"/>
          </p:nvPr>
        </p:nvPicPr>
        <p:blipFill>
          <a:blip r:embed="rId2"/>
          <a:stretch>
            <a:fillRect/>
          </a:stretch>
        </p:blipFill>
        <p:spPr>
          <a:xfrm>
            <a:off x="1322773" y="1889774"/>
            <a:ext cx="9546454" cy="3929135"/>
          </a:xfrm>
          <a:prstGeom prst="rect">
            <a:avLst/>
          </a:prstGeom>
          <a:ln>
            <a:solidFill>
              <a:schemeClr val="tx1"/>
            </a:solidFill>
          </a:ln>
        </p:spPr>
      </p:pic>
    </p:spTree>
    <p:extLst>
      <p:ext uri="{BB962C8B-B14F-4D97-AF65-F5344CB8AC3E}">
        <p14:creationId xmlns:p14="http://schemas.microsoft.com/office/powerpoint/2010/main" val="133128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509781" y="365125"/>
                <a:ext cx="11172438" cy="1325563"/>
              </a:xfrm>
            </p:spPr>
            <p:txBody>
              <a:bodyPr>
                <a:normAutofit fontScale="90000"/>
              </a:bodyPr>
              <a:lstStyle/>
              <a:p>
                <a:r>
                  <a:rPr lang="en-US" sz="3300" u="sng" dirty="0" smtClean="0"/>
                  <a:t>abc/dq Transformation</a:t>
                </a:r>
                <a:r>
                  <a:rPr lang="en-US" sz="2200" dirty="0" smtClean="0"/>
                  <a:t> 	            </a:t>
                </a:r>
                <a14:m>
                  <m:oMath xmlns:m="http://schemas.openxmlformats.org/officeDocument/2006/math">
                    <m:d>
                      <m:dPr>
                        <m:begChr m:val="["/>
                        <m:endChr m:val="]"/>
                        <m:ctrlPr>
                          <a:rPr lang="en-US" sz="2200" i="1"/>
                        </m:ctrlPr>
                      </m:dPr>
                      <m:e>
                        <m:m>
                          <m:mPr>
                            <m:mcs>
                              <m:mc>
                                <m:mcPr>
                                  <m:count m:val="1"/>
                                  <m:mcJc m:val="center"/>
                                </m:mcPr>
                              </m:mc>
                            </m:mcs>
                            <m:ctrlPr>
                              <a:rPr lang="en-US" sz="2200" i="1"/>
                            </m:ctrlPr>
                          </m:mPr>
                          <m:mr>
                            <m:e>
                              <m:sSub>
                                <m:sSubPr>
                                  <m:ctrlPr>
                                    <a:rPr lang="en-US" sz="2200" i="1"/>
                                  </m:ctrlPr>
                                </m:sSubPr>
                                <m:e>
                                  <m:r>
                                    <a:rPr lang="en-US" sz="2200" i="1"/>
                                    <m:t>𝑥</m:t>
                                  </m:r>
                                </m:e>
                                <m:sub>
                                  <m:r>
                                    <a:rPr lang="en-US" sz="2200" i="1"/>
                                    <m:t>𝑑</m:t>
                                  </m:r>
                                </m:sub>
                              </m:sSub>
                            </m:e>
                          </m:mr>
                          <m:mr>
                            <m:e>
                              <m:sSub>
                                <m:sSubPr>
                                  <m:ctrlPr>
                                    <a:rPr lang="en-US" sz="2200" i="1"/>
                                  </m:ctrlPr>
                                </m:sSubPr>
                                <m:e>
                                  <m:r>
                                    <a:rPr lang="en-US" sz="2200" i="1"/>
                                    <m:t>𝑥</m:t>
                                  </m:r>
                                </m:e>
                                <m:sub>
                                  <m:r>
                                    <a:rPr lang="en-US" sz="2200" i="1"/>
                                    <m:t>𝑞</m:t>
                                  </m:r>
                                </m:sub>
                              </m:sSub>
                            </m:e>
                          </m:mr>
                        </m:m>
                      </m:e>
                    </m:d>
                    <m:r>
                      <a:rPr lang="en-US" sz="2200" i="1"/>
                      <m:t>=</m:t>
                    </m:r>
                    <m:f>
                      <m:fPr>
                        <m:ctrlPr>
                          <a:rPr lang="en-US" sz="2200" i="1"/>
                        </m:ctrlPr>
                      </m:fPr>
                      <m:num>
                        <m:r>
                          <a:rPr lang="en-US" sz="2200" i="1"/>
                          <m:t>2</m:t>
                        </m:r>
                      </m:num>
                      <m:den>
                        <m:r>
                          <a:rPr lang="en-US" sz="2200" i="1"/>
                          <m:t>3</m:t>
                        </m:r>
                      </m:den>
                    </m:f>
                    <m:d>
                      <m:dPr>
                        <m:begChr m:val="["/>
                        <m:endChr m:val="]"/>
                        <m:ctrlPr>
                          <a:rPr lang="en-US" sz="2200" i="1"/>
                        </m:ctrlPr>
                      </m:dPr>
                      <m:e>
                        <m:m>
                          <m:mPr>
                            <m:mcs>
                              <m:mc>
                                <m:mcPr>
                                  <m:count m:val="3"/>
                                  <m:mcJc m:val="center"/>
                                </m:mcPr>
                              </m:mc>
                            </m:mcs>
                            <m:ctrlPr>
                              <a:rPr lang="en-US" sz="2200" i="1"/>
                            </m:ctrlPr>
                          </m:mPr>
                          <m:mr>
                            <m:e>
                              <m:r>
                                <a:rPr lang="en-US" sz="2200" i="1"/>
                                <m:t>𝑐𝑜𝑠</m:t>
                              </m:r>
                              <m:sSub>
                                <m:sSubPr>
                                  <m:ctrlPr>
                                    <a:rPr lang="en-US" sz="2200" i="1"/>
                                  </m:ctrlPr>
                                </m:sSubPr>
                                <m:e>
                                  <m:r>
                                    <a:rPr lang="en-US" sz="2200" i="1"/>
                                    <m:t>(</m:t>
                                  </m:r>
                                  <m:r>
                                    <a:rPr lang="en-US" sz="2200" i="1"/>
                                    <m:t>𝜔</m:t>
                                  </m:r>
                                </m:e>
                                <m:sub>
                                  <m:r>
                                    <a:rPr lang="en-US" sz="2200" i="1"/>
                                    <m:t>𝑟</m:t>
                                  </m:r>
                                </m:sub>
                              </m:sSub>
                              <m:r>
                                <a:rPr lang="en-US" sz="2200" i="1"/>
                                <m:t>𝑡</m:t>
                              </m:r>
                              <m:r>
                                <a:rPr lang="en-US" sz="2200" i="1"/>
                                <m:t>)</m:t>
                              </m:r>
                            </m:e>
                            <m:e>
                              <m:r>
                                <m:rPr>
                                  <m:sty m:val="p"/>
                                </m:rPr>
                                <a:rPr lang="en-US" sz="2200"/>
                                <m:t>cos</m:t>
                              </m:r>
                              <m:r>
                                <a:rPr lang="en-US" sz="2200" i="1"/>
                                <m:t>(</m:t>
                              </m:r>
                              <m:sSub>
                                <m:sSubPr>
                                  <m:ctrlPr>
                                    <a:rPr lang="en-US" sz="2200" i="1"/>
                                  </m:ctrlPr>
                                </m:sSubPr>
                                <m:e>
                                  <m:r>
                                    <a:rPr lang="en-US" sz="2200" i="1"/>
                                    <m:t>𝜔</m:t>
                                  </m:r>
                                </m:e>
                                <m:sub>
                                  <m:r>
                                    <a:rPr lang="en-US" sz="2200" i="1"/>
                                    <m:t>𝑟</m:t>
                                  </m:r>
                                </m:sub>
                              </m:sSub>
                              <m:r>
                                <a:rPr lang="en-US" sz="2200" i="1"/>
                                <m:t>𝑡</m:t>
                              </m:r>
                              <m:r>
                                <a:rPr lang="en-US" sz="2200" i="1"/>
                                <m:t>−</m:t>
                              </m:r>
                              <m:f>
                                <m:fPr>
                                  <m:ctrlPr>
                                    <a:rPr lang="en-US" sz="2200" i="1"/>
                                  </m:ctrlPr>
                                </m:fPr>
                                <m:num>
                                  <m:r>
                                    <a:rPr lang="en-US" sz="2200" i="1"/>
                                    <m:t>2</m:t>
                                  </m:r>
                                  <m:r>
                                    <a:rPr lang="en-US" sz="2200" i="1"/>
                                    <m:t>𝜋</m:t>
                                  </m:r>
                                </m:num>
                                <m:den>
                                  <m:r>
                                    <a:rPr lang="en-US" sz="2200" i="1"/>
                                    <m:t>3</m:t>
                                  </m:r>
                                </m:den>
                              </m:f>
                              <m:r>
                                <a:rPr lang="en-US" sz="2200" i="1"/>
                                <m:t>)</m:t>
                              </m:r>
                            </m:e>
                            <m:e>
                              <m:r>
                                <m:rPr>
                                  <m:sty m:val="p"/>
                                </m:rPr>
                                <a:rPr lang="en-US" sz="2200"/>
                                <m:t>cos</m:t>
                              </m:r>
                              <m:r>
                                <a:rPr lang="en-US" sz="2200" i="1"/>
                                <m:t>(</m:t>
                              </m:r>
                              <m:sSub>
                                <m:sSubPr>
                                  <m:ctrlPr>
                                    <a:rPr lang="en-US" sz="2200" i="1"/>
                                  </m:ctrlPr>
                                </m:sSubPr>
                                <m:e>
                                  <m:r>
                                    <a:rPr lang="en-US" sz="2200" i="1"/>
                                    <m:t>𝜔</m:t>
                                  </m:r>
                                </m:e>
                                <m:sub>
                                  <m:r>
                                    <a:rPr lang="en-US" sz="2200" i="1"/>
                                    <m:t>𝑟</m:t>
                                  </m:r>
                                </m:sub>
                              </m:sSub>
                              <m:r>
                                <a:rPr lang="en-US" sz="2200" i="1"/>
                                <m:t>𝑡</m:t>
                              </m:r>
                              <m:r>
                                <a:rPr lang="en-US" sz="2200" i="1"/>
                                <m:t>−</m:t>
                              </m:r>
                              <m:f>
                                <m:fPr>
                                  <m:ctrlPr>
                                    <a:rPr lang="en-US" sz="2200" i="1"/>
                                  </m:ctrlPr>
                                </m:fPr>
                                <m:num>
                                  <m:r>
                                    <a:rPr lang="en-US" sz="2200" i="1"/>
                                    <m:t>4</m:t>
                                  </m:r>
                                  <m:r>
                                    <a:rPr lang="en-US" sz="2200" i="1"/>
                                    <m:t>𝜋</m:t>
                                  </m:r>
                                </m:num>
                                <m:den>
                                  <m:r>
                                    <a:rPr lang="en-US" sz="2200" i="1"/>
                                    <m:t>3</m:t>
                                  </m:r>
                                </m:den>
                              </m:f>
                              <m:r>
                                <a:rPr lang="en-US" sz="2200" i="1"/>
                                <m:t>)</m:t>
                              </m:r>
                            </m:e>
                          </m:mr>
                          <m:mr>
                            <m:e>
                              <m:r>
                                <a:rPr lang="en-US" sz="2200" i="1"/>
                                <m:t>−</m:t>
                              </m:r>
                              <m:r>
                                <m:rPr>
                                  <m:sty m:val="p"/>
                                </m:rPr>
                                <a:rPr lang="en-US" sz="2200"/>
                                <m:t>sin</m:t>
                              </m:r>
                              <m:r>
                                <a:rPr lang="en-US" sz="2200" i="1"/>
                                <m:t>(</m:t>
                              </m:r>
                              <m:sSub>
                                <m:sSubPr>
                                  <m:ctrlPr>
                                    <a:rPr lang="en-US" sz="2200" i="1"/>
                                  </m:ctrlPr>
                                </m:sSubPr>
                                <m:e>
                                  <m:r>
                                    <a:rPr lang="en-US" sz="2200" i="1"/>
                                    <m:t>𝜔</m:t>
                                  </m:r>
                                </m:e>
                                <m:sub>
                                  <m:r>
                                    <a:rPr lang="en-US" sz="2200" i="1"/>
                                    <m:t>𝑟</m:t>
                                  </m:r>
                                </m:sub>
                              </m:sSub>
                              <m:r>
                                <a:rPr lang="en-US" sz="2200" i="1"/>
                                <m:t>𝑡</m:t>
                              </m:r>
                              <m:r>
                                <a:rPr lang="en-US" sz="2200" i="1"/>
                                <m:t>)</m:t>
                              </m:r>
                            </m:e>
                            <m:e>
                              <m:r>
                                <a:rPr lang="en-US" sz="2200" i="1"/>
                                <m:t>−</m:t>
                              </m:r>
                              <m:r>
                                <m:rPr>
                                  <m:sty m:val="p"/>
                                </m:rPr>
                                <a:rPr lang="en-US" sz="2200"/>
                                <m:t>sin</m:t>
                              </m:r>
                              <m:r>
                                <a:rPr lang="en-US" sz="2200" i="1"/>
                                <m:t>(</m:t>
                              </m:r>
                              <m:sSub>
                                <m:sSubPr>
                                  <m:ctrlPr>
                                    <a:rPr lang="en-US" sz="2200" i="1"/>
                                  </m:ctrlPr>
                                </m:sSubPr>
                                <m:e>
                                  <m:r>
                                    <a:rPr lang="en-US" sz="2200" i="1"/>
                                    <m:t>𝜔</m:t>
                                  </m:r>
                                </m:e>
                                <m:sub>
                                  <m:r>
                                    <a:rPr lang="en-US" sz="2200" i="1"/>
                                    <m:t>𝑟</m:t>
                                  </m:r>
                                </m:sub>
                              </m:sSub>
                              <m:r>
                                <a:rPr lang="en-US" sz="2200" i="1"/>
                                <m:t>𝑡</m:t>
                              </m:r>
                              <m:r>
                                <a:rPr lang="en-US" sz="2200" i="1"/>
                                <m:t>−</m:t>
                              </m:r>
                              <m:f>
                                <m:fPr>
                                  <m:ctrlPr>
                                    <a:rPr lang="en-US" sz="2200" i="1"/>
                                  </m:ctrlPr>
                                </m:fPr>
                                <m:num>
                                  <m:r>
                                    <a:rPr lang="en-US" sz="2200" i="1"/>
                                    <m:t>2</m:t>
                                  </m:r>
                                  <m:r>
                                    <a:rPr lang="en-US" sz="2200" i="1"/>
                                    <m:t>𝜋</m:t>
                                  </m:r>
                                </m:num>
                                <m:den>
                                  <m:r>
                                    <a:rPr lang="en-US" sz="2200" i="1"/>
                                    <m:t>3</m:t>
                                  </m:r>
                                </m:den>
                              </m:f>
                              <m:r>
                                <a:rPr lang="en-US" sz="2200" i="1"/>
                                <m:t>)</m:t>
                              </m:r>
                            </m:e>
                            <m:e>
                              <m:r>
                                <a:rPr lang="en-US" sz="2200" i="1"/>
                                <m:t>−</m:t>
                              </m:r>
                              <m:r>
                                <m:rPr>
                                  <m:sty m:val="p"/>
                                </m:rPr>
                                <a:rPr lang="en-US" sz="2200"/>
                                <m:t>sin</m:t>
                              </m:r>
                              <m:r>
                                <a:rPr lang="en-US" sz="2200" i="1"/>
                                <m:t>(</m:t>
                              </m:r>
                              <m:sSub>
                                <m:sSubPr>
                                  <m:ctrlPr>
                                    <a:rPr lang="en-US" sz="2200" i="1"/>
                                  </m:ctrlPr>
                                </m:sSubPr>
                                <m:e>
                                  <m:r>
                                    <a:rPr lang="en-US" sz="2200" i="1"/>
                                    <m:t>𝜔</m:t>
                                  </m:r>
                                </m:e>
                                <m:sub>
                                  <m:r>
                                    <a:rPr lang="en-US" sz="2200" i="1"/>
                                    <m:t>𝑟</m:t>
                                  </m:r>
                                </m:sub>
                              </m:sSub>
                              <m:r>
                                <a:rPr lang="en-US" sz="2200" i="1"/>
                                <m:t>𝑡</m:t>
                              </m:r>
                              <m:r>
                                <a:rPr lang="en-US" sz="2200" i="1"/>
                                <m:t>−</m:t>
                              </m:r>
                              <m:f>
                                <m:fPr>
                                  <m:ctrlPr>
                                    <a:rPr lang="en-US" sz="2200" i="1"/>
                                  </m:ctrlPr>
                                </m:fPr>
                                <m:num>
                                  <m:r>
                                    <a:rPr lang="en-US" sz="2200" i="1"/>
                                    <m:t>4</m:t>
                                  </m:r>
                                  <m:r>
                                    <a:rPr lang="en-US" sz="2200" i="1"/>
                                    <m:t>𝜋</m:t>
                                  </m:r>
                                </m:num>
                                <m:den>
                                  <m:r>
                                    <a:rPr lang="en-US" sz="2200" i="1"/>
                                    <m:t>3</m:t>
                                  </m:r>
                                </m:den>
                              </m:f>
                              <m:r>
                                <a:rPr lang="en-US" sz="2200" i="1"/>
                                <m:t>)</m:t>
                              </m:r>
                            </m:e>
                          </m:mr>
                        </m:m>
                      </m:e>
                    </m:d>
                    <m:d>
                      <m:dPr>
                        <m:begChr m:val="["/>
                        <m:endChr m:val="]"/>
                        <m:ctrlPr>
                          <a:rPr lang="en-US" sz="2200" i="1"/>
                        </m:ctrlPr>
                      </m:dPr>
                      <m:e>
                        <m:m>
                          <m:mPr>
                            <m:mcs>
                              <m:mc>
                                <m:mcPr>
                                  <m:count m:val="1"/>
                                  <m:mcJc m:val="center"/>
                                </m:mcPr>
                              </m:mc>
                            </m:mcs>
                            <m:ctrlPr>
                              <a:rPr lang="en-US" sz="2200" i="1"/>
                            </m:ctrlPr>
                          </m:mPr>
                          <m:mr>
                            <m:e>
                              <m:sSub>
                                <m:sSubPr>
                                  <m:ctrlPr>
                                    <a:rPr lang="en-US" sz="2200" i="1"/>
                                  </m:ctrlPr>
                                </m:sSubPr>
                                <m:e>
                                  <m:r>
                                    <a:rPr lang="en-US" sz="2200" i="1"/>
                                    <m:t>𝑥</m:t>
                                  </m:r>
                                </m:e>
                                <m:sub>
                                  <m:r>
                                    <a:rPr lang="en-US" sz="2200" i="1"/>
                                    <m:t>𝑎</m:t>
                                  </m:r>
                                </m:sub>
                              </m:sSub>
                            </m:e>
                          </m:mr>
                          <m:mr>
                            <m:e>
                              <m:sSub>
                                <m:sSubPr>
                                  <m:ctrlPr>
                                    <a:rPr lang="en-US" sz="2200" i="1"/>
                                  </m:ctrlPr>
                                </m:sSubPr>
                                <m:e>
                                  <m:r>
                                    <a:rPr lang="en-US" sz="2200" i="1"/>
                                    <m:t>𝑥</m:t>
                                  </m:r>
                                </m:e>
                                <m:sub>
                                  <m:r>
                                    <a:rPr lang="en-US" sz="2200" i="1"/>
                                    <m:t>𝑏</m:t>
                                  </m:r>
                                </m:sub>
                              </m:sSub>
                            </m:e>
                          </m:mr>
                          <m:mr>
                            <m:e>
                              <m:sSub>
                                <m:sSubPr>
                                  <m:ctrlPr>
                                    <a:rPr lang="en-US" sz="2200" i="1"/>
                                  </m:ctrlPr>
                                </m:sSubPr>
                                <m:e>
                                  <m:r>
                                    <a:rPr lang="en-US" sz="2200" i="1"/>
                                    <m:t>𝑥</m:t>
                                  </m:r>
                                </m:e>
                                <m:sub>
                                  <m:r>
                                    <a:rPr lang="en-US" sz="2200" i="1"/>
                                    <m:t>𝑐</m:t>
                                  </m:r>
                                </m:sub>
                              </m:sSub>
                            </m:e>
                          </m:mr>
                        </m:m>
                      </m:e>
                    </m:d>
                  </m:oMath>
                </a14:m>
                <a:r>
                  <a:rPr lang="en-US" sz="2200" dirty="0"/>
                  <a:t/>
                </a:r>
                <a:br>
                  <a:rPr lang="en-US" sz="2200" dirty="0"/>
                </a:br>
                <a:r>
                  <a:rPr lang="en-US" u="sng" dirty="0" smtClean="0"/>
                  <a:t> </a:t>
                </a:r>
                <a:endParaRPr lang="en-US" u="sng"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509781" y="365125"/>
                <a:ext cx="11172438" cy="1325563"/>
              </a:xfrm>
              <a:blipFill>
                <a:blip r:embed="rId2"/>
                <a:stretch>
                  <a:fillRect l="-1310" t="-7373"/>
                </a:stretch>
              </a:blipFill>
            </p:spPr>
            <p:txBody>
              <a:bodyPr/>
              <a:lstStyle/>
              <a:p>
                <a:r>
                  <a:rPr lang="en-US">
                    <a:noFill/>
                  </a:rPr>
                  <a:t> </a:t>
                </a:r>
              </a:p>
            </p:txBody>
          </p:sp>
        </mc:Fallback>
      </mc:AlternateContent>
      <p:pic>
        <p:nvPicPr>
          <p:cNvPr id="4" name="Content Placeholder 3"/>
          <p:cNvPicPr>
            <a:picLocks noGrp="1"/>
          </p:cNvPicPr>
          <p:nvPr>
            <p:ph idx="1"/>
          </p:nvPr>
        </p:nvPicPr>
        <p:blipFill rotWithShape="1">
          <a:blip r:embed="rId3"/>
          <a:srcRect r="1805" b="10444"/>
          <a:stretch/>
        </p:blipFill>
        <p:spPr bwMode="auto">
          <a:xfrm>
            <a:off x="509781" y="1534678"/>
            <a:ext cx="11172438" cy="503237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563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Autofit/>
              </a:bodyPr>
              <a:lstStyle/>
              <a:p>
                <a:r>
                  <a:rPr lang="en-US" sz="3200" u="sng" dirty="0"/>
                  <a:t>d</a:t>
                </a:r>
                <a:r>
                  <a:rPr lang="en-US" sz="3200" u="sng" dirty="0" smtClean="0"/>
                  <a:t>q/abc Transformation</a:t>
                </a:r>
                <a:r>
                  <a:rPr lang="en-US" sz="2000" dirty="0" smtClean="0"/>
                  <a:t>  		</a:t>
                </a:r>
                <a14:m>
                  <m:oMath xmlns:m="http://schemas.openxmlformats.org/officeDocument/2006/math">
                    <m:d>
                      <m:dPr>
                        <m:begChr m:val="["/>
                        <m:endChr m:val="]"/>
                        <m:ctrlPr>
                          <a:rPr lang="en-US" sz="2000" i="1"/>
                        </m:ctrlPr>
                      </m:dPr>
                      <m:e>
                        <m:m>
                          <m:mPr>
                            <m:mcs>
                              <m:mc>
                                <m:mcPr>
                                  <m:count m:val="1"/>
                                  <m:mcJc m:val="center"/>
                                </m:mcPr>
                              </m:mc>
                            </m:mcs>
                            <m:ctrlPr>
                              <a:rPr lang="en-US" sz="2000" i="1"/>
                            </m:ctrlPr>
                          </m:mPr>
                          <m:mr>
                            <m:e>
                              <m:sSub>
                                <m:sSubPr>
                                  <m:ctrlPr>
                                    <a:rPr lang="en-US" sz="2000" i="1"/>
                                  </m:ctrlPr>
                                </m:sSubPr>
                                <m:e>
                                  <m:r>
                                    <a:rPr lang="en-US" sz="2000" i="1"/>
                                    <m:t>𝑥</m:t>
                                  </m:r>
                                </m:e>
                                <m:sub>
                                  <m:r>
                                    <a:rPr lang="en-US" sz="2000" i="1"/>
                                    <m:t>𝑎</m:t>
                                  </m:r>
                                </m:sub>
                              </m:sSub>
                            </m:e>
                          </m:mr>
                          <m:mr>
                            <m:e>
                              <m:sSub>
                                <m:sSubPr>
                                  <m:ctrlPr>
                                    <a:rPr lang="en-US" sz="2000" i="1"/>
                                  </m:ctrlPr>
                                </m:sSubPr>
                                <m:e>
                                  <m:r>
                                    <a:rPr lang="en-US" sz="2000" i="1"/>
                                    <m:t>𝑥</m:t>
                                  </m:r>
                                </m:e>
                                <m:sub>
                                  <m:r>
                                    <a:rPr lang="en-US" sz="2000" i="1"/>
                                    <m:t>𝑏</m:t>
                                  </m:r>
                                </m:sub>
                              </m:sSub>
                            </m:e>
                          </m:mr>
                          <m:mr>
                            <m:e>
                              <m:sSub>
                                <m:sSubPr>
                                  <m:ctrlPr>
                                    <a:rPr lang="en-US" sz="2000" i="1"/>
                                  </m:ctrlPr>
                                </m:sSubPr>
                                <m:e>
                                  <m:r>
                                    <a:rPr lang="en-US" sz="2000" i="1"/>
                                    <m:t>𝑥</m:t>
                                  </m:r>
                                </m:e>
                                <m:sub>
                                  <m:r>
                                    <a:rPr lang="en-US" sz="2000" i="1"/>
                                    <m:t>𝑐</m:t>
                                  </m:r>
                                </m:sub>
                              </m:sSub>
                            </m:e>
                          </m:mr>
                        </m:m>
                      </m:e>
                    </m:d>
                    <m:r>
                      <a:rPr lang="en-US" sz="2000" i="1"/>
                      <m:t>=</m:t>
                    </m:r>
                    <m:d>
                      <m:dPr>
                        <m:begChr m:val="["/>
                        <m:endChr m:val="]"/>
                        <m:ctrlPr>
                          <a:rPr lang="en-US" sz="2000" i="1"/>
                        </m:ctrlPr>
                      </m:dPr>
                      <m:e>
                        <m:m>
                          <m:mPr>
                            <m:mcs>
                              <m:mc>
                                <m:mcPr>
                                  <m:count m:val="2"/>
                                  <m:mcJc m:val="center"/>
                                </m:mcPr>
                              </m:mc>
                            </m:mcs>
                            <m:ctrlPr>
                              <a:rPr lang="en-US" sz="2000" i="1"/>
                            </m:ctrlPr>
                          </m:mPr>
                          <m:mr>
                            <m:e>
                              <m:r>
                                <a:rPr lang="en-US" sz="2000" i="1"/>
                                <m:t>𝑐𝑜𝑠</m:t>
                              </m:r>
                              <m:sSub>
                                <m:sSubPr>
                                  <m:ctrlPr>
                                    <a:rPr lang="en-US" sz="2000" i="1"/>
                                  </m:ctrlPr>
                                </m:sSubPr>
                                <m:e>
                                  <m:r>
                                    <a:rPr lang="en-US" sz="2000" i="1"/>
                                    <m:t>(</m:t>
                                  </m:r>
                                  <m:r>
                                    <a:rPr lang="en-US" sz="2000" i="1"/>
                                    <m:t>𝜔</m:t>
                                  </m:r>
                                </m:e>
                                <m:sub>
                                  <m:r>
                                    <a:rPr lang="en-US" sz="2000" i="1"/>
                                    <m:t>𝑟</m:t>
                                  </m:r>
                                </m:sub>
                              </m:sSub>
                              <m:r>
                                <a:rPr lang="en-US" sz="2000" i="1"/>
                                <m:t>𝑡</m:t>
                              </m:r>
                              <m:r>
                                <a:rPr lang="en-US" sz="2000" i="1"/>
                                <m:t>)</m:t>
                              </m:r>
                            </m:e>
                            <m:e>
                              <m:r>
                                <a:rPr lang="en-US" sz="2000" i="1"/>
                                <m:t>−</m:t>
                              </m:r>
                              <m:r>
                                <m:rPr>
                                  <m:sty m:val="p"/>
                                </m:rPr>
                                <a:rPr lang="en-US" sz="2000"/>
                                <m:t>sin</m:t>
                              </m:r>
                              <m:r>
                                <a:rPr lang="en-US" sz="2000" i="1"/>
                                <m:t>(</m:t>
                              </m:r>
                              <m:sSub>
                                <m:sSubPr>
                                  <m:ctrlPr>
                                    <a:rPr lang="en-US" sz="2000" i="1"/>
                                  </m:ctrlPr>
                                </m:sSubPr>
                                <m:e>
                                  <m:r>
                                    <a:rPr lang="en-US" sz="2000" i="1"/>
                                    <m:t>𝜔</m:t>
                                  </m:r>
                                </m:e>
                                <m:sub>
                                  <m:r>
                                    <a:rPr lang="en-US" sz="2000" i="1"/>
                                    <m:t>𝑟</m:t>
                                  </m:r>
                                </m:sub>
                              </m:sSub>
                              <m:r>
                                <a:rPr lang="en-US" sz="2000" i="1"/>
                                <m:t>𝑡</m:t>
                              </m:r>
                              <m:r>
                                <a:rPr lang="en-US" sz="2000" i="1"/>
                                <m:t>)</m:t>
                              </m:r>
                            </m:e>
                          </m:mr>
                          <m:mr>
                            <m:e>
                              <m:r>
                                <m:rPr>
                                  <m:sty m:val="p"/>
                                </m:rPr>
                                <a:rPr lang="en-US" sz="2000"/>
                                <m:t>cos</m:t>
                              </m:r>
                              <m:r>
                                <a:rPr lang="en-US" sz="2000" i="1"/>
                                <m:t>(</m:t>
                              </m:r>
                              <m:sSub>
                                <m:sSubPr>
                                  <m:ctrlPr>
                                    <a:rPr lang="en-US" sz="2000" i="1"/>
                                  </m:ctrlPr>
                                </m:sSubPr>
                                <m:e>
                                  <m:r>
                                    <a:rPr lang="en-US" sz="2000" i="1"/>
                                    <m:t>𝜔</m:t>
                                  </m:r>
                                </m:e>
                                <m:sub>
                                  <m:r>
                                    <a:rPr lang="en-US" sz="2000" i="1"/>
                                    <m:t>𝑟</m:t>
                                  </m:r>
                                </m:sub>
                              </m:sSub>
                              <m:r>
                                <a:rPr lang="en-US" sz="2000" i="1"/>
                                <m:t>𝑡</m:t>
                              </m:r>
                              <m:r>
                                <a:rPr lang="en-US" sz="2000" i="1"/>
                                <m:t>−</m:t>
                              </m:r>
                              <m:f>
                                <m:fPr>
                                  <m:ctrlPr>
                                    <a:rPr lang="en-US" sz="2000" i="1"/>
                                  </m:ctrlPr>
                                </m:fPr>
                                <m:num>
                                  <m:r>
                                    <a:rPr lang="en-US" sz="2000" i="1"/>
                                    <m:t>2</m:t>
                                  </m:r>
                                  <m:r>
                                    <a:rPr lang="en-US" sz="2000" i="1"/>
                                    <m:t>𝜋</m:t>
                                  </m:r>
                                </m:num>
                                <m:den>
                                  <m:r>
                                    <a:rPr lang="en-US" sz="2000" i="1"/>
                                    <m:t>3</m:t>
                                  </m:r>
                                </m:den>
                              </m:f>
                              <m:r>
                                <a:rPr lang="en-US" sz="2000" i="1"/>
                                <m:t>)</m:t>
                              </m:r>
                            </m:e>
                            <m:e>
                              <m:r>
                                <a:rPr lang="en-US" sz="2000" i="1"/>
                                <m:t>−</m:t>
                              </m:r>
                              <m:r>
                                <m:rPr>
                                  <m:sty m:val="p"/>
                                </m:rPr>
                                <a:rPr lang="en-US" sz="2000"/>
                                <m:t>sin</m:t>
                              </m:r>
                              <m:r>
                                <a:rPr lang="en-US" sz="2000" i="1"/>
                                <m:t>(</m:t>
                              </m:r>
                              <m:sSub>
                                <m:sSubPr>
                                  <m:ctrlPr>
                                    <a:rPr lang="en-US" sz="2000" i="1"/>
                                  </m:ctrlPr>
                                </m:sSubPr>
                                <m:e>
                                  <m:r>
                                    <a:rPr lang="en-US" sz="2000" i="1"/>
                                    <m:t>𝜔</m:t>
                                  </m:r>
                                </m:e>
                                <m:sub>
                                  <m:r>
                                    <a:rPr lang="en-US" sz="2000" i="1"/>
                                    <m:t>𝑟</m:t>
                                  </m:r>
                                </m:sub>
                              </m:sSub>
                              <m:r>
                                <a:rPr lang="en-US" sz="2000" i="1"/>
                                <m:t>𝑡</m:t>
                              </m:r>
                              <m:r>
                                <a:rPr lang="en-US" sz="2000" i="1"/>
                                <m:t>−</m:t>
                              </m:r>
                              <m:f>
                                <m:fPr>
                                  <m:ctrlPr>
                                    <a:rPr lang="en-US" sz="2000" i="1"/>
                                  </m:ctrlPr>
                                </m:fPr>
                                <m:num>
                                  <m:r>
                                    <a:rPr lang="en-US" sz="2000" i="1"/>
                                    <m:t>2</m:t>
                                  </m:r>
                                  <m:r>
                                    <a:rPr lang="en-US" sz="2000" i="1"/>
                                    <m:t>𝜋</m:t>
                                  </m:r>
                                </m:num>
                                <m:den>
                                  <m:r>
                                    <a:rPr lang="en-US" sz="2000" i="1"/>
                                    <m:t>3</m:t>
                                  </m:r>
                                </m:den>
                              </m:f>
                              <m:r>
                                <a:rPr lang="en-US" sz="2000" i="1"/>
                                <m:t>)</m:t>
                              </m:r>
                            </m:e>
                          </m:mr>
                          <m:mr>
                            <m:e>
                              <m:r>
                                <m:rPr>
                                  <m:sty m:val="p"/>
                                </m:rPr>
                                <a:rPr lang="en-US" sz="2000"/>
                                <m:t>cos</m:t>
                              </m:r>
                              <m:r>
                                <a:rPr lang="en-US" sz="2000" i="1"/>
                                <m:t>(</m:t>
                              </m:r>
                              <m:sSub>
                                <m:sSubPr>
                                  <m:ctrlPr>
                                    <a:rPr lang="en-US" sz="2000" i="1"/>
                                  </m:ctrlPr>
                                </m:sSubPr>
                                <m:e>
                                  <m:r>
                                    <a:rPr lang="en-US" sz="2000" i="1"/>
                                    <m:t>𝜔</m:t>
                                  </m:r>
                                </m:e>
                                <m:sub>
                                  <m:r>
                                    <a:rPr lang="en-US" sz="2000" i="1"/>
                                    <m:t>𝑟</m:t>
                                  </m:r>
                                </m:sub>
                              </m:sSub>
                              <m:r>
                                <a:rPr lang="en-US" sz="2000" i="1"/>
                                <m:t>𝑡</m:t>
                              </m:r>
                              <m:r>
                                <a:rPr lang="en-US" sz="2000" i="1"/>
                                <m:t>−</m:t>
                              </m:r>
                              <m:f>
                                <m:fPr>
                                  <m:ctrlPr>
                                    <a:rPr lang="en-US" sz="2000" i="1"/>
                                  </m:ctrlPr>
                                </m:fPr>
                                <m:num>
                                  <m:r>
                                    <a:rPr lang="en-US" sz="2000" i="1"/>
                                    <m:t>4</m:t>
                                  </m:r>
                                  <m:r>
                                    <a:rPr lang="en-US" sz="2000" i="1"/>
                                    <m:t>𝜋</m:t>
                                  </m:r>
                                </m:num>
                                <m:den>
                                  <m:r>
                                    <a:rPr lang="en-US" sz="2000" i="1"/>
                                    <m:t>3</m:t>
                                  </m:r>
                                </m:den>
                              </m:f>
                              <m:r>
                                <a:rPr lang="en-US" sz="2000" i="1"/>
                                <m:t>)</m:t>
                              </m:r>
                            </m:e>
                            <m:e>
                              <m:r>
                                <a:rPr lang="en-US" sz="2000" i="1"/>
                                <m:t>−</m:t>
                              </m:r>
                              <m:r>
                                <m:rPr>
                                  <m:sty m:val="p"/>
                                </m:rPr>
                                <a:rPr lang="en-US" sz="2000"/>
                                <m:t>sin</m:t>
                              </m:r>
                              <m:r>
                                <a:rPr lang="en-US" sz="2000" i="1"/>
                                <m:t>(</m:t>
                              </m:r>
                              <m:sSub>
                                <m:sSubPr>
                                  <m:ctrlPr>
                                    <a:rPr lang="en-US" sz="2000" i="1"/>
                                  </m:ctrlPr>
                                </m:sSubPr>
                                <m:e>
                                  <m:r>
                                    <a:rPr lang="en-US" sz="2000" i="1"/>
                                    <m:t>𝜔</m:t>
                                  </m:r>
                                </m:e>
                                <m:sub>
                                  <m:r>
                                    <a:rPr lang="en-US" sz="2000" i="1"/>
                                    <m:t>𝑟</m:t>
                                  </m:r>
                                </m:sub>
                              </m:sSub>
                              <m:r>
                                <a:rPr lang="en-US" sz="2000" i="1"/>
                                <m:t>𝑡</m:t>
                              </m:r>
                              <m:r>
                                <a:rPr lang="en-US" sz="2000" i="1"/>
                                <m:t>−</m:t>
                              </m:r>
                              <m:f>
                                <m:fPr>
                                  <m:ctrlPr>
                                    <a:rPr lang="en-US" sz="2000" i="1"/>
                                  </m:ctrlPr>
                                </m:fPr>
                                <m:num>
                                  <m:r>
                                    <a:rPr lang="en-US" sz="2000" i="1"/>
                                    <m:t>4</m:t>
                                  </m:r>
                                  <m:r>
                                    <a:rPr lang="en-US" sz="2000" i="1"/>
                                    <m:t>𝜋</m:t>
                                  </m:r>
                                </m:num>
                                <m:den>
                                  <m:r>
                                    <a:rPr lang="en-US" sz="2000" i="1"/>
                                    <m:t>3</m:t>
                                  </m:r>
                                </m:den>
                              </m:f>
                              <m:r>
                                <a:rPr lang="en-US" sz="2000" i="1"/>
                                <m:t>)</m:t>
                              </m:r>
                            </m:e>
                          </m:mr>
                        </m:m>
                      </m:e>
                    </m:d>
                    <m:d>
                      <m:dPr>
                        <m:begChr m:val="["/>
                        <m:endChr m:val="]"/>
                        <m:ctrlPr>
                          <a:rPr lang="en-US" sz="2000" i="1"/>
                        </m:ctrlPr>
                      </m:dPr>
                      <m:e>
                        <m:m>
                          <m:mPr>
                            <m:mcs>
                              <m:mc>
                                <m:mcPr>
                                  <m:count m:val="1"/>
                                  <m:mcJc m:val="center"/>
                                </m:mcPr>
                              </m:mc>
                            </m:mcs>
                            <m:ctrlPr>
                              <a:rPr lang="en-US" sz="2000" i="1"/>
                            </m:ctrlPr>
                          </m:mPr>
                          <m:mr>
                            <m:e>
                              <m:sSub>
                                <m:sSubPr>
                                  <m:ctrlPr>
                                    <a:rPr lang="en-US" sz="2000" i="1"/>
                                  </m:ctrlPr>
                                </m:sSubPr>
                                <m:e>
                                  <m:r>
                                    <a:rPr lang="en-US" sz="2000" i="1"/>
                                    <m:t>𝑥</m:t>
                                  </m:r>
                                </m:e>
                                <m:sub>
                                  <m:r>
                                    <a:rPr lang="en-US" sz="2000" i="1"/>
                                    <m:t>𝑑</m:t>
                                  </m:r>
                                </m:sub>
                              </m:sSub>
                            </m:e>
                          </m:mr>
                          <m:mr>
                            <m:e>
                              <m:sSub>
                                <m:sSubPr>
                                  <m:ctrlPr>
                                    <a:rPr lang="en-US" sz="2000" i="1"/>
                                  </m:ctrlPr>
                                </m:sSubPr>
                                <m:e>
                                  <m:r>
                                    <a:rPr lang="en-US" sz="2000" i="1"/>
                                    <m:t>𝑥</m:t>
                                  </m:r>
                                </m:e>
                                <m:sub>
                                  <m:r>
                                    <a:rPr lang="en-US" sz="2000" i="1"/>
                                    <m:t>𝑞</m:t>
                                  </m:r>
                                </m:sub>
                              </m:sSub>
                            </m:e>
                          </m:mr>
                        </m:m>
                      </m:e>
                    </m:d>
                  </m:oMath>
                </a14:m>
                <a:endParaRPr lang="en-US" sz="2000" u="sng"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507"/>
                </a:stretch>
              </a:blipFill>
            </p:spPr>
            <p:txBody>
              <a:bodyPr/>
              <a:lstStyle/>
              <a:p>
                <a:r>
                  <a:rPr lang="en-US">
                    <a:noFill/>
                  </a:rPr>
                  <a:t> </a:t>
                </a:r>
              </a:p>
            </p:txBody>
          </p:sp>
        </mc:Fallback>
      </mc:AlternateContent>
      <p:pic>
        <p:nvPicPr>
          <p:cNvPr id="4" name="Content Placeholder 3"/>
          <p:cNvPicPr>
            <a:picLocks noGrp="1"/>
          </p:cNvPicPr>
          <p:nvPr>
            <p:ph idx="1"/>
          </p:nvPr>
        </p:nvPicPr>
        <p:blipFill>
          <a:blip r:embed="rId3"/>
          <a:stretch>
            <a:fillRect/>
          </a:stretch>
        </p:blipFill>
        <p:spPr>
          <a:xfrm>
            <a:off x="1684550" y="1981200"/>
            <a:ext cx="8276867" cy="4502727"/>
          </a:xfrm>
          <a:prstGeom prst="rect">
            <a:avLst/>
          </a:prstGeom>
          <a:ln>
            <a:solidFill>
              <a:schemeClr val="tx1"/>
            </a:solidFill>
          </a:ln>
        </p:spPr>
      </p:pic>
    </p:spTree>
    <p:extLst>
      <p:ext uri="{BB962C8B-B14F-4D97-AF65-F5344CB8AC3E}">
        <p14:creationId xmlns:p14="http://schemas.microsoft.com/office/powerpoint/2010/main" val="3086605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354</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Wind Energy Conversion Systems Assignment 3 Dynamic performance of Standalone PMSG </vt:lpstr>
      <vt:lpstr>Dynamic performance of Standalone PMSG</vt:lpstr>
      <vt:lpstr>PMSG d- and q- axis Circuits</vt:lpstr>
      <vt:lpstr>PMSG Machine Constants</vt:lpstr>
      <vt:lpstr>Initial Conditions (t = 0-)</vt:lpstr>
      <vt:lpstr>PMSG d- and q- axis Equations</vt:lpstr>
      <vt:lpstr>System Block Diagram</vt:lpstr>
      <vt:lpstr>abc/dq Transformation              [■8(x_d@x_q )]=2/3 [■8(cos〖(ω〗_r t)&amp;cos(ω_r t-2π/3)&amp;cos(ω_r t-4π/3)@-sin(ω_r t)&amp;-sin(ω_r t-2π/3)&amp;-sin(ω_r t-4π/3))][■8(x_a@x_b@x_c )]  </vt:lpstr>
      <vt:lpstr>dq/abc Transformation    [■8(x_a@x_b@x_c )]=[■8(cos〖(ω〗_r t)&amp;-sin(ω_r t)@cos(ω_r t-2π/3)&amp;-sin(ω_r t-2π/3)@cos(ω_r t-4π/3)&amp;-sin(ω_r t-4π/3))][■8(x_d@x_q )]</vt:lpstr>
      <vt:lpstr>PMSG System</vt:lpstr>
      <vt:lpstr>Resistive Load and Ideal Switches</vt:lpstr>
      <vt:lpstr>Block diagram for dynamic simulation of standalone PMSG.</vt:lpstr>
      <vt:lpstr>       dq variables           abc variables</vt:lpstr>
      <vt:lpstr>Torque and Power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Energy Conversion Systems Assignment 3 Dynamic performance of Standalone PMSG </dc:title>
  <dc:creator>Muhammad Amaar</dc:creator>
  <cp:lastModifiedBy>Muhammad Amaar</cp:lastModifiedBy>
  <cp:revision>36</cp:revision>
  <dcterms:created xsi:type="dcterms:W3CDTF">2019-03-31T19:14:02Z</dcterms:created>
  <dcterms:modified xsi:type="dcterms:W3CDTF">2019-03-31T20:41:24Z</dcterms:modified>
</cp:coreProperties>
</file>