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0D2E854-CFD5-499A-8411-61D64B1C5850}" type="datetimeFigureOut">
              <a:rPr lang="en-US" smtClean="0"/>
              <a:t>07-May-19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4A26184-9903-4C95-BB26-4C15D8DB704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176254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2E854-CFD5-499A-8411-61D64B1C5850}"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131765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2E854-CFD5-499A-8411-61D64B1C5850}"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86763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2E854-CFD5-499A-8411-61D64B1C5850}"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20563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0D2E854-CFD5-499A-8411-61D64B1C5850}" type="datetimeFigureOut">
              <a:rPr lang="en-US" smtClean="0"/>
              <a:t>07-May-19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4A26184-9903-4C95-BB26-4C15D8DB704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315804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D2E854-CFD5-499A-8411-61D64B1C5850}" type="datetimeFigureOut">
              <a:rPr lang="en-US" smtClean="0"/>
              <a:t>07-May-19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395870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D2E854-CFD5-499A-8411-61D64B1C5850}" type="datetimeFigureOut">
              <a:rPr lang="en-US" smtClean="0"/>
              <a:t>07-May-19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182968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D2E854-CFD5-499A-8411-61D64B1C5850}" type="datetimeFigureOut">
              <a:rPr lang="en-US" smtClean="0"/>
              <a:t>07-May-19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134517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2E854-CFD5-499A-8411-61D64B1C5850}" type="datetimeFigureOut">
              <a:rPr lang="en-US" smtClean="0"/>
              <a:t>07-May-19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26184-9903-4C95-BB26-4C15D8DB7048}" type="slidenum">
              <a:rPr lang="en-US" smtClean="0"/>
              <a:t>‹#›</a:t>
            </a:fld>
            <a:endParaRPr lang="en-US"/>
          </a:p>
        </p:txBody>
      </p:sp>
    </p:spTree>
    <p:extLst>
      <p:ext uri="{BB962C8B-B14F-4D97-AF65-F5344CB8AC3E}">
        <p14:creationId xmlns:p14="http://schemas.microsoft.com/office/powerpoint/2010/main" val="291907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D2E854-CFD5-499A-8411-61D64B1C5850}" type="datetimeFigureOut">
              <a:rPr lang="en-US" smtClean="0"/>
              <a:t>07-May-19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4A26184-9903-4C95-BB26-4C15D8DB704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290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D2E854-CFD5-499A-8411-61D64B1C5850}" type="datetimeFigureOut">
              <a:rPr lang="en-US" smtClean="0"/>
              <a:t>07-May-19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4A26184-9903-4C95-BB26-4C15D8DB704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790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0D2E854-CFD5-499A-8411-61D64B1C5850}" type="datetimeFigureOut">
              <a:rPr lang="en-US" smtClean="0"/>
              <a:t>07-May-19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4A26184-9903-4C95-BB26-4C15D8DB704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777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HVDC Light Power Flow Modelling</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Saad</a:t>
            </a:r>
            <a:r>
              <a:rPr lang="en-US" dirty="0" smtClean="0"/>
              <a:t> Masood 2018-MS-EE-02 </a:t>
            </a:r>
          </a:p>
          <a:p>
            <a:r>
              <a:rPr lang="en-US" dirty="0" smtClean="0"/>
              <a:t>Muhammad Shamaas 2018-MS-EE-04 </a:t>
            </a:r>
          </a:p>
          <a:p>
            <a:r>
              <a:rPr lang="en-US" dirty="0" smtClean="0"/>
              <a:t>Muhammad </a:t>
            </a:r>
            <a:r>
              <a:rPr lang="en-US" dirty="0" err="1" smtClean="0"/>
              <a:t>Zawar</a:t>
            </a:r>
            <a:r>
              <a:rPr lang="en-US" dirty="0" smtClean="0"/>
              <a:t> Hasan 2018-MS-EE-06 </a:t>
            </a:r>
          </a:p>
          <a:p>
            <a:r>
              <a:rPr lang="en-US" dirty="0" smtClean="0"/>
              <a:t>Muhammad </a:t>
            </a:r>
            <a:r>
              <a:rPr lang="en-US" dirty="0" err="1" smtClean="0"/>
              <a:t>Umer</a:t>
            </a:r>
            <a:r>
              <a:rPr lang="en-US" dirty="0" smtClean="0"/>
              <a:t> Arshad 2018-MS-EE-07</a:t>
            </a:r>
            <a:endParaRPr lang="en-US" dirty="0"/>
          </a:p>
        </p:txBody>
      </p:sp>
    </p:spTree>
    <p:extLst>
      <p:ext uri="{BB962C8B-B14F-4D97-AF65-F5344CB8AC3E}">
        <p14:creationId xmlns:p14="http://schemas.microsoft.com/office/powerpoint/2010/main" val="62063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394855"/>
            <a:ext cx="9601200" cy="1485900"/>
          </a:xfrm>
        </p:spPr>
        <p:txBody>
          <a:bodyPr/>
          <a:lstStyle/>
          <a:p>
            <a:r>
              <a:rPr lang="en-US" dirty="0"/>
              <a:t>5 Bus Model Power Flow Solution using Newton Raphson</a:t>
            </a:r>
          </a:p>
        </p:txBody>
      </p:sp>
      <p:pic>
        <p:nvPicPr>
          <p:cNvPr id="4" name="Picture 3"/>
          <p:cNvPicPr/>
          <p:nvPr/>
        </p:nvPicPr>
        <p:blipFill rotWithShape="1">
          <a:blip r:embed="rId2">
            <a:extLst>
              <a:ext uri="{28A0092B-C50C-407E-A947-70E740481C1C}">
                <a14:useLocalDpi xmlns:a14="http://schemas.microsoft.com/office/drawing/2010/main" val="0"/>
              </a:ext>
            </a:extLst>
          </a:blip>
          <a:srcRect l="10505" t="2796" r="7811" b="5269"/>
          <a:stretch/>
        </p:blipFill>
        <p:spPr bwMode="auto">
          <a:xfrm>
            <a:off x="1974272" y="1759528"/>
            <a:ext cx="8790710" cy="4859482"/>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6023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Bus Model </a:t>
            </a:r>
            <a:r>
              <a:rPr lang="en-US" dirty="0" smtClean="0"/>
              <a:t>with HVDC Light</a:t>
            </a:r>
            <a:endParaRPr lang="en-US" dirty="0"/>
          </a:p>
        </p:txBody>
      </p:sp>
      <p:sp>
        <p:nvSpPr>
          <p:cNvPr id="3" name="Content Placeholder 2"/>
          <p:cNvSpPr>
            <a:spLocks noGrp="1"/>
          </p:cNvSpPr>
          <p:nvPr>
            <p:ph idx="1"/>
          </p:nvPr>
        </p:nvSpPr>
        <p:spPr>
          <a:xfrm>
            <a:off x="1371600" y="1866900"/>
            <a:ext cx="10321636" cy="1125682"/>
          </a:xfrm>
        </p:spPr>
        <p:txBody>
          <a:bodyPr>
            <a:normAutofit fontScale="92500" lnSpcReduction="20000"/>
          </a:bodyPr>
          <a:lstStyle/>
          <a:p>
            <a:r>
              <a:rPr lang="en-US" dirty="0"/>
              <a:t>Inverter is connected to Main using </a:t>
            </a:r>
            <a:r>
              <a:rPr lang="en-US" dirty="0" err="1"/>
              <a:t>Zi</a:t>
            </a:r>
            <a:r>
              <a:rPr lang="en-US" dirty="0"/>
              <a:t>. Inverter is modeled as a PV node to deliver desired active power </a:t>
            </a:r>
            <a:r>
              <a:rPr lang="en-US" dirty="0" err="1"/>
              <a:t>Preg</a:t>
            </a:r>
            <a:r>
              <a:rPr lang="en-US" dirty="0"/>
              <a:t>=0.25 p.u. and absorb desired reactive power </a:t>
            </a:r>
            <a:r>
              <a:rPr lang="en-US" dirty="0" err="1"/>
              <a:t>Qreg</a:t>
            </a:r>
            <a:r>
              <a:rPr lang="en-US" dirty="0"/>
              <a:t>=-0.06 p.u</a:t>
            </a:r>
            <a:r>
              <a:rPr lang="en-US" dirty="0" smtClean="0"/>
              <a:t>.</a:t>
            </a:r>
          </a:p>
          <a:p>
            <a:r>
              <a:rPr lang="en-US" dirty="0"/>
              <a:t>Rectifier is connected to Lake using </a:t>
            </a:r>
            <a:r>
              <a:rPr lang="en-US" dirty="0" err="1"/>
              <a:t>Zr</a:t>
            </a:r>
            <a:r>
              <a:rPr lang="en-US" dirty="0"/>
              <a:t>. Rectifier is modeled as a PQ node to draw desired power </a:t>
            </a:r>
            <a:r>
              <a:rPr lang="en-US" dirty="0" err="1"/>
              <a:t>Preg</a:t>
            </a:r>
            <a:r>
              <a:rPr lang="en-US" dirty="0"/>
              <a:t>=0.25 p.u. from Lake. The voltage of Lake node |V</a:t>
            </a:r>
            <a:r>
              <a:rPr lang="en-US" baseline="-25000" dirty="0"/>
              <a:t>l</a:t>
            </a:r>
            <a:r>
              <a:rPr lang="en-US" dirty="0"/>
              <a:t>| is regulated at 1 p.u.</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51709" y="3424928"/>
            <a:ext cx="4419600" cy="2667607"/>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3928" y="3424929"/>
            <a:ext cx="5209309" cy="2667607"/>
          </a:xfrm>
          <a:prstGeom prst="rect">
            <a:avLst/>
          </a:prstGeom>
          <a:noFill/>
          <a:ln>
            <a:solidFill>
              <a:schemeClr val="tx1"/>
            </a:solidFill>
          </a:ln>
        </p:spPr>
      </p:pic>
    </p:spTree>
    <p:extLst>
      <p:ext uri="{BB962C8B-B14F-4D97-AF65-F5344CB8AC3E}">
        <p14:creationId xmlns:p14="http://schemas.microsoft.com/office/powerpoint/2010/main" val="1343518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 Raphson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286000"/>
                <a:ext cx="9601200" cy="4308764"/>
              </a:xfrm>
            </p:spPr>
            <p:txBody>
              <a:bodyPr>
                <a:normAutofit fontScale="77500" lnSpcReduction="20000"/>
              </a:bodyPr>
              <a:lstStyle/>
              <a:p>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𝑙</m:t>
                                        </m:r>
                                      </m:sub>
                                    </m:sSub>
                                  </m:e>
                                </m:m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𝑙</m:t>
                                              </m:r>
                                            </m:sub>
                                          </m:sSub>
                                        </m:e>
                                      </m:mr>
                                      <m:m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𝑚</m:t>
                                              </m:r>
                                            </m:sub>
                                          </m:sSub>
                                        </m:e>
                                      </m:m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𝑏𝑏</m:t>
                                              </m:r>
                                            </m:sub>
                                          </m:sSub>
                                        </m:e>
                                      </m:mr>
                                    </m:m>
                                  </m:e>
                                </m:mr>
                              </m:m>
                            </m:e>
                          </m:d>
                        </m:e>
                        <m:sup>
                          <m:r>
                            <a:rPr lang="en-US" b="0" i="1" smtClean="0">
                              <a:latin typeface="Cambria Math" panose="02040503050406030204" pitchFamily="18" charset="0"/>
                            </a:rPr>
                            <m:t>𝑘</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𝑙</m:t>
                                            </m:r>
                                          </m:sub>
                                        </m:sSub>
                                      </m:den>
                                    </m:f>
                                  </m:e>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den>
                                    </m:f>
                                  </m:e>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𝑟𝑒𝑐</m:t>
                                                  </m:r>
                                                </m:sub>
                                              </m:sSub>
                                            </m:den>
                                          </m:f>
                                        </m:e>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m:t>
                                                  </m:r>
                                                </m:sub>
                                              </m:sSub>
                                              <m:r>
                                                <m:rPr>
                                                  <m:brk m:alnAt="7"/>
                                                </m:rPr>
                                                <a:rPr lang="en-US" i="1">
                                                  <a:latin typeface="Cambria Math" panose="02040503050406030204" pitchFamily="18" charset="0"/>
                                                  <a:ea typeface="Cambria Math" panose="02040503050406030204" pitchFamily="18" charset="0"/>
                                                </a:rPr>
                                                <m:t>|</m:t>
                                              </m:r>
                                            </m:den>
                                          </m:f>
                                        </m:e>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𝑖𝑛𝑣</m:t>
                                                  </m:r>
                                                </m:sub>
                                              </m:sSub>
                                              <m:r>
                                                <m:rPr>
                                                  <m:brk m:alnAt="7"/>
                                                </m:rPr>
                                                <a:rPr lang="en-US" i="1">
                                                  <a:latin typeface="Cambria Math" panose="02040503050406030204" pitchFamily="18" charset="0"/>
                                                  <a:ea typeface="Cambria Math" panose="02040503050406030204" pitchFamily="18" charset="0"/>
                                                </a:rPr>
                                                <m:t>|</m:t>
                                              </m:r>
                                            </m:den>
                                          </m:f>
                                        </m:e>
                                      </m:mr>
                                    </m:m>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𝑙</m:t>
                                            </m:r>
                                          </m:sub>
                                        </m:sSub>
                                      </m:den>
                                    </m:f>
                                  </m:e>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den>
                                    </m:f>
                                  </m:e>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𝑟𝑒𝑐</m:t>
                                                  </m:r>
                                                </m:sub>
                                              </m:sSub>
                                            </m:den>
                                          </m:f>
                                        </m:e>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m:t>
                                                  </m:r>
                                                </m:sub>
                                              </m:sSub>
                                              <m:r>
                                                <m:rPr>
                                                  <m:brk m:alnAt="7"/>
                                                </m:rPr>
                                                <a:rPr lang="en-US" i="1">
                                                  <a:latin typeface="Cambria Math" panose="02040503050406030204" pitchFamily="18" charset="0"/>
                                                  <a:ea typeface="Cambria Math" panose="02040503050406030204" pitchFamily="18" charset="0"/>
                                                </a:rPr>
                                                <m:t>|</m:t>
                                              </m:r>
                                            </m:den>
                                          </m:f>
                                        </m:e>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𝑖𝑛𝑣</m:t>
                                                  </m:r>
                                                </m:sub>
                                              </m:sSub>
                                              <m:r>
                                                <m:rPr>
                                                  <m:brk m:alnAt="7"/>
                                                </m:rPr>
                                                <a:rPr lang="en-US" i="1">
                                                  <a:latin typeface="Cambria Math" panose="02040503050406030204" pitchFamily="18" charset="0"/>
                                                  <a:ea typeface="Cambria Math" panose="02040503050406030204" pitchFamily="18" charset="0"/>
                                                </a:rPr>
                                                <m:t>|</m:t>
                                              </m:r>
                                            </m:den>
                                          </m:f>
                                        </m:e>
                                      </m:mr>
                                    </m:m>
                                  </m:e>
                                </m:mr>
                                <m:mr>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𝑙</m:t>
                                                  </m:r>
                                                </m:sub>
                                              </m:sSub>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𝑙</m:t>
                                                  </m:r>
                                                </m:sub>
                                              </m:sSub>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𝑏𝑏</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𝑙</m:t>
                                                  </m:r>
                                                </m:sub>
                                              </m:sSub>
                                            </m:den>
                                          </m:f>
                                        </m:e>
                                      </m:mr>
                                    </m:m>
                                  </m:e>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𝑏𝑏</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den>
                                          </m:f>
                                        </m:e>
                                      </m:mr>
                                    </m:m>
                                  </m:e>
                                  <m:e>
                                    <m:m>
                                      <m:mPr>
                                        <m:mcs>
                                          <m:mc>
                                            <m:mcPr>
                                              <m:count m:val="3"/>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𝑟𝑒𝑐</m:t>
                                                        </m:r>
                                                      </m:sub>
                                                    </m:sSub>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𝑟𝑒𝑐</m:t>
                                                        </m:r>
                                                      </m:sub>
                                                    </m:sSub>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𝑏𝑏</m:t>
                                                        </m:r>
                                                      </m:sub>
                                                    </m:sSub>
                                                  </m:num>
                                                  <m:den>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𝑟𝑒𝑐</m:t>
                                                        </m:r>
                                                      </m:sub>
                                                    </m:sSub>
                                                  </m:den>
                                                </m:f>
                                              </m:e>
                                            </m:mr>
                                          </m:m>
                                        </m:e>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m:t>
                                                        </m:r>
                                                      </m:sub>
                                                    </m:sSub>
                                                    <m:r>
                                                      <m:rPr>
                                                        <m:brk m:alnAt="7"/>
                                                      </m:rPr>
                                                      <a:rPr lang="en-US" i="1">
                                                        <a:latin typeface="Cambria Math" panose="02040503050406030204" pitchFamily="18" charset="0"/>
                                                        <a:ea typeface="Cambria Math" panose="02040503050406030204" pitchFamily="18" charset="0"/>
                                                      </a:rPr>
                                                      <m:t>|</m:t>
                                                    </m:r>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m:t>
                                                        </m:r>
                                                      </m:sub>
                                                    </m:sSub>
                                                    <m:r>
                                                      <m:rPr>
                                                        <m:brk m:alnAt="7"/>
                                                      </m:rPr>
                                                      <a:rPr lang="en-US" i="1">
                                                        <a:latin typeface="Cambria Math" panose="02040503050406030204" pitchFamily="18" charset="0"/>
                                                        <a:ea typeface="Cambria Math" panose="02040503050406030204" pitchFamily="18" charset="0"/>
                                                      </a:rPr>
                                                      <m:t>|</m:t>
                                                    </m:r>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𝑏𝑏</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m:t>
                                                        </m:r>
                                                      </m:sub>
                                                    </m:sSub>
                                                    <m:r>
                                                      <m:rPr>
                                                        <m:brk m:alnAt="7"/>
                                                      </m:rPr>
                                                      <a:rPr lang="en-US" i="1">
                                                        <a:latin typeface="Cambria Math" panose="02040503050406030204" pitchFamily="18" charset="0"/>
                                                        <a:ea typeface="Cambria Math" panose="02040503050406030204" pitchFamily="18" charset="0"/>
                                                      </a:rPr>
                                                      <m:t>|</m:t>
                                                    </m:r>
                                                  </m:den>
                                                </m:f>
                                              </m:e>
                                            </m:mr>
                                          </m:m>
                                        </m:e>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𝑙</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𝑖𝑛𝑣</m:t>
                                                        </m:r>
                                                      </m:sub>
                                                    </m:sSub>
                                                    <m:r>
                                                      <m:rPr>
                                                        <m:brk m:alnAt="7"/>
                                                      </m:rPr>
                                                      <a:rPr lang="en-US" i="1">
                                                        <a:latin typeface="Cambria Math" panose="02040503050406030204" pitchFamily="18" charset="0"/>
                                                        <a:ea typeface="Cambria Math" panose="02040503050406030204" pitchFamily="18" charset="0"/>
                                                      </a:rPr>
                                                      <m:t>|</m:t>
                                                    </m:r>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𝑚</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𝑖𝑛𝑣</m:t>
                                                        </m:r>
                                                      </m:sub>
                                                    </m:sSub>
                                                    <m:r>
                                                      <m:rPr>
                                                        <m:brk m:alnAt="7"/>
                                                      </m:rPr>
                                                      <a:rPr lang="en-US" i="1">
                                                        <a:latin typeface="Cambria Math" panose="02040503050406030204" pitchFamily="18" charset="0"/>
                                                        <a:ea typeface="Cambria Math" panose="02040503050406030204" pitchFamily="18" charset="0"/>
                                                      </a:rPr>
                                                      <m:t>|</m:t>
                                                    </m:r>
                                                  </m:den>
                                                </m:f>
                                              </m:e>
                                            </m:mr>
                                            <m:mr>
                                              <m:e>
                                                <m:f>
                                                  <m:fPr>
                                                    <m:ctrlPr>
                                                      <a:rPr lang="en-US" i="1">
                                                        <a:latin typeface="Cambria Math" panose="02040503050406030204" pitchFamily="18" charset="0"/>
                                                      </a:rPr>
                                                    </m:ctrlPr>
                                                  </m:fPr>
                                                  <m:num>
                                                    <m:r>
                                                      <m:rPr>
                                                        <m:brk m:alnAt="7"/>
                                                      </m:rP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𝑏𝑏</m:t>
                                                        </m:r>
                                                      </m:sub>
                                                    </m:sSub>
                                                  </m:num>
                                                  <m:den>
                                                    <m:r>
                                                      <m:rPr>
                                                        <m:brk m:alnAt="7"/>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𝑖𝑛𝑣</m:t>
                                                        </m:r>
                                                      </m:sub>
                                                    </m:sSub>
                                                    <m:r>
                                                      <m:rPr>
                                                        <m:brk m:alnAt="7"/>
                                                      </m:rPr>
                                                      <a:rPr lang="en-US" i="1">
                                                        <a:latin typeface="Cambria Math" panose="02040503050406030204" pitchFamily="18" charset="0"/>
                                                        <a:ea typeface="Cambria Math" panose="02040503050406030204" pitchFamily="18" charset="0"/>
                                                      </a:rPr>
                                                      <m:t>|</m:t>
                                                    </m:r>
                                                  </m:den>
                                                </m:f>
                                              </m:e>
                                            </m:mr>
                                          </m:m>
                                        </m:e>
                                      </m:mr>
                                    </m:m>
                                  </m:e>
                                </m:mr>
                              </m:m>
                            </m:e>
                          </m:d>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𝑙</m:t>
                                        </m:r>
                                      </m:sub>
                                    </m:sSub>
                                  </m:e>
                                </m:m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𝑟𝑒𝑐</m:t>
                                              </m:r>
                                            </m:sub>
                                          </m:sSub>
                                        </m:e>
                                      </m:mr>
                                      <m:mr>
                                        <m:e>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m:t>
                                              </m:r>
                                            </m:sub>
                                          </m:sSub>
                                          <m:r>
                                            <m:rPr>
                                              <m:brk m:alnAt="7"/>
                                            </m:rPr>
                                            <a:rPr lang="en-US" i="1">
                                              <a:latin typeface="Cambria Math" panose="02040503050406030204" pitchFamily="18" charset="0"/>
                                              <a:ea typeface="Cambria Math" panose="02040503050406030204" pitchFamily="18" charset="0"/>
                                            </a:rPr>
                                            <m:t>|</m:t>
                                          </m:r>
                                        </m:e>
                                      </m:mr>
                                      <m:mr>
                                        <m:e>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𝑖𝑛𝑣</m:t>
                                              </m:r>
                                            </m:sub>
                                          </m:sSub>
                                          <m:r>
                                            <m:rPr>
                                              <m:brk m:alnAt="7"/>
                                            </m:rPr>
                                            <a:rPr lang="en-US" i="1">
                                              <a:latin typeface="Cambria Math" panose="02040503050406030204" pitchFamily="18" charset="0"/>
                                              <a:ea typeface="Cambria Math" panose="02040503050406030204" pitchFamily="18" charset="0"/>
                                            </a:rPr>
                                            <m:t>|</m:t>
                                          </m:r>
                                        </m:e>
                                      </m:mr>
                                    </m:m>
                                  </m:e>
                                </m:mr>
                              </m:m>
                            </m:e>
                          </m:d>
                        </m:e>
                        <m:sup>
                          <m:r>
                            <a:rPr lang="en-US" b="0" i="1" smtClean="0">
                              <a:latin typeface="Cambria Math" panose="02040503050406030204" pitchFamily="18" charset="0"/>
                            </a:rPr>
                            <m:t>𝑘</m:t>
                          </m:r>
                        </m:sup>
                      </m:sSup>
                    </m:oMath>
                  </m:oMathPara>
                </a14:m>
                <a:endParaRPr lang="en-US" dirty="0" smtClean="0"/>
              </a:p>
              <a:p>
                <a:pPr marL="0" indent="0">
                  <a:buNone/>
                </a:pPr>
                <a:endParaRPr lang="en-US" i="1" dirty="0" smtClean="0">
                  <a:latin typeface="Cambria Math" panose="02040503050406030204" pitchFamily="18" charset="0"/>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𝑏𝑏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𝑖𝑛𝑣</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𝑟𝑒𝑐</m:t>
                        </m:r>
                      </m:sub>
                    </m:sSub>
                  </m:oMath>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e>
                        <m:sup>
                          <m:r>
                            <a:rPr lang="en-US" i="1">
                              <a:latin typeface="Cambria Math" panose="02040503050406030204" pitchFamily="18" charset="0"/>
                            </a:rPr>
                            <m:t>𝑘</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m:rPr>
                              <m:sty m:val="p"/>
                            </m:rPr>
                            <a:rPr lang="el-GR" i="1" smtClean="0">
                              <a:latin typeface="Cambria Math" panose="02040503050406030204" pitchFamily="18" charset="0"/>
                            </a:rPr>
                            <m:t>Δ</m:t>
                          </m:r>
                          <m:r>
                            <a:rPr lang="en-US" i="1">
                              <a:latin typeface="Cambria Math" panose="02040503050406030204" pitchFamily="18" charset="0"/>
                            </a:rPr>
                            <m:t>𝑉</m:t>
                          </m:r>
                          <m:r>
                            <a:rPr lang="en-US" i="1">
                              <a:latin typeface="Cambria Math" panose="02040503050406030204" pitchFamily="18" charset="0"/>
                            </a:rPr>
                            <m:t>]</m:t>
                          </m:r>
                        </m:e>
                        <m:sup>
                          <m:r>
                            <a:rPr lang="en-US" i="1">
                              <a:latin typeface="Cambria Math" panose="02040503050406030204" pitchFamily="18" charset="0"/>
                            </a:rPr>
                            <m:t>𝑘</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m:rPr>
                              <m:sty m:val="p"/>
                            </m:rPr>
                            <a:rPr lang="el-GR" i="1" smtClean="0">
                              <a:latin typeface="Cambria Math" panose="02040503050406030204" pitchFamily="18" charset="0"/>
                            </a:rPr>
                            <m:t>θ</m:t>
                          </m:r>
                          <m:r>
                            <a:rPr lang="en-US" i="1">
                              <a:latin typeface="Cambria Math" panose="02040503050406030204" pitchFamily="18" charset="0"/>
                            </a:rPr>
                            <m:t>]</m:t>
                          </m:r>
                        </m:e>
                        <m:sup>
                          <m:r>
                            <a:rPr lang="en-US" i="1">
                              <a:latin typeface="Cambria Math" panose="02040503050406030204" pitchFamily="18" charset="0"/>
                            </a:rPr>
                            <m:t>𝑘</m:t>
                          </m:r>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m:rPr>
                              <m:sty m:val="p"/>
                            </m:rPr>
                            <a:rPr lang="el-GR" i="1">
                              <a:latin typeface="Cambria Math" panose="02040503050406030204" pitchFamily="18" charset="0"/>
                            </a:rPr>
                            <m:t>θ</m:t>
                          </m:r>
                          <m:r>
                            <a:rPr lang="en-US" i="1">
                              <a:latin typeface="Cambria Math" panose="02040503050406030204" pitchFamily="18" charset="0"/>
                            </a:rPr>
                            <m:t>]</m:t>
                          </m:r>
                        </m:e>
                        <m:sup>
                          <m:r>
                            <a:rPr lang="en-US" i="1">
                              <a:latin typeface="Cambria Math" panose="02040503050406030204" pitchFamily="18" charset="0"/>
                            </a:rPr>
                            <m:t>𝑘</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m:rPr>
                              <m:sty m:val="p"/>
                            </m:rPr>
                            <a:rPr lang="el-GR" i="1">
                              <a:latin typeface="Cambria Math" panose="02040503050406030204" pitchFamily="18" charset="0"/>
                            </a:rPr>
                            <m:t>Δθ</m:t>
                          </m:r>
                          <m:r>
                            <a:rPr lang="en-US" i="1">
                              <a:latin typeface="Cambria Math" panose="02040503050406030204" pitchFamily="18" charset="0"/>
                            </a:rPr>
                            <m:t>]</m:t>
                          </m:r>
                        </m:e>
                        <m:sup>
                          <m:r>
                            <a:rPr lang="en-US" i="1">
                              <a:latin typeface="Cambria Math" panose="02040503050406030204" pitchFamily="18" charset="0"/>
                            </a:rPr>
                            <m:t>𝑘</m:t>
                          </m:r>
                        </m:sup>
                      </m:sSup>
                    </m:oMath>
                  </m:oMathPara>
                </a14:m>
                <a:endParaRPr lang="en-US" dirty="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286000"/>
                <a:ext cx="9601200" cy="430876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442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5 </a:t>
            </a:r>
            <a:r>
              <a:rPr lang="en-US" dirty="0"/>
              <a:t>Bus Model with HVDC Light</a:t>
            </a:r>
          </a:p>
        </p:txBody>
      </p:sp>
      <p:graphicFrame>
        <p:nvGraphicFramePr>
          <p:cNvPr id="11" name="Table 10"/>
          <p:cNvGraphicFramePr>
            <a:graphicFrameLocks noGrp="1"/>
          </p:cNvGraphicFramePr>
          <p:nvPr>
            <p:extLst>
              <p:ext uri="{D42A27DB-BD31-4B8C-83A1-F6EECF244321}">
                <p14:modId xmlns:p14="http://schemas.microsoft.com/office/powerpoint/2010/main" val="783579237"/>
              </p:ext>
            </p:extLst>
          </p:nvPr>
        </p:nvGraphicFramePr>
        <p:xfrm>
          <a:off x="1371600" y="2021820"/>
          <a:ext cx="9601201" cy="1734887"/>
        </p:xfrm>
        <a:graphic>
          <a:graphicData uri="http://schemas.openxmlformats.org/drawingml/2006/table">
            <a:tbl>
              <a:tblPr firstRow="1" firstCol="1" bandRow="1">
                <a:tableStyleId>{5C22544A-7EE6-4342-B048-85BDC9FD1C3A}</a:tableStyleId>
              </a:tblPr>
              <a:tblGrid>
                <a:gridCol w="2003686">
                  <a:extLst>
                    <a:ext uri="{9D8B030D-6E8A-4147-A177-3AD203B41FA5}">
                      <a16:colId xmlns:a16="http://schemas.microsoft.com/office/drawing/2014/main" val="1304224416"/>
                    </a:ext>
                  </a:extLst>
                </a:gridCol>
                <a:gridCol w="1047933">
                  <a:extLst>
                    <a:ext uri="{9D8B030D-6E8A-4147-A177-3AD203B41FA5}">
                      <a16:colId xmlns:a16="http://schemas.microsoft.com/office/drawing/2014/main" val="2907005788"/>
                    </a:ext>
                  </a:extLst>
                </a:gridCol>
                <a:gridCol w="1135261">
                  <a:extLst>
                    <a:ext uri="{9D8B030D-6E8A-4147-A177-3AD203B41FA5}">
                      <a16:colId xmlns:a16="http://schemas.microsoft.com/office/drawing/2014/main" val="1981873792"/>
                    </a:ext>
                  </a:extLst>
                </a:gridCol>
                <a:gridCol w="1047933">
                  <a:extLst>
                    <a:ext uri="{9D8B030D-6E8A-4147-A177-3AD203B41FA5}">
                      <a16:colId xmlns:a16="http://schemas.microsoft.com/office/drawing/2014/main" val="1274111154"/>
                    </a:ext>
                  </a:extLst>
                </a:gridCol>
                <a:gridCol w="1047933">
                  <a:extLst>
                    <a:ext uri="{9D8B030D-6E8A-4147-A177-3AD203B41FA5}">
                      <a16:colId xmlns:a16="http://schemas.microsoft.com/office/drawing/2014/main" val="3315065079"/>
                    </a:ext>
                  </a:extLst>
                </a:gridCol>
                <a:gridCol w="1135261">
                  <a:extLst>
                    <a:ext uri="{9D8B030D-6E8A-4147-A177-3AD203B41FA5}">
                      <a16:colId xmlns:a16="http://schemas.microsoft.com/office/drawing/2014/main" val="386382866"/>
                    </a:ext>
                  </a:extLst>
                </a:gridCol>
                <a:gridCol w="1135261">
                  <a:extLst>
                    <a:ext uri="{9D8B030D-6E8A-4147-A177-3AD203B41FA5}">
                      <a16:colId xmlns:a16="http://schemas.microsoft.com/office/drawing/2014/main" val="823809089"/>
                    </a:ext>
                  </a:extLst>
                </a:gridCol>
                <a:gridCol w="1047933">
                  <a:extLst>
                    <a:ext uri="{9D8B030D-6E8A-4147-A177-3AD203B41FA5}">
                      <a16:colId xmlns:a16="http://schemas.microsoft.com/office/drawing/2014/main" val="1409870712"/>
                    </a:ext>
                  </a:extLst>
                </a:gridCol>
              </a:tblGrid>
              <a:tr h="209932">
                <a:tc>
                  <a:txBody>
                    <a:bodyPr/>
                    <a:lstStyle/>
                    <a:p>
                      <a:pPr marL="0" marR="0" algn="ctr">
                        <a:lnSpc>
                          <a:spcPct val="107000"/>
                        </a:lnSpc>
                        <a:spcBef>
                          <a:spcPts val="0"/>
                        </a:spcBef>
                        <a:spcAft>
                          <a:spcPts val="0"/>
                        </a:spcAft>
                      </a:pPr>
                      <a:r>
                        <a:rPr lang="en-US" sz="1600" b="1">
                          <a:solidFill>
                            <a:schemeClr val="tx1"/>
                          </a:solidFill>
                          <a:effectLst/>
                        </a:rPr>
                        <a:t>Information</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North</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South</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Lake</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Main</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Elm</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Rectifier</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Inverter</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057413"/>
                  </a:ext>
                </a:extLst>
              </a:tr>
              <a:tr h="209932">
                <a:tc>
                  <a:txBody>
                    <a:bodyPr/>
                    <a:lstStyle/>
                    <a:p>
                      <a:pPr marL="0" marR="0" algn="ctr">
                        <a:lnSpc>
                          <a:spcPct val="107000"/>
                        </a:lnSpc>
                        <a:spcBef>
                          <a:spcPts val="0"/>
                        </a:spcBef>
                        <a:spcAft>
                          <a:spcPts val="0"/>
                        </a:spcAft>
                      </a:pPr>
                      <a:r>
                        <a:rPr lang="en-US" sz="1600" b="1">
                          <a:solidFill>
                            <a:schemeClr val="tx1"/>
                          </a:solidFill>
                          <a:effectLst/>
                        </a:rPr>
                        <a:t>|V| (p.u.)</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1.036</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1.029</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1.000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1.003</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0.998</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1.005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1.006</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5210861"/>
                  </a:ext>
                </a:extLst>
              </a:tr>
              <a:tr h="209932">
                <a:tc>
                  <a:txBody>
                    <a:bodyPr/>
                    <a:lstStyle/>
                    <a:p>
                      <a:pPr marL="0" marR="0" algn="ctr">
                        <a:lnSpc>
                          <a:spcPct val="107000"/>
                        </a:lnSpc>
                        <a:spcBef>
                          <a:spcPts val="0"/>
                        </a:spcBef>
                        <a:spcAft>
                          <a:spcPts val="0"/>
                        </a:spcAft>
                      </a:pPr>
                      <a:r>
                        <a:rPr lang="en-US" sz="1600" b="1">
                          <a:solidFill>
                            <a:schemeClr val="tx1"/>
                          </a:solidFill>
                          <a:effectLst/>
                        </a:rPr>
                        <a:t>Θ (degrees)</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-1.41</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-4.64</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-3.55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-4.72</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6.20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-2.50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3911829"/>
                  </a:ext>
                </a:extLst>
              </a:tr>
              <a:tr h="209932">
                <a:tc>
                  <a:txBody>
                    <a:bodyPr/>
                    <a:lstStyle/>
                    <a:p>
                      <a:pPr marL="0" marR="0" algn="ctr">
                        <a:lnSpc>
                          <a:spcPct val="107000"/>
                        </a:lnSpc>
                        <a:spcBef>
                          <a:spcPts val="0"/>
                        </a:spcBef>
                        <a:spcAft>
                          <a:spcPts val="0"/>
                        </a:spcAft>
                      </a:pPr>
                      <a:r>
                        <a:rPr lang="en-US" sz="1600" b="1">
                          <a:solidFill>
                            <a:schemeClr val="tx1"/>
                          </a:solidFill>
                          <a:effectLst/>
                        </a:rPr>
                        <a:t>P (p.u.)</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0.7978</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0.6789</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-0.4397</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-0.400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-0.600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-0.251</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0.250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547222"/>
                  </a:ext>
                </a:extLst>
              </a:tr>
              <a:tr h="209932">
                <a:tc>
                  <a:txBody>
                    <a:bodyPr/>
                    <a:lstStyle/>
                    <a:p>
                      <a:pPr marL="0" marR="0" algn="ctr">
                        <a:lnSpc>
                          <a:spcPct val="107000"/>
                        </a:lnSpc>
                        <a:spcBef>
                          <a:spcPts val="0"/>
                        </a:spcBef>
                        <a:spcAft>
                          <a:spcPts val="0"/>
                        </a:spcAft>
                      </a:pPr>
                      <a:r>
                        <a:rPr lang="en-US" sz="1600" b="1">
                          <a:solidFill>
                            <a:schemeClr val="tx1"/>
                          </a:solidFill>
                          <a:effectLst/>
                        </a:rPr>
                        <a:t>ΔP (p.u.)</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 </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0.0058</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-0.0103</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-1.44e-15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-1.22e-15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0.00104</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4.44e-16</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36207"/>
                  </a:ext>
                </a:extLst>
              </a:tr>
              <a:tr h="209932">
                <a:tc>
                  <a:txBody>
                    <a:bodyPr/>
                    <a:lstStyle/>
                    <a:p>
                      <a:pPr marL="0" marR="0" algn="ctr">
                        <a:lnSpc>
                          <a:spcPct val="107000"/>
                        </a:lnSpc>
                        <a:spcBef>
                          <a:spcPts val="0"/>
                        </a:spcBef>
                        <a:spcAft>
                          <a:spcPts val="0"/>
                        </a:spcAft>
                      </a:pPr>
                      <a:r>
                        <a:rPr lang="en-US" sz="1600" b="1">
                          <a:solidFill>
                            <a:schemeClr val="tx1"/>
                          </a:solidFill>
                          <a:effectLst/>
                        </a:rPr>
                        <a:t>Q (p.u.)</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-0.029</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0.1736</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-0.120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-0.050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-0.100</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-0.031</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-0.06</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675656"/>
                  </a:ext>
                </a:extLst>
              </a:tr>
              <a:tr h="209932">
                <a:tc>
                  <a:txBody>
                    <a:bodyPr/>
                    <a:lstStyle/>
                    <a:p>
                      <a:pPr marL="0" marR="0" algn="ctr">
                        <a:lnSpc>
                          <a:spcPct val="107000"/>
                        </a:lnSpc>
                        <a:spcBef>
                          <a:spcPts val="0"/>
                        </a:spcBef>
                        <a:spcAft>
                          <a:spcPts val="0"/>
                        </a:spcAft>
                      </a:pPr>
                      <a:r>
                        <a:rPr lang="en-US" sz="1600" b="1">
                          <a:solidFill>
                            <a:schemeClr val="tx1"/>
                          </a:solidFill>
                          <a:effectLst/>
                        </a:rPr>
                        <a:t>ΔQ (p.u.)</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 </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-0.2736</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-0.0302</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-8.17e-15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4.96e-15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chemeClr val="tx1"/>
                          </a:solidFill>
                          <a:effectLst/>
                        </a:rPr>
                        <a:t>0.0305</a:t>
                      </a:r>
                      <a:endParaRPr lang="en-US"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rPr>
                        <a:t>2.28e-15</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04354"/>
                  </a:ext>
                </a:extLst>
              </a:tr>
            </a:tbl>
          </a:graphicData>
        </a:graphic>
      </p:graphicFrame>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600" y="4202572"/>
                <a:ext cx="9601200" cy="2364483"/>
              </a:xfrm>
            </p:spPr>
            <p:txBody>
              <a:bodyPr>
                <a:normAutofit/>
              </a:bodyPr>
              <a:lstStyle/>
              <a:p>
                <a:r>
                  <a:rPr lang="en-US" dirty="0"/>
                  <a:t>Convergence of Powers is achieved in 7 iterations to an error tolerance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−15</m:t>
                        </m:r>
                      </m:sup>
                    </m:sSup>
                  </m:oMath>
                </a14:m>
                <a:r>
                  <a:rPr lang="en-US" dirty="0"/>
                  <a:t> p.u. </a:t>
                </a:r>
              </a:p>
              <a:p>
                <a:r>
                  <a:rPr lang="en-US" dirty="0"/>
                  <a:t>The North Generator </a:t>
                </a:r>
                <a:r>
                  <a:rPr lang="en-US" dirty="0" smtClean="0"/>
                  <a:t>Active Power burden </a:t>
                </a:r>
                <a:r>
                  <a:rPr lang="en-US" dirty="0"/>
                  <a:t>is reduced from 1.31 p.u. to 0.797 p.u</a:t>
                </a:r>
                <a:r>
                  <a:rPr lang="en-US" dirty="0" smtClean="0"/>
                  <a:t>.</a:t>
                </a:r>
              </a:p>
              <a:p>
                <a:r>
                  <a:rPr lang="en-US" dirty="0" smtClean="0"/>
                  <a:t>Inverter delivers </a:t>
                </a:r>
                <a:r>
                  <a:rPr lang="en-US" dirty="0"/>
                  <a:t>desired active power </a:t>
                </a:r>
                <a:r>
                  <a:rPr lang="en-US" dirty="0" err="1"/>
                  <a:t>Preg</a:t>
                </a:r>
                <a:r>
                  <a:rPr lang="en-US" dirty="0"/>
                  <a:t>=0.25 p.u. and </a:t>
                </a:r>
                <a:r>
                  <a:rPr lang="en-US" dirty="0" smtClean="0"/>
                  <a:t>absorbs </a:t>
                </a:r>
                <a:r>
                  <a:rPr lang="en-US" dirty="0"/>
                  <a:t>desired reactive power </a:t>
                </a:r>
                <a:r>
                  <a:rPr lang="en-US" dirty="0" err="1"/>
                  <a:t>Qreg</a:t>
                </a:r>
                <a:r>
                  <a:rPr lang="en-US" dirty="0"/>
                  <a:t>=-0.06 p.u.</a:t>
                </a:r>
              </a:p>
              <a:p>
                <a:r>
                  <a:rPr lang="en-US" dirty="0"/>
                  <a:t>Rectifier is connected to Lake using </a:t>
                </a:r>
                <a:r>
                  <a:rPr lang="en-US" dirty="0" err="1"/>
                  <a:t>Zr</a:t>
                </a:r>
                <a:r>
                  <a:rPr lang="en-US" dirty="0"/>
                  <a:t>. Rectifier </a:t>
                </a:r>
                <a:r>
                  <a:rPr lang="en-US" dirty="0" smtClean="0"/>
                  <a:t>draws </a:t>
                </a:r>
                <a:r>
                  <a:rPr lang="en-US" dirty="0"/>
                  <a:t>desired power </a:t>
                </a:r>
                <a:r>
                  <a:rPr lang="en-US" dirty="0" err="1"/>
                  <a:t>Preg</a:t>
                </a:r>
                <a:r>
                  <a:rPr lang="en-US" dirty="0"/>
                  <a:t>=0.25 p.u. from Lake. The voltage of Lake node |V</a:t>
                </a:r>
                <a:r>
                  <a:rPr lang="en-US" baseline="-25000" dirty="0"/>
                  <a:t>l</a:t>
                </a:r>
                <a:r>
                  <a:rPr lang="en-US" dirty="0"/>
                  <a:t>| is regulated at 1 p.u</a:t>
                </a:r>
                <a:r>
                  <a:rPr lang="en-US" dirty="0" smtClean="0"/>
                  <a:t>.</a:t>
                </a:r>
                <a:endParaRPr lang="en-US"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600" y="4202572"/>
                <a:ext cx="9601200" cy="2364483"/>
              </a:xfrm>
              <a:blipFill>
                <a:blip r:embed="rId2"/>
                <a:stretch>
                  <a:fillRect l="-571" t="-1804" r="-1143" b="-773"/>
                </a:stretch>
              </a:blipFill>
            </p:spPr>
            <p:txBody>
              <a:bodyPr/>
              <a:lstStyle/>
              <a:p>
                <a:r>
                  <a:rPr lang="en-US">
                    <a:noFill/>
                  </a:rPr>
                  <a:t> </a:t>
                </a:r>
              </a:p>
            </p:txBody>
          </p:sp>
        </mc:Fallback>
      </mc:AlternateContent>
    </p:spTree>
    <p:extLst>
      <p:ext uri="{BB962C8B-B14F-4D97-AF65-F5344CB8AC3E}">
        <p14:creationId xmlns:p14="http://schemas.microsoft.com/office/powerpoint/2010/main" val="2793898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086109" cy="1485900"/>
          </a:xfrm>
        </p:spPr>
        <p:txBody>
          <a:bodyPr/>
          <a:lstStyle/>
          <a:p>
            <a:r>
              <a:rPr lang="en-US" dirty="0" smtClean="0"/>
              <a:t>Convergence of Bus Voltages and Powers</a:t>
            </a: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0209" t="3107" r="7962" b="4318"/>
          <a:stretch/>
        </p:blipFill>
        <p:spPr bwMode="auto">
          <a:xfrm>
            <a:off x="1986292" y="1589808"/>
            <a:ext cx="8856721" cy="4769427"/>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9756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418618" cy="1485900"/>
          </a:xfrm>
        </p:spPr>
        <p:txBody>
          <a:bodyPr/>
          <a:lstStyle/>
          <a:p>
            <a:r>
              <a:rPr lang="en-US" dirty="0" smtClean="0"/>
              <a:t>Regulated VSC Active and Reactive Powers</a:t>
            </a: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0358" t="3107" r="8102" b="4649"/>
          <a:stretch/>
        </p:blipFill>
        <p:spPr bwMode="auto">
          <a:xfrm>
            <a:off x="2078181" y="1593273"/>
            <a:ext cx="9005455" cy="4918364"/>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5839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9309" y="2833255"/>
            <a:ext cx="10252363" cy="1485900"/>
          </a:xfrm>
        </p:spPr>
        <p:txBody>
          <a:bodyPr/>
          <a:lstStyle/>
          <a:p>
            <a:r>
              <a:rPr lang="en-US" dirty="0" smtClean="0"/>
              <a:t>IEEE 14 Bus System Power Flow Solution</a:t>
            </a:r>
            <a:endParaRPr lang="en-US" dirty="0"/>
          </a:p>
        </p:txBody>
      </p:sp>
    </p:spTree>
    <p:extLst>
      <p:ext uri="{BB962C8B-B14F-4D97-AF65-F5344CB8AC3E}">
        <p14:creationId xmlns:p14="http://schemas.microsoft.com/office/powerpoint/2010/main" val="1053290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14 Bus System</a:t>
            </a:r>
          </a:p>
        </p:txBody>
      </p:sp>
      <p:pic>
        <p:nvPicPr>
          <p:cNvPr id="3" name="Picture 2"/>
          <p:cNvPicPr/>
          <p:nvPr/>
        </p:nvPicPr>
        <p:blipFill>
          <a:blip r:embed="rId2"/>
          <a:stretch>
            <a:fillRect/>
          </a:stretch>
        </p:blipFill>
        <p:spPr>
          <a:xfrm>
            <a:off x="6471285" y="2507673"/>
            <a:ext cx="4501515" cy="3808469"/>
          </a:xfrm>
          <a:prstGeom prst="rect">
            <a:avLst/>
          </a:prstGeom>
          <a:ln>
            <a:solidFill>
              <a:schemeClr val="tx1"/>
            </a:solidFill>
          </a:ln>
        </p:spPr>
      </p:pic>
      <p:sp>
        <p:nvSpPr>
          <p:cNvPr id="4" name="Rectangle 3"/>
          <p:cNvSpPr/>
          <p:nvPr/>
        </p:nvSpPr>
        <p:spPr>
          <a:xfrm>
            <a:off x="1371600" y="2334415"/>
            <a:ext cx="4890655" cy="4154984"/>
          </a:xfrm>
          <a:prstGeom prst="rect">
            <a:avLst/>
          </a:prstGeom>
        </p:spPr>
        <p:txBody>
          <a:bodyPr wrap="square">
            <a:spAutoFit/>
          </a:bodyPr>
          <a:lstStyle/>
          <a:p>
            <a:pPr algn="just"/>
            <a:r>
              <a:rPr lang="en-US" sz="2400" dirty="0">
                <a:ea typeface="Times New Roman" panose="02020603050405020304" pitchFamily="18" charset="0"/>
                <a:cs typeface="Times New Roman" panose="02020603050405020304" pitchFamily="18" charset="0"/>
              </a:rPr>
              <a:t>The system consists of </a:t>
            </a:r>
            <a:endParaRPr lang="en-US" sz="2400" dirty="0" smtClean="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14 buses </a:t>
            </a:r>
          </a:p>
          <a:p>
            <a:pPr marL="342900" indent="-342900" algn="just">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2 generators </a:t>
            </a:r>
          </a:p>
          <a:p>
            <a:pPr marL="342900" indent="-342900" algn="just">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3 </a:t>
            </a:r>
            <a:r>
              <a:rPr lang="en-US" sz="2400" dirty="0">
                <a:ea typeface="Times New Roman" panose="02020603050405020304" pitchFamily="18" charset="0"/>
                <a:cs typeface="Times New Roman" panose="02020603050405020304" pitchFamily="18" charset="0"/>
              </a:rPr>
              <a:t>synchronous </a:t>
            </a:r>
            <a:r>
              <a:rPr lang="en-US" sz="2400" dirty="0" smtClean="0">
                <a:ea typeface="Times New Roman" panose="02020603050405020304" pitchFamily="18" charset="0"/>
                <a:cs typeface="Times New Roman" panose="02020603050405020304" pitchFamily="18" charset="0"/>
              </a:rPr>
              <a:t>condensers </a:t>
            </a:r>
          </a:p>
          <a:p>
            <a:pPr marL="342900" indent="-342900" algn="just">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11 loads </a:t>
            </a:r>
          </a:p>
          <a:p>
            <a:pPr marL="342900" indent="-342900" algn="just">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3 transformers (3 </a:t>
            </a:r>
            <a:r>
              <a:rPr lang="en-US" sz="2400" dirty="0">
                <a:ea typeface="Times New Roman" panose="02020603050405020304" pitchFamily="18" charset="0"/>
                <a:cs typeface="Times New Roman" panose="02020603050405020304" pitchFamily="18" charset="0"/>
              </a:rPr>
              <a:t>phase </a:t>
            </a:r>
            <a:r>
              <a:rPr lang="en-US" sz="2400" dirty="0" smtClean="0">
                <a:ea typeface="Times New Roman" panose="02020603050405020304" pitchFamily="18" charset="0"/>
                <a:cs typeface="Times New Roman" panose="02020603050405020304" pitchFamily="18" charset="0"/>
              </a:rPr>
              <a:t>shifters)</a:t>
            </a:r>
          </a:p>
          <a:p>
            <a:pPr algn="just"/>
            <a:r>
              <a:rPr lang="en-US" sz="2400" dirty="0" smtClean="0">
                <a:ea typeface="Times New Roman" panose="02020603050405020304" pitchFamily="18" charset="0"/>
                <a:cs typeface="Times New Roman" panose="02020603050405020304" pitchFamily="18" charset="0"/>
              </a:rPr>
              <a:t>The </a:t>
            </a:r>
            <a:r>
              <a:rPr lang="en-US" sz="2400" dirty="0">
                <a:ea typeface="Times New Roman" panose="02020603050405020304" pitchFamily="18" charset="0"/>
                <a:cs typeface="Times New Roman" panose="02020603050405020304" pitchFamily="18" charset="0"/>
              </a:rPr>
              <a:t>Generators and Synchronous condensers can deliver active and reactive powers for regulating </a:t>
            </a:r>
            <a:r>
              <a:rPr lang="en-US" sz="2400" dirty="0" smtClean="0">
                <a:ea typeface="Times New Roman" panose="02020603050405020304" pitchFamily="18" charset="0"/>
                <a:cs typeface="Times New Roman" panose="02020603050405020304" pitchFamily="18" charset="0"/>
              </a:rPr>
              <a:t>constant </a:t>
            </a:r>
            <a:r>
              <a:rPr lang="en-US" sz="2400" dirty="0">
                <a:ea typeface="Times New Roman" panose="02020603050405020304" pitchFamily="18" charset="0"/>
                <a:cs typeface="Times New Roman" panose="02020603050405020304" pitchFamily="18" charset="0"/>
              </a:rPr>
              <a:t>voltage magnitudes at their respective buses.</a:t>
            </a:r>
            <a:endParaRPr lang="en-US" sz="2400" dirty="0"/>
          </a:p>
        </p:txBody>
      </p:sp>
    </p:spTree>
    <p:extLst>
      <p:ext uri="{BB962C8B-B14F-4D97-AF65-F5344CB8AC3E}">
        <p14:creationId xmlns:p14="http://schemas.microsoft.com/office/powerpoint/2010/main" val="200608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14 </a:t>
            </a:r>
            <a:r>
              <a:rPr lang="en-US" dirty="0"/>
              <a:t>Bus Model Power Flow Solution using Newton Raphson</a:t>
            </a:r>
          </a:p>
        </p:txBody>
      </p:sp>
      <p:graphicFrame>
        <p:nvGraphicFramePr>
          <p:cNvPr id="3" name="Table 2"/>
          <p:cNvGraphicFramePr>
            <a:graphicFrameLocks noGrp="1"/>
          </p:cNvGraphicFramePr>
          <p:nvPr>
            <p:extLst>
              <p:ext uri="{D42A27DB-BD31-4B8C-83A1-F6EECF244321}">
                <p14:modId xmlns:p14="http://schemas.microsoft.com/office/powerpoint/2010/main" val="1559271467"/>
              </p:ext>
            </p:extLst>
          </p:nvPr>
        </p:nvGraphicFramePr>
        <p:xfrm>
          <a:off x="817418" y="2272144"/>
          <a:ext cx="11055926" cy="2396839"/>
        </p:xfrm>
        <a:graphic>
          <a:graphicData uri="http://schemas.openxmlformats.org/drawingml/2006/table">
            <a:tbl>
              <a:tblPr firstRow="1" firstCol="1" bandRow="1">
                <a:tableStyleId>{5C22544A-7EE6-4342-B048-85BDC9FD1C3A}</a:tableStyleId>
              </a:tblPr>
              <a:tblGrid>
                <a:gridCol w="1258283">
                  <a:extLst>
                    <a:ext uri="{9D8B030D-6E8A-4147-A177-3AD203B41FA5}">
                      <a16:colId xmlns:a16="http://schemas.microsoft.com/office/drawing/2014/main" val="1120605072"/>
                    </a:ext>
                  </a:extLst>
                </a:gridCol>
                <a:gridCol w="674127">
                  <a:extLst>
                    <a:ext uri="{9D8B030D-6E8A-4147-A177-3AD203B41FA5}">
                      <a16:colId xmlns:a16="http://schemas.microsoft.com/office/drawing/2014/main" val="706835407"/>
                    </a:ext>
                  </a:extLst>
                </a:gridCol>
                <a:gridCol w="684264">
                  <a:extLst>
                    <a:ext uri="{9D8B030D-6E8A-4147-A177-3AD203B41FA5}">
                      <a16:colId xmlns:a16="http://schemas.microsoft.com/office/drawing/2014/main" val="2081577902"/>
                    </a:ext>
                  </a:extLst>
                </a:gridCol>
                <a:gridCol w="684264">
                  <a:extLst>
                    <a:ext uri="{9D8B030D-6E8A-4147-A177-3AD203B41FA5}">
                      <a16:colId xmlns:a16="http://schemas.microsoft.com/office/drawing/2014/main" val="2420045374"/>
                    </a:ext>
                  </a:extLst>
                </a:gridCol>
                <a:gridCol w="684264">
                  <a:extLst>
                    <a:ext uri="{9D8B030D-6E8A-4147-A177-3AD203B41FA5}">
                      <a16:colId xmlns:a16="http://schemas.microsoft.com/office/drawing/2014/main" val="4172823532"/>
                    </a:ext>
                  </a:extLst>
                </a:gridCol>
                <a:gridCol w="684264">
                  <a:extLst>
                    <a:ext uri="{9D8B030D-6E8A-4147-A177-3AD203B41FA5}">
                      <a16:colId xmlns:a16="http://schemas.microsoft.com/office/drawing/2014/main" val="3770504755"/>
                    </a:ext>
                  </a:extLst>
                </a:gridCol>
                <a:gridCol w="798306">
                  <a:extLst>
                    <a:ext uri="{9D8B030D-6E8A-4147-A177-3AD203B41FA5}">
                      <a16:colId xmlns:a16="http://schemas.microsoft.com/office/drawing/2014/main" val="1469719568"/>
                    </a:ext>
                  </a:extLst>
                </a:gridCol>
                <a:gridCol w="684264">
                  <a:extLst>
                    <a:ext uri="{9D8B030D-6E8A-4147-A177-3AD203B41FA5}">
                      <a16:colId xmlns:a16="http://schemas.microsoft.com/office/drawing/2014/main" val="3518348045"/>
                    </a:ext>
                  </a:extLst>
                </a:gridCol>
                <a:gridCol w="684264">
                  <a:extLst>
                    <a:ext uri="{9D8B030D-6E8A-4147-A177-3AD203B41FA5}">
                      <a16:colId xmlns:a16="http://schemas.microsoft.com/office/drawing/2014/main" val="209967516"/>
                    </a:ext>
                  </a:extLst>
                </a:gridCol>
                <a:gridCol w="684264">
                  <a:extLst>
                    <a:ext uri="{9D8B030D-6E8A-4147-A177-3AD203B41FA5}">
                      <a16:colId xmlns:a16="http://schemas.microsoft.com/office/drawing/2014/main" val="822133439"/>
                    </a:ext>
                  </a:extLst>
                </a:gridCol>
                <a:gridCol w="798306">
                  <a:extLst>
                    <a:ext uri="{9D8B030D-6E8A-4147-A177-3AD203B41FA5}">
                      <a16:colId xmlns:a16="http://schemas.microsoft.com/office/drawing/2014/main" val="3736283501"/>
                    </a:ext>
                  </a:extLst>
                </a:gridCol>
                <a:gridCol w="684264">
                  <a:extLst>
                    <a:ext uri="{9D8B030D-6E8A-4147-A177-3AD203B41FA5}">
                      <a16:colId xmlns:a16="http://schemas.microsoft.com/office/drawing/2014/main" val="3856565354"/>
                    </a:ext>
                  </a:extLst>
                </a:gridCol>
                <a:gridCol w="684264">
                  <a:extLst>
                    <a:ext uri="{9D8B030D-6E8A-4147-A177-3AD203B41FA5}">
                      <a16:colId xmlns:a16="http://schemas.microsoft.com/office/drawing/2014/main" val="1418078054"/>
                    </a:ext>
                  </a:extLst>
                </a:gridCol>
                <a:gridCol w="684264">
                  <a:extLst>
                    <a:ext uri="{9D8B030D-6E8A-4147-A177-3AD203B41FA5}">
                      <a16:colId xmlns:a16="http://schemas.microsoft.com/office/drawing/2014/main" val="510760108"/>
                    </a:ext>
                  </a:extLst>
                </a:gridCol>
                <a:gridCol w="684264">
                  <a:extLst>
                    <a:ext uri="{9D8B030D-6E8A-4147-A177-3AD203B41FA5}">
                      <a16:colId xmlns:a16="http://schemas.microsoft.com/office/drawing/2014/main" val="970144425"/>
                    </a:ext>
                  </a:extLst>
                </a:gridCol>
              </a:tblGrid>
              <a:tr h="262677">
                <a:tc>
                  <a:txBody>
                    <a:bodyPr/>
                    <a:lstStyle/>
                    <a:p>
                      <a:pPr marL="0" marR="0" algn="ctr">
                        <a:lnSpc>
                          <a:spcPct val="107000"/>
                        </a:lnSpc>
                        <a:spcBef>
                          <a:spcPts val="0"/>
                        </a:spcBef>
                        <a:spcAft>
                          <a:spcPts val="0"/>
                        </a:spcAft>
                      </a:pPr>
                      <a:r>
                        <a:rPr lang="en-US" sz="1400" b="1" dirty="0">
                          <a:solidFill>
                            <a:schemeClr val="tx1"/>
                          </a:solidFill>
                          <a:effectLst/>
                        </a:rPr>
                        <a:t>Information</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2</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7</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12</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20469"/>
                  </a:ext>
                </a:extLst>
              </a:tr>
              <a:tr h="262677">
                <a:tc>
                  <a:txBody>
                    <a:bodyPr/>
                    <a:lstStyle/>
                    <a:p>
                      <a:pPr marL="0" marR="0" algn="ctr">
                        <a:lnSpc>
                          <a:spcPct val="107000"/>
                        </a:lnSpc>
                        <a:spcBef>
                          <a:spcPts val="0"/>
                        </a:spcBef>
                        <a:spcAft>
                          <a:spcPts val="0"/>
                        </a:spcAft>
                      </a:pPr>
                      <a:r>
                        <a:rPr lang="en-US" sz="1400" b="1" dirty="0">
                          <a:solidFill>
                            <a:schemeClr val="tx1"/>
                          </a:solidFill>
                          <a:effectLst/>
                        </a:rPr>
                        <a:t>|V| (p.u.)</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1.060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1.060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1.060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1.048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1.048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1.060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1.040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1.060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1.024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1.024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1.039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1.049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1.043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1.021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347721"/>
                  </a:ext>
                </a:extLst>
              </a:tr>
              <a:tr h="262677">
                <a:tc>
                  <a:txBody>
                    <a:bodyPr/>
                    <a:lstStyle/>
                    <a:p>
                      <a:pPr marL="0" marR="0" algn="ctr">
                        <a:lnSpc>
                          <a:spcPct val="107000"/>
                        </a:lnSpc>
                        <a:spcBef>
                          <a:spcPts val="0"/>
                        </a:spcBef>
                        <a:spcAft>
                          <a:spcPts val="0"/>
                        </a:spcAft>
                      </a:pPr>
                      <a:r>
                        <a:rPr lang="en-US" sz="1400" b="1" dirty="0">
                          <a:solidFill>
                            <a:schemeClr val="tx1"/>
                          </a:solidFill>
                          <a:effectLst/>
                        </a:rPr>
                        <a:t>Θ (degrees)</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-6.44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-15.8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-13.1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-11.2</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-17.1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-16.3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-16.3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-18.1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-18.5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-18.1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-18.6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-18.9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-20.3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530544"/>
                  </a:ext>
                </a:extLst>
              </a:tr>
              <a:tr h="402202">
                <a:tc>
                  <a:txBody>
                    <a:bodyPr/>
                    <a:lstStyle/>
                    <a:p>
                      <a:pPr marL="0" marR="0" algn="ctr">
                        <a:lnSpc>
                          <a:spcPct val="107000"/>
                        </a:lnSpc>
                        <a:spcBef>
                          <a:spcPts val="0"/>
                        </a:spcBef>
                        <a:spcAft>
                          <a:spcPts val="0"/>
                        </a:spcAft>
                      </a:pPr>
                      <a:r>
                        <a:rPr lang="en-US" sz="1400" b="1" dirty="0">
                          <a:solidFill>
                            <a:schemeClr val="tx1"/>
                          </a:solidFill>
                          <a:effectLst/>
                        </a:rPr>
                        <a:t>P (p.u.)</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2.44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0.183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-0.942</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-0.478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-0.076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-0.112</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-0.295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-0.090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-0.035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-0.061</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-0.135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-0.149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19573"/>
                  </a:ext>
                </a:extLst>
              </a:tr>
              <a:tr h="402202">
                <a:tc>
                  <a:txBody>
                    <a:bodyPr/>
                    <a:lstStyle/>
                    <a:p>
                      <a:pPr marL="0" marR="0" algn="ctr">
                        <a:lnSpc>
                          <a:spcPct val="107000"/>
                        </a:lnSpc>
                        <a:spcBef>
                          <a:spcPts val="0"/>
                        </a:spcBef>
                        <a:spcAft>
                          <a:spcPts val="0"/>
                        </a:spcAft>
                      </a:pPr>
                      <a:r>
                        <a:rPr lang="en-US" sz="1400" b="1" dirty="0">
                          <a:solidFill>
                            <a:schemeClr val="tx1"/>
                          </a:solidFill>
                          <a:effectLst/>
                        </a:rPr>
                        <a:t>ΔP (p.u.)</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 </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6e-16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-3e-15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-4e-15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5e-16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2e-15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-8e-16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-6e-15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1e-15</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-5e-16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-6e-16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-3e-16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4e-16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239505"/>
                  </a:ext>
                </a:extLst>
              </a:tr>
              <a:tr h="402202">
                <a:tc>
                  <a:txBody>
                    <a:bodyPr/>
                    <a:lstStyle/>
                    <a:p>
                      <a:pPr marL="0" marR="0" algn="ctr">
                        <a:lnSpc>
                          <a:spcPct val="107000"/>
                        </a:lnSpc>
                        <a:spcBef>
                          <a:spcPts val="0"/>
                        </a:spcBef>
                        <a:spcAft>
                          <a:spcPts val="0"/>
                        </a:spcAft>
                      </a:pPr>
                      <a:r>
                        <a:rPr lang="en-US" sz="1400" b="1" dirty="0">
                          <a:solidFill>
                            <a:schemeClr val="tx1"/>
                          </a:solidFill>
                          <a:effectLst/>
                        </a:rPr>
                        <a:t>Q (p.u.)</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0.213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0.309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0.119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0.039</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0.274</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0.123</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-0.166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-0.058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-0.018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-0.016</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-0.058</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-0.050</a:t>
                      </a:r>
                      <a:endParaRPr lang="en-US" sz="3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755290"/>
                  </a:ext>
                </a:extLst>
              </a:tr>
              <a:tr h="402202">
                <a:tc>
                  <a:txBody>
                    <a:bodyPr/>
                    <a:lstStyle/>
                    <a:p>
                      <a:pPr marL="0" marR="0" algn="ctr">
                        <a:lnSpc>
                          <a:spcPct val="107000"/>
                        </a:lnSpc>
                        <a:spcBef>
                          <a:spcPts val="0"/>
                        </a:spcBef>
                        <a:spcAft>
                          <a:spcPts val="0"/>
                        </a:spcAft>
                      </a:pPr>
                      <a:r>
                        <a:rPr lang="en-US" sz="1400" b="1" dirty="0">
                          <a:solidFill>
                            <a:schemeClr val="tx1"/>
                          </a:solidFill>
                          <a:effectLst/>
                        </a:rPr>
                        <a:t>ΔQ (p.u.)</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 </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-0.01</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-0.075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4e-15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-6e-15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-0.227</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0</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0.050</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3e-15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-1e-15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6e-16</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9e-16</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-1e-15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-2e-15</a:t>
                      </a:r>
                      <a:endPar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616612"/>
                  </a:ext>
                </a:extLst>
              </a:tr>
            </a:tbl>
          </a:graphicData>
        </a:graphic>
      </p:graphicFrame>
      <mc:AlternateContent xmlns:mc="http://schemas.openxmlformats.org/markup-compatibility/2006">
        <mc:Choice xmlns:a14="http://schemas.microsoft.com/office/drawing/2010/main" Requires="a14">
          <p:sp>
            <p:nvSpPr>
              <p:cNvPr id="4" name="Rectangle 3"/>
              <p:cNvSpPr/>
              <p:nvPr/>
            </p:nvSpPr>
            <p:spPr>
              <a:xfrm>
                <a:off x="1496291" y="5030078"/>
                <a:ext cx="9476509" cy="649409"/>
              </a:xfrm>
              <a:prstGeom prst="rect">
                <a:avLst/>
              </a:prstGeom>
            </p:spPr>
            <p:txBody>
              <a:bodyPr wrap="square">
                <a:spAutoFit/>
              </a:bodyPr>
              <a:lstStyle/>
              <a:p>
                <a:pPr marL="285750" indent="-285750">
                  <a:buFont typeface="Wingdings" panose="05000000000000000000" pitchFamily="2" charset="2"/>
                  <a:buChar char="§"/>
                </a:pPr>
                <a:r>
                  <a:rPr lang="en-US" dirty="0"/>
                  <a:t>Convergence of Powers is achieved in 7 iterations to an error tolerance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−15</m:t>
                        </m:r>
                      </m:sup>
                    </m:sSup>
                  </m:oMath>
                </a14:m>
                <a:r>
                  <a:rPr lang="en-US" dirty="0"/>
                  <a:t> p.u</a:t>
                </a:r>
                <a:r>
                  <a:rPr lang="en-US" dirty="0" smtClean="0"/>
                  <a:t>.</a:t>
                </a:r>
              </a:p>
              <a:p>
                <a:pPr marL="285750" indent="-285750">
                  <a:buFont typeface="Wingdings" panose="05000000000000000000" pitchFamily="2" charset="2"/>
                  <a:buChar char="§"/>
                </a:pPr>
                <a:r>
                  <a:rPr lang="en-US" dirty="0" smtClean="0"/>
                  <a:t>All Bus, Generator and Synchronous Condenser Voltage and Power Limits are met.  </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496291" y="5030078"/>
                <a:ext cx="9476509" cy="649409"/>
              </a:xfrm>
              <a:prstGeom prst="rect">
                <a:avLst/>
              </a:prstGeom>
              <a:blipFill>
                <a:blip r:embed="rId2"/>
                <a:stretch>
                  <a:fillRect l="-386" t="-3738" b="-14019"/>
                </a:stretch>
              </a:blipFill>
            </p:spPr>
            <p:txBody>
              <a:bodyPr/>
              <a:lstStyle/>
              <a:p>
                <a:r>
                  <a:rPr lang="en-US">
                    <a:noFill/>
                  </a:rPr>
                  <a:t> </a:t>
                </a:r>
              </a:p>
            </p:txBody>
          </p:sp>
        </mc:Fallback>
      </mc:AlternateContent>
    </p:spTree>
    <p:extLst>
      <p:ext uri="{BB962C8B-B14F-4D97-AF65-F5344CB8AC3E}">
        <p14:creationId xmlns:p14="http://schemas.microsoft.com/office/powerpoint/2010/main" val="631217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06000" cy="1485900"/>
          </a:xfrm>
        </p:spPr>
        <p:txBody>
          <a:bodyPr/>
          <a:lstStyle/>
          <a:p>
            <a:r>
              <a:rPr lang="en-US" dirty="0" smtClean="0"/>
              <a:t>Convergence of Bus Voltages and Powers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0505" t="2485" r="16838" b="4638"/>
          <a:stretch/>
        </p:blipFill>
        <p:spPr bwMode="auto">
          <a:xfrm>
            <a:off x="1503218" y="1691554"/>
            <a:ext cx="9642764" cy="4972483"/>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0731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371600" y="2286000"/>
            <a:ext cx="9601200" cy="2290464"/>
          </a:xfrm>
        </p:spPr>
        <p:txBody>
          <a:bodyPr/>
          <a:lstStyle/>
          <a:p>
            <a:pPr algn="just"/>
            <a:r>
              <a:rPr lang="en-US" dirty="0"/>
              <a:t>HVDC Light converters include Insulated Gate Bipolar Transistors (IGBTs) and operate with high frequency Pulse Width Modulation (PWM) in order to get high speed control of both active and reactive power</a:t>
            </a:r>
            <a:r>
              <a:rPr lang="en-US" dirty="0" smtClean="0"/>
              <a:t>.</a:t>
            </a:r>
          </a:p>
          <a:p>
            <a:pPr algn="just"/>
            <a:r>
              <a:rPr lang="en-US" dirty="0"/>
              <a:t>The HVDC light comprises two voltage source converter (VSC), one operating as a rectifier </a:t>
            </a:r>
            <a:r>
              <a:rPr lang="en-US" dirty="0" smtClean="0"/>
              <a:t>and the other </a:t>
            </a:r>
            <a:r>
              <a:rPr lang="en-US" dirty="0"/>
              <a:t>operating as inverter. </a:t>
            </a:r>
            <a:endParaRPr lang="en-US" dirty="0" smtClean="0"/>
          </a:p>
          <a:p>
            <a:pPr algn="just"/>
            <a:r>
              <a:rPr lang="en-US" dirty="0" smtClean="0"/>
              <a:t>Its </a:t>
            </a:r>
            <a:r>
              <a:rPr lang="en-US" dirty="0"/>
              <a:t>main function is to transmit constant dc power from rectifier to inverter </a:t>
            </a:r>
            <a:r>
              <a:rPr lang="en-US" dirty="0" smtClean="0"/>
              <a:t>station.</a:t>
            </a:r>
            <a:endParaRPr lang="en-US" dirty="0"/>
          </a:p>
        </p:txBody>
      </p:sp>
      <p:pic>
        <p:nvPicPr>
          <p:cNvPr id="4" name="Picture 3"/>
          <p:cNvPicPr>
            <a:picLocks noChangeAspect="1"/>
          </p:cNvPicPr>
          <p:nvPr/>
        </p:nvPicPr>
        <p:blipFill rotWithShape="1">
          <a:blip r:embed="rId2"/>
          <a:srcRect b="15890"/>
          <a:stretch/>
        </p:blipFill>
        <p:spPr>
          <a:xfrm>
            <a:off x="1613975" y="4576464"/>
            <a:ext cx="9506869" cy="2036618"/>
          </a:xfrm>
          <a:prstGeom prst="rect">
            <a:avLst/>
          </a:prstGeom>
        </p:spPr>
      </p:pic>
    </p:spTree>
    <p:extLst>
      <p:ext uri="{BB962C8B-B14F-4D97-AF65-F5344CB8AC3E}">
        <p14:creationId xmlns:p14="http://schemas.microsoft.com/office/powerpoint/2010/main" val="3702811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6" y="450272"/>
            <a:ext cx="9601200" cy="1485900"/>
          </a:xfrm>
        </p:spPr>
        <p:txBody>
          <a:bodyPr/>
          <a:lstStyle/>
          <a:p>
            <a:r>
              <a:rPr lang="en-US" dirty="0"/>
              <a:t>IEEE 14 Bus System with </a:t>
            </a:r>
            <a:r>
              <a:rPr lang="en-US" dirty="0" smtClean="0"/>
              <a:t>Book HVDC Light Model</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52945" y="1822391"/>
            <a:ext cx="4599710" cy="4107354"/>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839690" y="1822391"/>
            <a:ext cx="5784274" cy="2527936"/>
          </a:xfrm>
          <a:prstGeom prst="rect">
            <a:avLst/>
          </a:prstGeom>
          <a:noFill/>
          <a:ln>
            <a:noFill/>
          </a:ln>
        </p:spPr>
      </p:pic>
      <p:sp>
        <p:nvSpPr>
          <p:cNvPr id="5" name="Rectangle 4"/>
          <p:cNvSpPr/>
          <p:nvPr/>
        </p:nvSpPr>
        <p:spPr>
          <a:xfrm>
            <a:off x="5683827" y="4463626"/>
            <a:ext cx="6096000" cy="1477328"/>
          </a:xfrm>
          <a:prstGeom prst="rect">
            <a:avLst/>
          </a:prstGeom>
        </p:spPr>
        <p:txBody>
          <a:bodyPr>
            <a:spAutoFit/>
          </a:bodyPr>
          <a:lstStyle/>
          <a:p>
            <a:pPr marL="285750" indent="-285750" algn="jus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Rectifier is connected to bus 13 </a:t>
            </a:r>
            <a:r>
              <a:rPr lang="en-US" dirty="0" smtClean="0">
                <a:latin typeface="Calibri" panose="020F0502020204030204" pitchFamily="34" charset="0"/>
                <a:ea typeface="Calibri" panose="020F0502020204030204" pitchFamily="34" charset="0"/>
                <a:cs typeface="Times New Roman" panose="02020603050405020304" pitchFamily="18" charset="0"/>
              </a:rPr>
              <a:t>to </a:t>
            </a:r>
            <a:r>
              <a:rPr lang="en-US" dirty="0">
                <a:latin typeface="Calibri" panose="020F0502020204030204" pitchFamily="34" charset="0"/>
                <a:ea typeface="Calibri" panose="020F0502020204030204" pitchFamily="34" charset="0"/>
                <a:cs typeface="Times New Roman" panose="02020603050405020304" pitchFamily="18" charset="0"/>
              </a:rPr>
              <a:t>draw desired power </a:t>
            </a:r>
            <a:r>
              <a:rPr lang="en-US" dirty="0" err="1">
                <a:latin typeface="Calibri" panose="020F0502020204030204" pitchFamily="34" charset="0"/>
                <a:ea typeface="Calibri" panose="020F0502020204030204" pitchFamily="34" charset="0"/>
                <a:cs typeface="Times New Roman" panose="02020603050405020304" pitchFamily="18" charset="0"/>
              </a:rPr>
              <a:t>Preg</a:t>
            </a:r>
            <a:r>
              <a:rPr lang="en-US" dirty="0">
                <a:latin typeface="Calibri" panose="020F0502020204030204" pitchFamily="34" charset="0"/>
                <a:ea typeface="Calibri" panose="020F0502020204030204" pitchFamily="34" charset="0"/>
                <a:cs typeface="Times New Roman" panose="02020603050405020304" pitchFamily="18" charset="0"/>
              </a:rPr>
              <a:t>=0.25 </a:t>
            </a:r>
            <a:r>
              <a:rPr lang="en-US" dirty="0" smtClean="0">
                <a:latin typeface="Calibri" panose="020F0502020204030204" pitchFamily="34" charset="0"/>
                <a:ea typeface="Calibri" panose="020F0502020204030204" pitchFamily="34" charset="0"/>
                <a:cs typeface="Times New Roman" panose="02020603050405020304" pitchFamily="18" charset="0"/>
              </a:rPr>
              <a:t>p.u. </a:t>
            </a:r>
            <a:r>
              <a:rPr lang="en-US" dirty="0">
                <a:latin typeface="Calibri" panose="020F0502020204030204" pitchFamily="34" charset="0"/>
                <a:ea typeface="Calibri" panose="020F0502020204030204" pitchFamily="34" charset="0"/>
                <a:cs typeface="Times New Roman" panose="02020603050405020304" pitchFamily="18" charset="0"/>
              </a:rPr>
              <a:t>The voltage of bus 13 is regulated at 1.06 p.u</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gn="just">
              <a:buFont typeface="Wingdings" panose="05000000000000000000" pitchFamily="2" charset="2"/>
              <a:buChar char="§"/>
            </a:pPr>
            <a:r>
              <a:rPr lang="en-US" dirty="0"/>
              <a:t>Inverter is connected to bus 14 </a:t>
            </a:r>
            <a:r>
              <a:rPr lang="en-US" dirty="0" smtClean="0"/>
              <a:t>to </a:t>
            </a:r>
            <a:r>
              <a:rPr lang="en-US" dirty="0"/>
              <a:t>deliver desired active power </a:t>
            </a:r>
            <a:r>
              <a:rPr lang="en-US" dirty="0" err="1"/>
              <a:t>Preg</a:t>
            </a:r>
            <a:r>
              <a:rPr lang="en-US" dirty="0"/>
              <a:t>=0.25 p.u. and absorb desired reactive power </a:t>
            </a:r>
            <a:r>
              <a:rPr lang="en-US" dirty="0" err="1"/>
              <a:t>Qreg</a:t>
            </a:r>
            <a:r>
              <a:rPr lang="en-US" dirty="0"/>
              <a:t>=-0.06 p.u. </a:t>
            </a:r>
          </a:p>
        </p:txBody>
      </p:sp>
    </p:spTree>
    <p:extLst>
      <p:ext uri="{BB962C8B-B14F-4D97-AF65-F5344CB8AC3E}">
        <p14:creationId xmlns:p14="http://schemas.microsoft.com/office/powerpoint/2010/main" val="724582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69236" cy="1485900"/>
          </a:xfrm>
        </p:spPr>
        <p:txBody>
          <a:bodyPr/>
          <a:lstStyle/>
          <a:p>
            <a:r>
              <a:rPr lang="en-US" dirty="0" smtClean="0"/>
              <a:t>Convergence of Bus Voltages and Powers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31320401"/>
              </p:ext>
            </p:extLst>
          </p:nvPr>
        </p:nvGraphicFramePr>
        <p:xfrm>
          <a:off x="775853" y="1773381"/>
          <a:ext cx="11232263" cy="2351011"/>
        </p:xfrm>
        <a:graphic>
          <a:graphicData uri="http://schemas.openxmlformats.org/drawingml/2006/table">
            <a:tbl>
              <a:tblPr firstRow="1" firstCol="1" bandRow="1">
                <a:tableStyleId>{5C22544A-7EE6-4342-B048-85BDC9FD1C3A}</a:tableStyleId>
              </a:tblPr>
              <a:tblGrid>
                <a:gridCol w="1117412">
                  <a:extLst>
                    <a:ext uri="{9D8B030D-6E8A-4147-A177-3AD203B41FA5}">
                      <a16:colId xmlns:a16="http://schemas.microsoft.com/office/drawing/2014/main" val="2548025847"/>
                    </a:ext>
                  </a:extLst>
                </a:gridCol>
                <a:gridCol w="598654">
                  <a:extLst>
                    <a:ext uri="{9D8B030D-6E8A-4147-A177-3AD203B41FA5}">
                      <a16:colId xmlns:a16="http://schemas.microsoft.com/office/drawing/2014/main" val="2403830511"/>
                    </a:ext>
                  </a:extLst>
                </a:gridCol>
                <a:gridCol w="607658">
                  <a:extLst>
                    <a:ext uri="{9D8B030D-6E8A-4147-A177-3AD203B41FA5}">
                      <a16:colId xmlns:a16="http://schemas.microsoft.com/office/drawing/2014/main" val="2489209611"/>
                    </a:ext>
                  </a:extLst>
                </a:gridCol>
                <a:gridCol w="607658">
                  <a:extLst>
                    <a:ext uri="{9D8B030D-6E8A-4147-A177-3AD203B41FA5}">
                      <a16:colId xmlns:a16="http://schemas.microsoft.com/office/drawing/2014/main" val="2004879802"/>
                    </a:ext>
                  </a:extLst>
                </a:gridCol>
                <a:gridCol w="607658">
                  <a:extLst>
                    <a:ext uri="{9D8B030D-6E8A-4147-A177-3AD203B41FA5}">
                      <a16:colId xmlns:a16="http://schemas.microsoft.com/office/drawing/2014/main" val="2039616950"/>
                    </a:ext>
                  </a:extLst>
                </a:gridCol>
                <a:gridCol w="607658">
                  <a:extLst>
                    <a:ext uri="{9D8B030D-6E8A-4147-A177-3AD203B41FA5}">
                      <a16:colId xmlns:a16="http://schemas.microsoft.com/office/drawing/2014/main" val="2918188880"/>
                    </a:ext>
                  </a:extLst>
                </a:gridCol>
                <a:gridCol w="708933">
                  <a:extLst>
                    <a:ext uri="{9D8B030D-6E8A-4147-A177-3AD203B41FA5}">
                      <a16:colId xmlns:a16="http://schemas.microsoft.com/office/drawing/2014/main" val="4199530922"/>
                    </a:ext>
                  </a:extLst>
                </a:gridCol>
                <a:gridCol w="607658">
                  <a:extLst>
                    <a:ext uri="{9D8B030D-6E8A-4147-A177-3AD203B41FA5}">
                      <a16:colId xmlns:a16="http://schemas.microsoft.com/office/drawing/2014/main" val="3940777615"/>
                    </a:ext>
                  </a:extLst>
                </a:gridCol>
                <a:gridCol w="607658">
                  <a:extLst>
                    <a:ext uri="{9D8B030D-6E8A-4147-A177-3AD203B41FA5}">
                      <a16:colId xmlns:a16="http://schemas.microsoft.com/office/drawing/2014/main" val="1292711100"/>
                    </a:ext>
                  </a:extLst>
                </a:gridCol>
                <a:gridCol w="603885">
                  <a:extLst>
                    <a:ext uri="{9D8B030D-6E8A-4147-A177-3AD203B41FA5}">
                      <a16:colId xmlns:a16="http://schemas.microsoft.com/office/drawing/2014/main" val="1245127196"/>
                    </a:ext>
                  </a:extLst>
                </a:gridCol>
                <a:gridCol w="708933">
                  <a:extLst>
                    <a:ext uri="{9D8B030D-6E8A-4147-A177-3AD203B41FA5}">
                      <a16:colId xmlns:a16="http://schemas.microsoft.com/office/drawing/2014/main" val="2657858870"/>
                    </a:ext>
                  </a:extLst>
                </a:gridCol>
                <a:gridCol w="607658">
                  <a:extLst>
                    <a:ext uri="{9D8B030D-6E8A-4147-A177-3AD203B41FA5}">
                      <a16:colId xmlns:a16="http://schemas.microsoft.com/office/drawing/2014/main" val="2026390724"/>
                    </a:ext>
                  </a:extLst>
                </a:gridCol>
                <a:gridCol w="607658">
                  <a:extLst>
                    <a:ext uri="{9D8B030D-6E8A-4147-A177-3AD203B41FA5}">
                      <a16:colId xmlns:a16="http://schemas.microsoft.com/office/drawing/2014/main" val="3104327629"/>
                    </a:ext>
                  </a:extLst>
                </a:gridCol>
                <a:gridCol w="607658">
                  <a:extLst>
                    <a:ext uri="{9D8B030D-6E8A-4147-A177-3AD203B41FA5}">
                      <a16:colId xmlns:a16="http://schemas.microsoft.com/office/drawing/2014/main" val="4087767879"/>
                    </a:ext>
                  </a:extLst>
                </a:gridCol>
                <a:gridCol w="607658">
                  <a:extLst>
                    <a:ext uri="{9D8B030D-6E8A-4147-A177-3AD203B41FA5}">
                      <a16:colId xmlns:a16="http://schemas.microsoft.com/office/drawing/2014/main" val="914604020"/>
                    </a:ext>
                  </a:extLst>
                </a:gridCol>
                <a:gridCol w="708933">
                  <a:extLst>
                    <a:ext uri="{9D8B030D-6E8A-4147-A177-3AD203B41FA5}">
                      <a16:colId xmlns:a16="http://schemas.microsoft.com/office/drawing/2014/main" val="3387893680"/>
                    </a:ext>
                  </a:extLst>
                </a:gridCol>
                <a:gridCol w="708933">
                  <a:extLst>
                    <a:ext uri="{9D8B030D-6E8A-4147-A177-3AD203B41FA5}">
                      <a16:colId xmlns:a16="http://schemas.microsoft.com/office/drawing/2014/main" val="3546060829"/>
                    </a:ext>
                  </a:extLst>
                </a:gridCol>
              </a:tblGrid>
              <a:tr h="345298">
                <a:tc>
                  <a:txBody>
                    <a:bodyPr/>
                    <a:lstStyle/>
                    <a:p>
                      <a:pPr marL="0" marR="0" algn="ctr">
                        <a:lnSpc>
                          <a:spcPct val="107000"/>
                        </a:lnSpc>
                        <a:spcBef>
                          <a:spcPts val="0"/>
                        </a:spcBef>
                        <a:spcAft>
                          <a:spcPts val="0"/>
                        </a:spcAft>
                      </a:pPr>
                      <a:r>
                        <a:rPr lang="en-US" sz="1200" b="1">
                          <a:solidFill>
                            <a:schemeClr val="tx1"/>
                          </a:solidFill>
                          <a:effectLst/>
                        </a:rPr>
                        <a:t>Information</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Rectifier</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Inverter</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548563"/>
                  </a:ext>
                </a:extLst>
              </a:tr>
              <a:tr h="347430">
                <a:tc>
                  <a:txBody>
                    <a:bodyPr/>
                    <a:lstStyle/>
                    <a:p>
                      <a:pPr marL="0" marR="0" algn="ctr">
                        <a:lnSpc>
                          <a:spcPct val="107000"/>
                        </a:lnSpc>
                        <a:spcBef>
                          <a:spcPts val="0"/>
                        </a:spcBef>
                        <a:spcAft>
                          <a:spcPts val="0"/>
                        </a:spcAft>
                      </a:pPr>
                      <a:r>
                        <a:rPr lang="en-US" sz="1200" b="1">
                          <a:solidFill>
                            <a:schemeClr val="tx1"/>
                          </a:solidFill>
                          <a:effectLst/>
                        </a:rPr>
                        <a:t>|V|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1.048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1.048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1.034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1.011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1.013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1.033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1.056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0.965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1.007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2830744"/>
                  </a:ext>
                </a:extLst>
              </a:tr>
              <a:tr h="277091">
                <a:tc>
                  <a:txBody>
                    <a:bodyPr/>
                    <a:lstStyle/>
                    <a:p>
                      <a:pPr marL="0" marR="0" algn="ctr">
                        <a:lnSpc>
                          <a:spcPct val="107000"/>
                        </a:lnSpc>
                        <a:spcBef>
                          <a:spcPts val="0"/>
                        </a:spcBef>
                        <a:spcAft>
                          <a:spcPts val="0"/>
                        </a:spcAft>
                      </a:pPr>
                      <a:r>
                        <a:rPr lang="en-US" sz="1200" b="1">
                          <a:solidFill>
                            <a:schemeClr val="tx1"/>
                          </a:solidFill>
                          <a:effectLst/>
                        </a:rPr>
                        <a:t>Θ (degrees)</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-5.85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-14.8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-12.1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-18.1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-14.7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-14.7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-16.1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-17.0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-17.8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-20.3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-21.5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-13.9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-21.6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-13.2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058488"/>
                  </a:ext>
                </a:extLst>
              </a:tr>
              <a:tr h="345298">
                <a:tc>
                  <a:txBody>
                    <a:bodyPr/>
                    <a:lstStyle/>
                    <a:p>
                      <a:pPr marL="0" marR="0" algn="ctr">
                        <a:lnSpc>
                          <a:spcPct val="107000"/>
                        </a:lnSpc>
                        <a:spcBef>
                          <a:spcPts val="0"/>
                        </a:spcBef>
                        <a:spcAft>
                          <a:spcPts val="0"/>
                        </a:spcAft>
                      </a:pPr>
                      <a:r>
                        <a:rPr lang="en-US" sz="1200" b="1">
                          <a:solidFill>
                            <a:schemeClr val="tx1"/>
                          </a:solidFill>
                          <a:effectLst/>
                        </a:rPr>
                        <a:t>P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2.20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0.183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-0.942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-0.478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-0.076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-0.112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-0.295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-0.090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-0.035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-0.061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-0.135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-0.149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-0.250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0.250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718753"/>
                  </a:ext>
                </a:extLst>
              </a:tr>
              <a:tr h="345298">
                <a:tc>
                  <a:txBody>
                    <a:bodyPr/>
                    <a:lstStyle/>
                    <a:p>
                      <a:pPr marL="0" marR="0" algn="ctr">
                        <a:lnSpc>
                          <a:spcPct val="107000"/>
                        </a:lnSpc>
                        <a:spcBef>
                          <a:spcPts val="0"/>
                        </a:spcBef>
                        <a:spcAft>
                          <a:spcPts val="0"/>
                        </a:spcAft>
                      </a:pPr>
                      <a:r>
                        <a:rPr lang="en-US" sz="1200" b="1">
                          <a:solidFill>
                            <a:schemeClr val="tx1"/>
                          </a:solidFill>
                          <a:effectLst/>
                        </a:rPr>
                        <a:t>ΔP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-8e-10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-6e-10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-6e-9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6e-10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-4e-6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-3e-7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511040"/>
                  </a:ext>
                </a:extLst>
              </a:tr>
              <a:tr h="345298">
                <a:tc>
                  <a:txBody>
                    <a:bodyPr/>
                    <a:lstStyle/>
                    <a:p>
                      <a:pPr marL="0" marR="0" algn="ctr">
                        <a:lnSpc>
                          <a:spcPct val="107000"/>
                        </a:lnSpc>
                        <a:spcBef>
                          <a:spcPts val="0"/>
                        </a:spcBef>
                        <a:spcAft>
                          <a:spcPts val="0"/>
                        </a:spcAft>
                      </a:pPr>
                      <a:r>
                        <a:rPr lang="en-US" sz="1200" b="1">
                          <a:solidFill>
                            <a:schemeClr val="tx1"/>
                          </a:solidFill>
                          <a:effectLst/>
                        </a:rPr>
                        <a:t>Q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0.126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0.182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0.080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0.039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0.195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0.157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-0.166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-0.058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0.020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-0.050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0.0003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780451"/>
                  </a:ext>
                </a:extLst>
              </a:tr>
              <a:tr h="345298">
                <a:tc>
                  <a:txBody>
                    <a:bodyPr/>
                    <a:lstStyle/>
                    <a:p>
                      <a:pPr marL="0" marR="0" algn="ctr">
                        <a:lnSpc>
                          <a:spcPct val="107000"/>
                        </a:lnSpc>
                        <a:spcBef>
                          <a:spcPts val="0"/>
                        </a:spcBef>
                        <a:spcAft>
                          <a:spcPts val="0"/>
                        </a:spcAft>
                      </a:pPr>
                      <a:r>
                        <a:rPr lang="en-US" sz="1200" b="1">
                          <a:solidFill>
                            <a:schemeClr val="tx1"/>
                          </a:solidFill>
                          <a:effectLst/>
                        </a:rPr>
                        <a:t>ΔQ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0.211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0.270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-0.291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1.5e-7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-0.116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-9e-9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4e-8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-8e-8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rPr>
                        <a:t>-1e-8</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7517563"/>
                  </a:ext>
                </a:extLst>
              </a:tr>
            </a:tbl>
          </a:graphicData>
        </a:graphic>
      </p:graphicFrame>
      <mc:AlternateContent xmlns:mc="http://schemas.openxmlformats.org/markup-compatibility/2006">
        <mc:Choice xmlns:a14="http://schemas.microsoft.com/office/drawing/2010/main" Requires="a14">
          <p:sp>
            <p:nvSpPr>
              <p:cNvPr id="4" name="Rectangle 3"/>
              <p:cNvSpPr/>
              <p:nvPr/>
            </p:nvSpPr>
            <p:spPr>
              <a:xfrm>
                <a:off x="1219199" y="4269599"/>
                <a:ext cx="10487891" cy="2250296"/>
              </a:xfrm>
              <a:prstGeom prst="rect">
                <a:avLst/>
              </a:prstGeom>
            </p:spPr>
            <p:txBody>
              <a:bodyPr wrap="square">
                <a:spAutoFit/>
              </a:bodyPr>
              <a:lstStyle/>
              <a:p>
                <a:pPr marL="285750" indent="-285750" algn="just">
                  <a:buFont typeface="Wingdings" panose="05000000000000000000" pitchFamily="2" charset="2"/>
                  <a:buChar char="§"/>
                </a:pPr>
                <a:r>
                  <a:rPr lang="en-US" sz="2000" dirty="0" smtClean="0"/>
                  <a:t>Convergence of Powers is achieved in 7 iterations to an error tolerance of </a:t>
                </a:r>
                <a14:m>
                  <m:oMath xmlns:m="http://schemas.openxmlformats.org/officeDocument/2006/math">
                    <m:sSup>
                      <m:sSupPr>
                        <m:ctrlPr>
                          <a:rPr lang="en-US" sz="2000" i="1"/>
                        </m:ctrlPr>
                      </m:sSupPr>
                      <m:e>
                        <m:r>
                          <a:rPr lang="en-US" sz="2000" i="1"/>
                          <m:t>10</m:t>
                        </m:r>
                      </m:e>
                      <m:sup>
                        <m:r>
                          <a:rPr lang="en-US" sz="2000" i="1"/>
                          <m:t>−1</m:t>
                        </m:r>
                        <m:r>
                          <a:rPr lang="en-US" sz="2000" b="0" i="1" smtClean="0"/>
                          <m:t>0</m:t>
                        </m:r>
                      </m:sup>
                    </m:sSup>
                  </m:oMath>
                </a14:m>
                <a:r>
                  <a:rPr lang="en-US" sz="2000" dirty="0"/>
                  <a:t> p.u. </a:t>
                </a:r>
              </a:p>
              <a:p>
                <a:pPr marL="285750" indent="-285750" algn="just">
                  <a:buFont typeface="Wingdings" panose="05000000000000000000" pitchFamily="2" charset="2"/>
                  <a:buChar char="§"/>
                </a:pPr>
                <a:r>
                  <a:rPr lang="en-US" sz="2000" dirty="0"/>
                  <a:t>The </a:t>
                </a:r>
                <a:r>
                  <a:rPr lang="en-US" sz="2000" dirty="0" smtClean="0"/>
                  <a:t>Bus 1 </a:t>
                </a:r>
                <a:r>
                  <a:rPr lang="en-US" sz="2000" dirty="0"/>
                  <a:t>Generator </a:t>
                </a:r>
                <a:r>
                  <a:rPr lang="en-US" sz="2000" dirty="0"/>
                  <a:t>Active Power burden </a:t>
                </a:r>
                <a:r>
                  <a:rPr lang="en-US" sz="2000" dirty="0"/>
                  <a:t>is </a:t>
                </a:r>
                <a:r>
                  <a:rPr lang="en-US" sz="2000" dirty="0" smtClean="0"/>
                  <a:t>reduced </a:t>
                </a:r>
                <a:r>
                  <a:rPr lang="en-US" sz="2000" dirty="0"/>
                  <a:t>from </a:t>
                </a:r>
                <a:r>
                  <a:rPr lang="en-US" sz="2000" dirty="0" smtClean="0"/>
                  <a:t>2.44 </a:t>
                </a:r>
                <a:r>
                  <a:rPr lang="en-US" sz="2000" dirty="0"/>
                  <a:t>p.u. to </a:t>
                </a:r>
                <a:r>
                  <a:rPr lang="en-US" sz="2000" dirty="0" smtClean="0"/>
                  <a:t>2.20 </a:t>
                </a:r>
                <a:r>
                  <a:rPr lang="en-US" sz="2000" dirty="0"/>
                  <a:t>p.u</a:t>
                </a:r>
                <a:r>
                  <a:rPr lang="en-US" sz="2000" dirty="0" smtClean="0"/>
                  <a:t>. </a:t>
                </a:r>
              </a:p>
              <a:p>
                <a:pPr marL="285750" indent="-285750" algn="just">
                  <a:buFont typeface="Wingdings" panose="05000000000000000000" pitchFamily="2" charset="2"/>
                  <a:buChar char="§"/>
                </a:pPr>
                <a:r>
                  <a:rPr lang="en-US" sz="2000" dirty="0" smtClean="0"/>
                  <a:t>Reactive Power Flows are much lower.</a:t>
                </a:r>
                <a:endParaRPr lang="en-US" sz="2000" dirty="0"/>
              </a:p>
              <a:p>
                <a:pPr marL="285750" indent="-285750" algn="just">
                  <a:buFont typeface="Wingdings" panose="05000000000000000000" pitchFamily="2" charset="2"/>
                  <a:buChar char="§"/>
                </a:pPr>
                <a:r>
                  <a:rPr lang="en-US" sz="2000" dirty="0" smtClean="0"/>
                  <a:t>Rectifier </a:t>
                </a:r>
                <a:r>
                  <a:rPr lang="en-US" sz="2000" dirty="0"/>
                  <a:t>draws </a:t>
                </a:r>
                <a:r>
                  <a:rPr lang="en-US" sz="2000" dirty="0"/>
                  <a:t>desired power </a:t>
                </a:r>
                <a:r>
                  <a:rPr lang="en-US" sz="2000" dirty="0" err="1"/>
                  <a:t>Preg</a:t>
                </a:r>
                <a:r>
                  <a:rPr lang="en-US" sz="2000" dirty="0"/>
                  <a:t>=0.25 p.u. </a:t>
                </a:r>
                <a:r>
                  <a:rPr lang="en-US" sz="2000" dirty="0"/>
                  <a:t>from </a:t>
                </a:r>
                <a:r>
                  <a:rPr lang="en-US" sz="2000" dirty="0" smtClean="0"/>
                  <a:t>Bus 13. </a:t>
                </a:r>
                <a:r>
                  <a:rPr lang="en-US" sz="2000" dirty="0"/>
                  <a:t>The voltage of </a:t>
                </a:r>
                <a:r>
                  <a:rPr lang="en-US" sz="2000" dirty="0" smtClean="0"/>
                  <a:t>Bus 13 </a:t>
                </a:r>
                <a:r>
                  <a:rPr lang="en-US" sz="2000" dirty="0"/>
                  <a:t>is regulated at </a:t>
                </a:r>
                <a:r>
                  <a:rPr lang="en-US" sz="2000" dirty="0" smtClean="0"/>
                  <a:t>1.06 </a:t>
                </a:r>
                <a:r>
                  <a:rPr lang="en-US" sz="2000" dirty="0"/>
                  <a:t>p.u</a:t>
                </a:r>
                <a:r>
                  <a:rPr lang="en-US" sz="2000" dirty="0" smtClean="0"/>
                  <a:t>.</a:t>
                </a:r>
              </a:p>
              <a:p>
                <a:pPr marL="285750" indent="-285750" algn="just">
                  <a:buFont typeface="Wingdings" panose="05000000000000000000" pitchFamily="2" charset="2"/>
                  <a:buChar char="§"/>
                </a:pPr>
                <a:r>
                  <a:rPr lang="en-US" sz="2000" dirty="0"/>
                  <a:t>Inverter delivers desired active power </a:t>
                </a:r>
                <a:r>
                  <a:rPr lang="en-US" sz="2000" dirty="0" err="1"/>
                  <a:t>Preg</a:t>
                </a:r>
                <a:r>
                  <a:rPr lang="en-US" sz="2000" dirty="0"/>
                  <a:t>=0.25 p.u. and absorbs desired reactive power </a:t>
                </a:r>
                <a:r>
                  <a:rPr lang="en-US" sz="2000" dirty="0" err="1"/>
                  <a:t>Qreg</a:t>
                </a:r>
                <a:r>
                  <a:rPr lang="en-US" sz="2000" dirty="0"/>
                  <a:t>=-0.06 p.u from Bus 14.</a:t>
                </a:r>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1219199" y="4269599"/>
                <a:ext cx="10487891" cy="2250296"/>
              </a:xfrm>
              <a:prstGeom prst="rect">
                <a:avLst/>
              </a:prstGeom>
              <a:blipFill>
                <a:blip r:embed="rId2"/>
                <a:stretch>
                  <a:fillRect l="-523" t="-811" r="-581" b="-4054"/>
                </a:stretch>
              </a:blipFill>
            </p:spPr>
            <p:txBody>
              <a:bodyPr/>
              <a:lstStyle/>
              <a:p>
                <a:r>
                  <a:rPr lang="en-US">
                    <a:noFill/>
                  </a:rPr>
                  <a:t> </a:t>
                </a:r>
              </a:p>
            </p:txBody>
          </p:sp>
        </mc:Fallback>
      </mc:AlternateContent>
    </p:spTree>
    <p:extLst>
      <p:ext uri="{BB962C8B-B14F-4D97-AF65-F5344CB8AC3E}">
        <p14:creationId xmlns:p14="http://schemas.microsoft.com/office/powerpoint/2010/main" val="200209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47564" cy="1485900"/>
          </a:xfrm>
        </p:spPr>
        <p:txBody>
          <a:bodyPr/>
          <a:lstStyle/>
          <a:p>
            <a:r>
              <a:rPr lang="en-US" dirty="0" smtClean="0"/>
              <a:t>Convergence of Bus Voltages and Powers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0357" t="2485" r="17431" b="4640"/>
          <a:stretch/>
        </p:blipFill>
        <p:spPr bwMode="auto">
          <a:xfrm>
            <a:off x="1711036" y="1575521"/>
            <a:ext cx="9268691" cy="5130079"/>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505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238510" cy="1485900"/>
          </a:xfrm>
        </p:spPr>
        <p:txBody>
          <a:bodyPr/>
          <a:lstStyle/>
          <a:p>
            <a:r>
              <a:rPr lang="en-US" dirty="0" smtClean="0"/>
              <a:t>Regulated VSC Active and Reactive Powers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0210" t="3417" r="8104" b="4634"/>
          <a:stretch/>
        </p:blipFill>
        <p:spPr bwMode="auto">
          <a:xfrm>
            <a:off x="1828799" y="1565564"/>
            <a:ext cx="9324109" cy="4987636"/>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8150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HVDC Light Model</a:t>
            </a:r>
            <a:endParaRPr lang="en-US" dirty="0"/>
          </a:p>
        </p:txBody>
      </p:sp>
      <p:sp>
        <p:nvSpPr>
          <p:cNvPr id="3" name="Rectangle 2"/>
          <p:cNvSpPr/>
          <p:nvPr/>
        </p:nvSpPr>
        <p:spPr>
          <a:xfrm>
            <a:off x="1371600" y="1623537"/>
            <a:ext cx="10224655" cy="1477328"/>
          </a:xfrm>
          <a:prstGeom prst="rect">
            <a:avLst/>
          </a:prstGeom>
        </p:spPr>
        <p:txBody>
          <a:bodyPr wrap="square">
            <a:spAutoFit/>
          </a:bodyPr>
          <a:lstStyle/>
          <a:p>
            <a:pPr marL="285750" indent="-285750">
              <a:buFont typeface="Wingdings" panose="05000000000000000000" pitchFamily="2" charset="2"/>
              <a:buChar char="§"/>
            </a:pPr>
            <a:r>
              <a:rPr lang="en-US" dirty="0">
                <a:ea typeface="Calibri" panose="020F0502020204030204" pitchFamily="34" charset="0"/>
                <a:cs typeface="Times New Roman" panose="02020603050405020304" pitchFamily="18" charset="0"/>
              </a:rPr>
              <a:t>The New HVDC Light Model is different from the Book HVDC Light Model in that the Converters are connected using DC cables which contribute to active power loss. The loss is dependent on the constant DC voltage level and DC cable resistance. </a:t>
            </a:r>
            <a:endParaRPr lang="en-US" dirty="0" smtClean="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a:t>Furthermore, the VSCs have a well-defined P-Q Diagram like the Generators and Synchronous Condensers. These graphs limit their operation and ability to regulate active and reactive power.</a:t>
            </a:r>
            <a:endParaRPr lang="en-US" dirty="0"/>
          </a:p>
        </p:txBody>
      </p:sp>
      <p:pic>
        <p:nvPicPr>
          <p:cNvPr id="4" name="Picture 3"/>
          <p:cNvPicPr/>
          <p:nvPr/>
        </p:nvPicPr>
        <p:blipFill rotWithShape="1">
          <a:blip r:embed="rId2"/>
          <a:srcRect l="31250"/>
          <a:stretch/>
        </p:blipFill>
        <p:spPr bwMode="auto">
          <a:xfrm>
            <a:off x="1607126" y="3422073"/>
            <a:ext cx="5098473" cy="3103418"/>
          </a:xfrm>
          <a:prstGeom prst="rect">
            <a:avLst/>
          </a:prstGeom>
          <a:ln>
            <a:solidFill>
              <a:schemeClr val="tx1"/>
            </a:solid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439891" y="3294828"/>
            <a:ext cx="3352800" cy="3468832"/>
          </a:xfrm>
          <a:prstGeom prst="rect">
            <a:avLst/>
          </a:prstGeom>
          <a:noFill/>
          <a:ln>
            <a:noFill/>
          </a:ln>
        </p:spPr>
      </p:pic>
    </p:spTree>
    <p:extLst>
      <p:ext uri="{BB962C8B-B14F-4D97-AF65-F5344CB8AC3E}">
        <p14:creationId xmlns:p14="http://schemas.microsoft.com/office/powerpoint/2010/main" val="3384247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14 Bus System with New HVDC Light Model</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622473" y="2466261"/>
            <a:ext cx="5167745" cy="2701484"/>
          </a:xfrm>
          <a:prstGeom prst="rect">
            <a:avLst/>
          </a:prstGeom>
          <a:noFill/>
          <a:ln>
            <a:noFill/>
          </a:ln>
        </p:spPr>
      </p:pic>
      <p:sp>
        <p:nvSpPr>
          <p:cNvPr id="4" name="Rectangle 3"/>
          <p:cNvSpPr/>
          <p:nvPr/>
        </p:nvSpPr>
        <p:spPr>
          <a:xfrm>
            <a:off x="1371600" y="2182091"/>
            <a:ext cx="5015345" cy="3477875"/>
          </a:xfrm>
          <a:prstGeom prst="rect">
            <a:avLst/>
          </a:prstGeom>
        </p:spPr>
        <p:txBody>
          <a:bodyPr wrap="square">
            <a:spAutoFit/>
          </a:bodyPr>
          <a:lstStyle/>
          <a:p>
            <a:pPr marL="285750" indent="-285750" algn="jus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Rectifier is connected to bus 13 using </a:t>
            </a:r>
            <a:r>
              <a:rPr lang="en-US" sz="2000" dirty="0" err="1">
                <a:ea typeface="Calibri" panose="020F0502020204030204" pitchFamily="34" charset="0"/>
                <a:cs typeface="Times New Roman" panose="02020603050405020304" pitchFamily="18" charset="0"/>
              </a:rPr>
              <a:t>Zr</a:t>
            </a:r>
            <a:r>
              <a:rPr lang="en-US" sz="2000" dirty="0">
                <a:ea typeface="Calibri" panose="020F0502020204030204" pitchFamily="34" charset="0"/>
                <a:cs typeface="Times New Roman" panose="02020603050405020304" pitchFamily="18" charset="0"/>
              </a:rPr>
              <a:t>. Rectifier is modeled as a PQ node to draw desired power </a:t>
            </a:r>
            <a:r>
              <a:rPr lang="en-US" sz="2000" dirty="0" err="1">
                <a:ea typeface="Calibri" panose="020F0502020204030204" pitchFamily="34" charset="0"/>
                <a:cs typeface="Times New Roman" panose="02020603050405020304" pitchFamily="18" charset="0"/>
              </a:rPr>
              <a:t>Preg</a:t>
            </a:r>
            <a:r>
              <a:rPr lang="en-US" sz="2000" dirty="0">
                <a:ea typeface="Calibri" panose="020F0502020204030204" pitchFamily="34" charset="0"/>
                <a:cs typeface="Times New Roman" panose="02020603050405020304" pitchFamily="18" charset="0"/>
              </a:rPr>
              <a:t>=0.25 p.u. from Lake. The voltage of bus 13 is regulated at 1.06 p.u</a:t>
            </a:r>
            <a:r>
              <a:rPr lang="en-US" sz="2000" dirty="0" smtClean="0">
                <a:ea typeface="Calibri" panose="020F0502020204030204" pitchFamily="34" charset="0"/>
                <a:cs typeface="Times New Roman" panose="02020603050405020304" pitchFamily="18" charset="0"/>
              </a:rPr>
              <a:t>.</a:t>
            </a:r>
          </a:p>
          <a:p>
            <a:pPr marL="285750" indent="-285750" algn="just">
              <a:buFont typeface="Wingdings" panose="05000000000000000000" pitchFamily="2" charset="2"/>
              <a:buChar char="§"/>
            </a:pPr>
            <a:r>
              <a:rPr lang="en-US" sz="2000" dirty="0"/>
              <a:t>Inverter is connected to bus 14 using </a:t>
            </a:r>
            <a:r>
              <a:rPr lang="en-US" sz="2000" dirty="0" err="1"/>
              <a:t>Zi</a:t>
            </a:r>
            <a:r>
              <a:rPr lang="en-US" sz="2000" dirty="0"/>
              <a:t>. Inverter is modeled as a PV node to absorb desired reactive power </a:t>
            </a:r>
            <a:r>
              <a:rPr lang="en-US" sz="2000" dirty="0" err="1"/>
              <a:t>Qreg</a:t>
            </a:r>
            <a:r>
              <a:rPr lang="en-US" sz="2000" dirty="0"/>
              <a:t>=-0.06 p.u. </a:t>
            </a:r>
          </a:p>
          <a:p>
            <a:pPr marL="285750" indent="-285750" algn="just">
              <a:buFont typeface="Wingdings" panose="05000000000000000000" pitchFamily="2" charset="2"/>
              <a:buChar char="§"/>
            </a:pPr>
            <a:r>
              <a:rPr lang="en-US" sz="2000" dirty="0"/>
              <a:t>Power </a:t>
            </a:r>
            <a:r>
              <a:rPr lang="en-US" sz="2000" dirty="0" err="1"/>
              <a:t>Ploss</a:t>
            </a:r>
            <a:r>
              <a:rPr lang="en-US" sz="2000" dirty="0"/>
              <a:t> is lost between Rectifier and Inverter due to the DC cable</a:t>
            </a:r>
            <a:r>
              <a:rPr lang="en-US" sz="2000" dirty="0" smtClean="0"/>
              <a:t>.</a:t>
            </a:r>
            <a:endParaRPr lang="en-US" sz="2000" dirty="0"/>
          </a:p>
        </p:txBody>
      </p:sp>
    </p:spTree>
    <p:extLst>
      <p:ext uri="{BB962C8B-B14F-4D97-AF65-F5344CB8AC3E}">
        <p14:creationId xmlns:p14="http://schemas.microsoft.com/office/powerpoint/2010/main" val="1189435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307782" cy="1485900"/>
          </a:xfrm>
        </p:spPr>
        <p:txBody>
          <a:bodyPr/>
          <a:lstStyle/>
          <a:p>
            <a:r>
              <a:rPr lang="en-US" dirty="0" smtClean="0"/>
              <a:t>Convergence of Bus Voltages and Powers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63762561"/>
              </p:ext>
            </p:extLst>
          </p:nvPr>
        </p:nvGraphicFramePr>
        <p:xfrm>
          <a:off x="907472" y="1565561"/>
          <a:ext cx="11111343" cy="2567756"/>
        </p:xfrm>
        <a:graphic>
          <a:graphicData uri="http://schemas.openxmlformats.org/drawingml/2006/table">
            <a:tbl>
              <a:tblPr firstRow="1" firstCol="1" bandRow="1">
                <a:tableStyleId>{5C22544A-7EE6-4342-B048-85BDC9FD1C3A}</a:tableStyleId>
              </a:tblPr>
              <a:tblGrid>
                <a:gridCol w="1105014">
                  <a:extLst>
                    <a:ext uri="{9D8B030D-6E8A-4147-A177-3AD203B41FA5}">
                      <a16:colId xmlns:a16="http://schemas.microsoft.com/office/drawing/2014/main" val="1193072098"/>
                    </a:ext>
                  </a:extLst>
                </a:gridCol>
                <a:gridCol w="592011">
                  <a:extLst>
                    <a:ext uri="{9D8B030D-6E8A-4147-A177-3AD203B41FA5}">
                      <a16:colId xmlns:a16="http://schemas.microsoft.com/office/drawing/2014/main" val="481134860"/>
                    </a:ext>
                  </a:extLst>
                </a:gridCol>
                <a:gridCol w="600914">
                  <a:extLst>
                    <a:ext uri="{9D8B030D-6E8A-4147-A177-3AD203B41FA5}">
                      <a16:colId xmlns:a16="http://schemas.microsoft.com/office/drawing/2014/main" val="1591869556"/>
                    </a:ext>
                  </a:extLst>
                </a:gridCol>
                <a:gridCol w="600914">
                  <a:extLst>
                    <a:ext uri="{9D8B030D-6E8A-4147-A177-3AD203B41FA5}">
                      <a16:colId xmlns:a16="http://schemas.microsoft.com/office/drawing/2014/main" val="2840003981"/>
                    </a:ext>
                  </a:extLst>
                </a:gridCol>
                <a:gridCol w="600914">
                  <a:extLst>
                    <a:ext uri="{9D8B030D-6E8A-4147-A177-3AD203B41FA5}">
                      <a16:colId xmlns:a16="http://schemas.microsoft.com/office/drawing/2014/main" val="1186304412"/>
                    </a:ext>
                  </a:extLst>
                </a:gridCol>
                <a:gridCol w="600914">
                  <a:extLst>
                    <a:ext uri="{9D8B030D-6E8A-4147-A177-3AD203B41FA5}">
                      <a16:colId xmlns:a16="http://schemas.microsoft.com/office/drawing/2014/main" val="4219715314"/>
                    </a:ext>
                  </a:extLst>
                </a:gridCol>
                <a:gridCol w="701066">
                  <a:extLst>
                    <a:ext uri="{9D8B030D-6E8A-4147-A177-3AD203B41FA5}">
                      <a16:colId xmlns:a16="http://schemas.microsoft.com/office/drawing/2014/main" val="1556630344"/>
                    </a:ext>
                  </a:extLst>
                </a:gridCol>
                <a:gridCol w="600914">
                  <a:extLst>
                    <a:ext uri="{9D8B030D-6E8A-4147-A177-3AD203B41FA5}">
                      <a16:colId xmlns:a16="http://schemas.microsoft.com/office/drawing/2014/main" val="688647942"/>
                    </a:ext>
                  </a:extLst>
                </a:gridCol>
                <a:gridCol w="600914">
                  <a:extLst>
                    <a:ext uri="{9D8B030D-6E8A-4147-A177-3AD203B41FA5}">
                      <a16:colId xmlns:a16="http://schemas.microsoft.com/office/drawing/2014/main" val="612112255"/>
                    </a:ext>
                  </a:extLst>
                </a:gridCol>
                <a:gridCol w="600914">
                  <a:extLst>
                    <a:ext uri="{9D8B030D-6E8A-4147-A177-3AD203B41FA5}">
                      <a16:colId xmlns:a16="http://schemas.microsoft.com/office/drawing/2014/main" val="2673446370"/>
                    </a:ext>
                  </a:extLst>
                </a:gridCol>
                <a:gridCol w="701066">
                  <a:extLst>
                    <a:ext uri="{9D8B030D-6E8A-4147-A177-3AD203B41FA5}">
                      <a16:colId xmlns:a16="http://schemas.microsoft.com/office/drawing/2014/main" val="3960967148"/>
                    </a:ext>
                  </a:extLst>
                </a:gridCol>
                <a:gridCol w="600914">
                  <a:extLst>
                    <a:ext uri="{9D8B030D-6E8A-4147-A177-3AD203B41FA5}">
                      <a16:colId xmlns:a16="http://schemas.microsoft.com/office/drawing/2014/main" val="2823387679"/>
                    </a:ext>
                  </a:extLst>
                </a:gridCol>
                <a:gridCol w="600914">
                  <a:extLst>
                    <a:ext uri="{9D8B030D-6E8A-4147-A177-3AD203B41FA5}">
                      <a16:colId xmlns:a16="http://schemas.microsoft.com/office/drawing/2014/main" val="3981704664"/>
                    </a:ext>
                  </a:extLst>
                </a:gridCol>
                <a:gridCol w="600914">
                  <a:extLst>
                    <a:ext uri="{9D8B030D-6E8A-4147-A177-3AD203B41FA5}">
                      <a16:colId xmlns:a16="http://schemas.microsoft.com/office/drawing/2014/main" val="181757838"/>
                    </a:ext>
                  </a:extLst>
                </a:gridCol>
                <a:gridCol w="600914">
                  <a:extLst>
                    <a:ext uri="{9D8B030D-6E8A-4147-A177-3AD203B41FA5}">
                      <a16:colId xmlns:a16="http://schemas.microsoft.com/office/drawing/2014/main" val="126310707"/>
                    </a:ext>
                  </a:extLst>
                </a:gridCol>
                <a:gridCol w="701066">
                  <a:extLst>
                    <a:ext uri="{9D8B030D-6E8A-4147-A177-3AD203B41FA5}">
                      <a16:colId xmlns:a16="http://schemas.microsoft.com/office/drawing/2014/main" val="2249642552"/>
                    </a:ext>
                  </a:extLst>
                </a:gridCol>
                <a:gridCol w="701066">
                  <a:extLst>
                    <a:ext uri="{9D8B030D-6E8A-4147-A177-3AD203B41FA5}">
                      <a16:colId xmlns:a16="http://schemas.microsoft.com/office/drawing/2014/main" val="4260733237"/>
                    </a:ext>
                  </a:extLst>
                </a:gridCol>
              </a:tblGrid>
              <a:tr h="377566">
                <a:tc>
                  <a:txBody>
                    <a:bodyPr/>
                    <a:lstStyle/>
                    <a:p>
                      <a:pPr marL="0" marR="0" algn="ctr">
                        <a:lnSpc>
                          <a:spcPct val="107000"/>
                        </a:lnSpc>
                        <a:spcBef>
                          <a:spcPts val="0"/>
                        </a:spcBef>
                        <a:spcAft>
                          <a:spcPts val="0"/>
                        </a:spcAft>
                      </a:pPr>
                      <a:r>
                        <a:rPr lang="en-US" sz="1200" b="1">
                          <a:solidFill>
                            <a:schemeClr val="tx1"/>
                          </a:solidFill>
                          <a:effectLst/>
                        </a:rPr>
                        <a:t>Information</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Rectifier</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Inverter</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281189"/>
                  </a:ext>
                </a:extLst>
              </a:tr>
              <a:tr h="342872">
                <a:tc>
                  <a:txBody>
                    <a:bodyPr/>
                    <a:lstStyle/>
                    <a:p>
                      <a:pPr marL="0" marR="0" algn="ctr">
                        <a:lnSpc>
                          <a:spcPct val="107000"/>
                        </a:lnSpc>
                        <a:spcBef>
                          <a:spcPts val="0"/>
                        </a:spcBef>
                        <a:spcAft>
                          <a:spcPts val="0"/>
                        </a:spcAft>
                      </a:pPr>
                      <a:r>
                        <a:rPr lang="en-US" sz="1200" b="1">
                          <a:solidFill>
                            <a:schemeClr val="tx1"/>
                          </a:solidFill>
                          <a:effectLst/>
                        </a:rPr>
                        <a:t>|V|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1.048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1.049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rPr>
                        <a:t>1.060</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1.034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1.011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1.013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1.033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1.056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0.965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0.999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638390"/>
                  </a:ext>
                </a:extLst>
              </a:tr>
              <a:tr h="337054">
                <a:tc>
                  <a:txBody>
                    <a:bodyPr/>
                    <a:lstStyle/>
                    <a:p>
                      <a:pPr marL="0" marR="0" algn="ctr">
                        <a:lnSpc>
                          <a:spcPct val="107000"/>
                        </a:lnSpc>
                        <a:spcBef>
                          <a:spcPts val="0"/>
                        </a:spcBef>
                        <a:spcAft>
                          <a:spcPts val="0"/>
                        </a:spcAft>
                      </a:pPr>
                      <a:r>
                        <a:rPr lang="en-US" sz="1200" b="1">
                          <a:solidFill>
                            <a:schemeClr val="tx1"/>
                          </a:solidFill>
                          <a:effectLst/>
                        </a:rPr>
                        <a:t>Θ (degrees)</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-5.97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-15.1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-12.5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-10.9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-18.5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-15.3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-15.2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-16.8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-17.7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-18.3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-20.7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-21.9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-15.8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-21.9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-15.0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594583"/>
                  </a:ext>
                </a:extLst>
              </a:tr>
              <a:tr h="377566">
                <a:tc>
                  <a:txBody>
                    <a:bodyPr/>
                    <a:lstStyle/>
                    <a:p>
                      <a:pPr marL="0" marR="0" algn="ctr">
                        <a:lnSpc>
                          <a:spcPct val="107000"/>
                        </a:lnSpc>
                        <a:spcBef>
                          <a:spcPts val="0"/>
                        </a:spcBef>
                        <a:spcAft>
                          <a:spcPts val="0"/>
                        </a:spcAft>
                      </a:pPr>
                      <a:r>
                        <a:rPr lang="en-US" sz="1200" b="1">
                          <a:solidFill>
                            <a:schemeClr val="tx1"/>
                          </a:solidFill>
                          <a:effectLst/>
                        </a:rPr>
                        <a:t>P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2.25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0.183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-0.942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-0.478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-0.076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-0.112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-0.295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-0.090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-0.035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-0.061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-0.135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-0.149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-0.250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0.200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105239"/>
                  </a:ext>
                </a:extLst>
              </a:tr>
              <a:tr h="377566">
                <a:tc>
                  <a:txBody>
                    <a:bodyPr/>
                    <a:lstStyle/>
                    <a:p>
                      <a:pPr marL="0" marR="0" algn="ctr">
                        <a:lnSpc>
                          <a:spcPct val="107000"/>
                        </a:lnSpc>
                        <a:spcBef>
                          <a:spcPts val="0"/>
                        </a:spcBef>
                        <a:spcAft>
                          <a:spcPts val="0"/>
                        </a:spcAft>
                      </a:pPr>
                      <a:r>
                        <a:rPr lang="en-US" sz="1200" b="1">
                          <a:solidFill>
                            <a:schemeClr val="tx1"/>
                          </a:solidFill>
                          <a:effectLst/>
                        </a:rPr>
                        <a:t>ΔP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4e-9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-9e-10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-9e-11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4e-10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-3e-5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8e-5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947688"/>
                  </a:ext>
                </a:extLst>
              </a:tr>
              <a:tr h="377566">
                <a:tc>
                  <a:txBody>
                    <a:bodyPr/>
                    <a:lstStyle/>
                    <a:p>
                      <a:pPr marL="0" marR="0" algn="ctr">
                        <a:lnSpc>
                          <a:spcPct val="107000"/>
                        </a:lnSpc>
                        <a:spcBef>
                          <a:spcPts val="0"/>
                        </a:spcBef>
                        <a:spcAft>
                          <a:spcPts val="0"/>
                        </a:spcAft>
                      </a:pPr>
                      <a:r>
                        <a:rPr lang="en-US" sz="1200" b="1">
                          <a:solidFill>
                            <a:schemeClr val="tx1"/>
                          </a:solidFill>
                          <a:effectLst/>
                        </a:rPr>
                        <a:t>Q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0.133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0.192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0.083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0.039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0.198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0.158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-0.166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-0.058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0.020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-0.050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0.0003</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-0.060</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976847"/>
                  </a:ext>
                </a:extLst>
              </a:tr>
              <a:tr h="377566">
                <a:tc>
                  <a:txBody>
                    <a:bodyPr/>
                    <a:lstStyle/>
                    <a:p>
                      <a:pPr marL="0" marR="0" algn="ctr">
                        <a:lnSpc>
                          <a:spcPct val="107000"/>
                        </a:lnSpc>
                        <a:spcBef>
                          <a:spcPts val="0"/>
                        </a:spcBef>
                        <a:spcAft>
                          <a:spcPts val="0"/>
                        </a:spcAft>
                      </a:pPr>
                      <a:r>
                        <a:rPr lang="en-US" sz="1200" b="1">
                          <a:solidFill>
                            <a:schemeClr val="tx1"/>
                          </a:solidFill>
                          <a:effectLst/>
                        </a:rPr>
                        <a:t>ΔQ (p.u.)</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 </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0.105</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0.039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5e-8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2e-9</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-0.151</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1e-7</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0.016</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-1e-8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3e-8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0.002</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-0.078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-7e-8</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chemeClr val="tx1"/>
                          </a:solidFill>
                          <a:effectLst/>
                        </a:rPr>
                        <a:t>-2e-4</a:t>
                      </a:r>
                      <a:endParaRPr lang="en-US" sz="2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rPr>
                        <a:t>7e-9</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773026"/>
                  </a:ext>
                </a:extLst>
              </a:tr>
            </a:tbl>
          </a:graphicData>
        </a:graphic>
      </p:graphicFrame>
      <mc:AlternateContent xmlns:mc="http://schemas.openxmlformats.org/markup-compatibility/2006">
        <mc:Choice xmlns:a14="http://schemas.microsoft.com/office/drawing/2010/main" Requires="a14">
          <p:sp>
            <p:nvSpPr>
              <p:cNvPr id="4" name="Rectangle 3"/>
              <p:cNvSpPr/>
              <p:nvPr/>
            </p:nvSpPr>
            <p:spPr>
              <a:xfrm>
                <a:off x="1219199" y="4269599"/>
                <a:ext cx="10487891" cy="2250296"/>
              </a:xfrm>
              <a:prstGeom prst="rect">
                <a:avLst/>
              </a:prstGeom>
            </p:spPr>
            <p:txBody>
              <a:bodyPr wrap="square">
                <a:spAutoFit/>
              </a:bodyPr>
              <a:lstStyle/>
              <a:p>
                <a:pPr marL="285750" indent="-285750" algn="just">
                  <a:buFont typeface="Wingdings" panose="05000000000000000000" pitchFamily="2" charset="2"/>
                  <a:buChar char="§"/>
                </a:pPr>
                <a:r>
                  <a:rPr lang="en-US" sz="2000" dirty="0" smtClean="0"/>
                  <a:t>Convergence of Powers is achieved in 7 iterations to an error tolerance of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m:t>
                        </m:r>
                        <m:r>
                          <a:rPr lang="en-US" sz="2000" b="0" i="1" smtClean="0">
                            <a:latin typeface="Cambria Math" panose="02040503050406030204" pitchFamily="18" charset="0"/>
                          </a:rPr>
                          <m:t>1</m:t>
                        </m:r>
                      </m:sup>
                    </m:sSup>
                  </m:oMath>
                </a14:m>
                <a:r>
                  <a:rPr lang="en-US" sz="2000" dirty="0"/>
                  <a:t> p.u. </a:t>
                </a:r>
              </a:p>
              <a:p>
                <a:pPr marL="285750" indent="-285750" algn="just">
                  <a:buFont typeface="Wingdings" panose="05000000000000000000" pitchFamily="2" charset="2"/>
                  <a:buChar char="§"/>
                </a:pPr>
                <a:r>
                  <a:rPr lang="en-US" sz="2000" dirty="0"/>
                  <a:t>The </a:t>
                </a:r>
                <a:r>
                  <a:rPr lang="en-US" sz="2000" dirty="0" smtClean="0"/>
                  <a:t>Bus 1 </a:t>
                </a:r>
                <a:r>
                  <a:rPr lang="en-US" sz="2000" dirty="0"/>
                  <a:t>Generator </a:t>
                </a:r>
                <a:r>
                  <a:rPr lang="en-US" sz="2000" dirty="0"/>
                  <a:t>Active Power burden </a:t>
                </a:r>
                <a:r>
                  <a:rPr lang="en-US" sz="2000" dirty="0"/>
                  <a:t>is </a:t>
                </a:r>
                <a:r>
                  <a:rPr lang="en-US" sz="2000" dirty="0" smtClean="0"/>
                  <a:t>increased </a:t>
                </a:r>
                <a:r>
                  <a:rPr lang="en-US" sz="2000" dirty="0"/>
                  <a:t>from </a:t>
                </a:r>
                <a:r>
                  <a:rPr lang="en-US" sz="2000" dirty="0" smtClean="0"/>
                  <a:t>2.20 </a:t>
                </a:r>
                <a:r>
                  <a:rPr lang="en-US" sz="2000" dirty="0"/>
                  <a:t>p.u. to </a:t>
                </a:r>
                <a:r>
                  <a:rPr lang="en-US" sz="2000" dirty="0" smtClean="0"/>
                  <a:t>2.25 </a:t>
                </a:r>
                <a:r>
                  <a:rPr lang="en-US" sz="2000" dirty="0"/>
                  <a:t>p.u</a:t>
                </a:r>
                <a:r>
                  <a:rPr lang="en-US" sz="2000" dirty="0" smtClean="0"/>
                  <a:t>. </a:t>
                </a:r>
              </a:p>
              <a:p>
                <a:pPr marL="285750" indent="-285750" algn="just">
                  <a:buFont typeface="Wingdings" panose="05000000000000000000" pitchFamily="2" charset="2"/>
                  <a:buChar char="§"/>
                </a:pPr>
                <a:r>
                  <a:rPr lang="en-US" sz="2000" dirty="0" smtClean="0"/>
                  <a:t>Reactive Power Flows are higher.</a:t>
                </a:r>
                <a:endParaRPr lang="en-US" sz="2000" dirty="0"/>
              </a:p>
              <a:p>
                <a:pPr marL="285750" indent="-285750" algn="just">
                  <a:buFont typeface="Wingdings" panose="05000000000000000000" pitchFamily="2" charset="2"/>
                  <a:buChar char="§"/>
                </a:pPr>
                <a:r>
                  <a:rPr lang="en-US" sz="2000" dirty="0" smtClean="0"/>
                  <a:t>Rectifier </a:t>
                </a:r>
                <a:r>
                  <a:rPr lang="en-US" sz="2000" dirty="0"/>
                  <a:t>draws </a:t>
                </a:r>
                <a:r>
                  <a:rPr lang="en-US" sz="2000" dirty="0"/>
                  <a:t>desired power </a:t>
                </a:r>
                <a:r>
                  <a:rPr lang="en-US" sz="2000" dirty="0" err="1"/>
                  <a:t>Preg</a:t>
                </a:r>
                <a:r>
                  <a:rPr lang="en-US" sz="2000" dirty="0"/>
                  <a:t>=0.25 p.u. </a:t>
                </a:r>
                <a:r>
                  <a:rPr lang="en-US" sz="2000" dirty="0"/>
                  <a:t>from </a:t>
                </a:r>
                <a:r>
                  <a:rPr lang="en-US" sz="2000" dirty="0" smtClean="0"/>
                  <a:t>Bus 13. </a:t>
                </a:r>
                <a:r>
                  <a:rPr lang="en-US" sz="2000" dirty="0"/>
                  <a:t>The voltage of </a:t>
                </a:r>
                <a:r>
                  <a:rPr lang="en-US" sz="2000" dirty="0" smtClean="0"/>
                  <a:t>Bus 13 </a:t>
                </a:r>
                <a:r>
                  <a:rPr lang="en-US" sz="2000" dirty="0"/>
                  <a:t>is regulated at </a:t>
                </a:r>
                <a:r>
                  <a:rPr lang="en-US" sz="2000" dirty="0" smtClean="0"/>
                  <a:t>1.06 </a:t>
                </a:r>
                <a:r>
                  <a:rPr lang="en-US" sz="2000" dirty="0"/>
                  <a:t>p.u</a:t>
                </a:r>
                <a:r>
                  <a:rPr lang="en-US" sz="2000" dirty="0" smtClean="0"/>
                  <a:t>.</a:t>
                </a:r>
              </a:p>
              <a:p>
                <a:pPr marL="285750" indent="-285750" algn="just">
                  <a:buFont typeface="Wingdings" panose="05000000000000000000" pitchFamily="2" charset="2"/>
                  <a:buChar char="§"/>
                </a:pPr>
                <a:r>
                  <a:rPr lang="en-US" sz="2000" dirty="0"/>
                  <a:t>Inverter delivers desired active power </a:t>
                </a:r>
                <a:r>
                  <a:rPr lang="en-US" sz="2000" dirty="0" err="1"/>
                  <a:t>Preg</a:t>
                </a:r>
                <a:r>
                  <a:rPr lang="en-US" sz="2000" dirty="0"/>
                  <a:t>=0.25 p.u. and absorbs desired reactive power </a:t>
                </a:r>
                <a:r>
                  <a:rPr lang="en-US" sz="2000" dirty="0" err="1"/>
                  <a:t>Qreg</a:t>
                </a:r>
                <a:r>
                  <a:rPr lang="en-US" sz="2000" dirty="0"/>
                  <a:t>=-0.06 p.u from Bus 14.</a:t>
                </a:r>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1219199" y="4269599"/>
                <a:ext cx="10487891" cy="2250296"/>
              </a:xfrm>
              <a:prstGeom prst="rect">
                <a:avLst/>
              </a:prstGeom>
              <a:blipFill>
                <a:blip r:embed="rId2"/>
                <a:stretch>
                  <a:fillRect l="-523" t="-1351" r="-581" b="-3514"/>
                </a:stretch>
              </a:blipFill>
            </p:spPr>
            <p:txBody>
              <a:bodyPr/>
              <a:lstStyle/>
              <a:p>
                <a:r>
                  <a:rPr lang="en-US">
                    <a:noFill/>
                  </a:rPr>
                  <a:t> </a:t>
                </a:r>
              </a:p>
            </p:txBody>
          </p:sp>
        </mc:Fallback>
      </mc:AlternateContent>
    </p:spTree>
    <p:extLst>
      <p:ext uri="{BB962C8B-B14F-4D97-AF65-F5344CB8AC3E}">
        <p14:creationId xmlns:p14="http://schemas.microsoft.com/office/powerpoint/2010/main" val="3510948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030691" cy="1485900"/>
          </a:xfrm>
        </p:spPr>
        <p:txBody>
          <a:bodyPr/>
          <a:lstStyle/>
          <a:p>
            <a:r>
              <a:rPr lang="en-US" dirty="0"/>
              <a:t>Convergence of Bus Voltages and Powers</a:t>
            </a:r>
          </a:p>
        </p:txBody>
      </p:sp>
      <p:pic>
        <p:nvPicPr>
          <p:cNvPr id="3" name="Picture 2"/>
          <p:cNvPicPr/>
          <p:nvPr/>
        </p:nvPicPr>
        <p:blipFill rotWithShape="1">
          <a:blip r:embed="rId2">
            <a:extLst>
              <a:ext uri="{28A0092B-C50C-407E-A947-70E740481C1C}">
                <a14:useLocalDpi xmlns:a14="http://schemas.microsoft.com/office/drawing/2010/main" val="0"/>
              </a:ext>
            </a:extLst>
          </a:blip>
          <a:srcRect l="9937" t="2018" r="17450" b="4479"/>
          <a:stretch/>
        </p:blipFill>
        <p:spPr bwMode="auto">
          <a:xfrm>
            <a:off x="1777551" y="1581149"/>
            <a:ext cx="9218786" cy="513830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3459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335491" cy="1485900"/>
          </a:xfrm>
        </p:spPr>
        <p:txBody>
          <a:bodyPr/>
          <a:lstStyle/>
          <a:p>
            <a:r>
              <a:rPr lang="en-US" dirty="0" smtClean="0"/>
              <a:t>Regulated VSC Active and Reactive Powers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0579" t="2018" r="8314" b="4815"/>
          <a:stretch/>
        </p:blipFill>
        <p:spPr bwMode="auto">
          <a:xfrm>
            <a:off x="1553872" y="1728181"/>
            <a:ext cx="9970944" cy="479731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572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371600" y="2285999"/>
            <a:ext cx="10016836" cy="3990109"/>
          </a:xfrm>
        </p:spPr>
        <p:txBody>
          <a:bodyPr>
            <a:normAutofit lnSpcReduction="10000"/>
          </a:bodyPr>
          <a:lstStyle/>
          <a:p>
            <a:pPr marL="0" indent="0" algn="just">
              <a:buNone/>
            </a:pPr>
            <a:r>
              <a:rPr lang="en-US" b="1" dirty="0" smtClean="0"/>
              <a:t>Book HVDC Light Model</a:t>
            </a:r>
          </a:p>
          <a:p>
            <a:pPr marL="285750" indent="-285750" algn="just">
              <a:buFont typeface="Wingdings" panose="05000000000000000000" pitchFamily="2" charset="2"/>
              <a:buChar char="§"/>
            </a:pPr>
            <a:r>
              <a:rPr lang="en-US" dirty="0" smtClean="0"/>
              <a:t>Compared to IEEE 14 Bus base case, the Generator and synchronous condenser Active </a:t>
            </a:r>
            <a:r>
              <a:rPr lang="en-US" dirty="0"/>
              <a:t>Power </a:t>
            </a:r>
            <a:r>
              <a:rPr lang="en-US" dirty="0" smtClean="0"/>
              <a:t>burdens were reduced. Reactive </a:t>
            </a:r>
            <a:r>
              <a:rPr lang="en-US" dirty="0"/>
              <a:t>Power Flows </a:t>
            </a:r>
            <a:r>
              <a:rPr lang="en-US" dirty="0" smtClean="0"/>
              <a:t>were </a:t>
            </a:r>
            <a:r>
              <a:rPr lang="en-US" dirty="0"/>
              <a:t>much </a:t>
            </a:r>
            <a:r>
              <a:rPr lang="en-US" dirty="0" smtClean="0"/>
              <a:t>lower.</a:t>
            </a:r>
            <a:r>
              <a:rPr lang="en-US" dirty="0"/>
              <a:t> </a:t>
            </a:r>
            <a:r>
              <a:rPr lang="en-US" dirty="0" smtClean="0"/>
              <a:t>Rectifier extracted </a:t>
            </a:r>
            <a:r>
              <a:rPr lang="en-US" dirty="0"/>
              <a:t>desired power </a:t>
            </a:r>
            <a:r>
              <a:rPr lang="en-US" dirty="0" err="1"/>
              <a:t>Preg</a:t>
            </a:r>
            <a:r>
              <a:rPr lang="en-US" dirty="0"/>
              <a:t>=0.25 p.u. </a:t>
            </a:r>
            <a:r>
              <a:rPr lang="en-US" dirty="0"/>
              <a:t>from </a:t>
            </a:r>
            <a:r>
              <a:rPr lang="en-US" dirty="0"/>
              <a:t>Bus 13. </a:t>
            </a:r>
            <a:r>
              <a:rPr lang="en-US" dirty="0" smtClean="0"/>
              <a:t>Inverter absorbed </a:t>
            </a:r>
            <a:r>
              <a:rPr lang="en-US" dirty="0"/>
              <a:t>desired reactive power </a:t>
            </a:r>
            <a:r>
              <a:rPr lang="en-US" dirty="0" err="1"/>
              <a:t>Qreg</a:t>
            </a:r>
            <a:r>
              <a:rPr lang="en-US" dirty="0"/>
              <a:t>=-0.06 p.u from Bus 14.</a:t>
            </a:r>
          </a:p>
          <a:p>
            <a:pPr marL="0" indent="0" algn="just">
              <a:buNone/>
            </a:pPr>
            <a:r>
              <a:rPr lang="en-US" b="1" dirty="0" smtClean="0"/>
              <a:t>New </a:t>
            </a:r>
            <a:r>
              <a:rPr lang="en-US" b="1" dirty="0"/>
              <a:t>HVDC Light </a:t>
            </a:r>
            <a:r>
              <a:rPr lang="en-US" b="1" dirty="0" smtClean="0"/>
              <a:t>Model</a:t>
            </a:r>
          </a:p>
          <a:p>
            <a:pPr marL="285750" indent="-285750" algn="just">
              <a:buFont typeface="Wingdings" panose="05000000000000000000" pitchFamily="2" charset="2"/>
              <a:buChar char="§"/>
            </a:pPr>
            <a:r>
              <a:rPr lang="en-US" dirty="0">
                <a:ea typeface="Calibri" panose="020F0502020204030204" pitchFamily="34" charset="0"/>
                <a:cs typeface="Times New Roman" panose="02020603050405020304" pitchFamily="18" charset="0"/>
              </a:rPr>
              <a:t>The New HVDC Light Model </a:t>
            </a:r>
            <a:r>
              <a:rPr lang="en-US" dirty="0" smtClean="0">
                <a:ea typeface="Calibri" panose="020F0502020204030204" pitchFamily="34" charset="0"/>
                <a:cs typeface="Times New Roman" panose="02020603050405020304" pitchFamily="18" charset="0"/>
              </a:rPr>
              <a:t>Converters </a:t>
            </a:r>
            <a:r>
              <a:rPr lang="en-US" dirty="0">
                <a:ea typeface="Calibri" panose="020F0502020204030204" pitchFamily="34" charset="0"/>
                <a:cs typeface="Times New Roman" panose="02020603050405020304" pitchFamily="18" charset="0"/>
              </a:rPr>
              <a:t>are connected using DC cables which contribute to active power loss. </a:t>
            </a:r>
            <a:r>
              <a:rPr lang="en-US" dirty="0" smtClean="0"/>
              <a:t>Furthermore</a:t>
            </a:r>
            <a:r>
              <a:rPr lang="en-US" dirty="0"/>
              <a:t>, the VSCs have a well-defined P-Q Diagram like the Generators and Synchronous Condensers. </a:t>
            </a:r>
            <a:endParaRPr lang="en-US" dirty="0" smtClean="0"/>
          </a:p>
          <a:p>
            <a:pPr marL="285750" indent="-285750" algn="just">
              <a:buFont typeface="Wingdings" panose="05000000000000000000" pitchFamily="2" charset="2"/>
              <a:buChar char="§"/>
            </a:pPr>
            <a:r>
              <a:rPr lang="en-US" dirty="0" smtClean="0"/>
              <a:t>It regulated desired Active and Reactive Powers. </a:t>
            </a:r>
            <a:r>
              <a:rPr lang="en-US" dirty="0"/>
              <a:t>The </a:t>
            </a:r>
            <a:r>
              <a:rPr lang="en-US" dirty="0" smtClean="0"/>
              <a:t>Generator and Synchronous Condenser Active </a:t>
            </a:r>
            <a:r>
              <a:rPr lang="en-US" dirty="0"/>
              <a:t>Power </a:t>
            </a:r>
            <a:r>
              <a:rPr lang="en-US" dirty="0" smtClean="0"/>
              <a:t>burdens were slightly higher. Also, Reactive </a:t>
            </a:r>
            <a:r>
              <a:rPr lang="en-US" dirty="0"/>
              <a:t>Power Flows were </a:t>
            </a:r>
            <a:r>
              <a:rPr lang="en-US" dirty="0" smtClean="0"/>
              <a:t>higher compared to Book HVDC Light Model. </a:t>
            </a:r>
            <a:endParaRPr lang="en-US" dirty="0"/>
          </a:p>
          <a:p>
            <a:pPr marL="0" indent="0" algn="just">
              <a:buNone/>
            </a:pPr>
            <a:endParaRPr lang="en-US" dirty="0"/>
          </a:p>
        </p:txBody>
      </p:sp>
    </p:spTree>
    <p:extLst>
      <p:ext uri="{BB962C8B-B14F-4D97-AF65-F5344CB8AC3E}">
        <p14:creationId xmlns:p14="http://schemas.microsoft.com/office/powerpoint/2010/main" val="846187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HVDC Light – Building Blocks</a:t>
            </a:r>
            <a:endParaRPr lang="en-US" dirty="0"/>
          </a:p>
        </p:txBody>
      </p:sp>
      <p:sp>
        <p:nvSpPr>
          <p:cNvPr id="3" name="Content Placeholder 2"/>
          <p:cNvSpPr>
            <a:spLocks noGrp="1"/>
          </p:cNvSpPr>
          <p:nvPr>
            <p:ph idx="1"/>
          </p:nvPr>
        </p:nvSpPr>
        <p:spPr>
          <a:xfrm>
            <a:off x="1371599" y="1765372"/>
            <a:ext cx="5043055" cy="4622655"/>
          </a:xfrm>
        </p:spPr>
        <p:txBody>
          <a:bodyPr>
            <a:noAutofit/>
          </a:bodyPr>
          <a:lstStyle/>
          <a:p>
            <a:pPr marL="0" indent="0" algn="just">
              <a:buNone/>
            </a:pPr>
            <a:r>
              <a:rPr lang="en-US" sz="1600" dirty="0" smtClean="0"/>
              <a:t>HVDC Light consists of:</a:t>
            </a:r>
          </a:p>
          <a:p>
            <a:pPr marL="457200" indent="-457200" algn="just">
              <a:buFont typeface="+mj-lt"/>
              <a:buAutoNum type="arabicPeriod"/>
            </a:pPr>
            <a:r>
              <a:rPr lang="en-US" sz="1600" b="1" dirty="0" smtClean="0"/>
              <a:t>Standard </a:t>
            </a:r>
            <a:r>
              <a:rPr lang="en-US" sz="1600" b="1" dirty="0"/>
              <a:t>Power </a:t>
            </a:r>
            <a:r>
              <a:rPr lang="en-US" sz="1600" b="1" dirty="0" smtClean="0"/>
              <a:t>Transformers:</a:t>
            </a:r>
            <a:r>
              <a:rPr lang="en-US" sz="1600" dirty="0" smtClean="0"/>
              <a:t> regulate </a:t>
            </a:r>
            <a:r>
              <a:rPr lang="en-US" sz="1600" dirty="0"/>
              <a:t>AC voltage for </a:t>
            </a:r>
            <a:r>
              <a:rPr lang="en-US" sz="1600" dirty="0" smtClean="0"/>
              <a:t>VSC operation. </a:t>
            </a:r>
            <a:endParaRPr lang="en-US" sz="1600" dirty="0"/>
          </a:p>
          <a:p>
            <a:pPr marL="457200" indent="-457200" algn="just">
              <a:buFont typeface="+mj-lt"/>
              <a:buAutoNum type="arabicPeriod"/>
            </a:pPr>
            <a:r>
              <a:rPr lang="en-US" sz="1600" b="1" dirty="0" smtClean="0"/>
              <a:t>AC Filters:</a:t>
            </a:r>
            <a:r>
              <a:rPr lang="en-US" sz="1600" dirty="0" smtClean="0"/>
              <a:t> </a:t>
            </a:r>
            <a:r>
              <a:rPr lang="en-US" sz="1600" dirty="0"/>
              <a:t>provide low impedance paths for the harmonics </a:t>
            </a:r>
            <a:r>
              <a:rPr lang="en-US" sz="1600" dirty="0" smtClean="0"/>
              <a:t>to ground.</a:t>
            </a:r>
            <a:endParaRPr lang="en-US" sz="1600" dirty="0"/>
          </a:p>
          <a:p>
            <a:pPr marL="457200" indent="-457200" algn="just">
              <a:buFont typeface="+mj-lt"/>
              <a:buAutoNum type="arabicPeriod"/>
            </a:pPr>
            <a:r>
              <a:rPr lang="en-US" sz="1600" b="1" dirty="0" smtClean="0"/>
              <a:t>Voltage Source Converters:</a:t>
            </a:r>
            <a:r>
              <a:rPr lang="en-US" sz="1600" dirty="0" smtClean="0"/>
              <a:t> self-commutated IGBT valve stacks operating with high frequency Pulse Width Modulation (PWM).</a:t>
            </a:r>
          </a:p>
          <a:p>
            <a:pPr marL="457200" indent="-457200" algn="just">
              <a:buFont typeface="+mj-lt"/>
              <a:buAutoNum type="arabicPeriod"/>
            </a:pPr>
            <a:r>
              <a:rPr lang="en-US" sz="1600" b="1" dirty="0" smtClean="0"/>
              <a:t>DC </a:t>
            </a:r>
            <a:r>
              <a:rPr lang="en-US" sz="1600" b="1" dirty="0"/>
              <a:t>side </a:t>
            </a:r>
            <a:r>
              <a:rPr lang="en-US" sz="1600" b="1" dirty="0" smtClean="0"/>
              <a:t>capacitor:</a:t>
            </a:r>
            <a:r>
              <a:rPr lang="en-US" sz="1600" dirty="0" smtClean="0"/>
              <a:t> </a:t>
            </a:r>
            <a:r>
              <a:rPr lang="en-US" sz="1600" dirty="0"/>
              <a:t>provides a low inductance path for the turned off </a:t>
            </a:r>
            <a:r>
              <a:rPr lang="en-US" sz="1600" dirty="0" smtClean="0"/>
              <a:t>current </a:t>
            </a:r>
            <a:r>
              <a:rPr lang="en-US" sz="1600" dirty="0"/>
              <a:t>and reduces the harmonic </a:t>
            </a:r>
            <a:r>
              <a:rPr lang="en-US" sz="1600" dirty="0" smtClean="0"/>
              <a:t>ripple.</a:t>
            </a:r>
            <a:endParaRPr lang="en-US" sz="1600" dirty="0"/>
          </a:p>
          <a:p>
            <a:pPr marL="457200" indent="-457200" algn="just">
              <a:buFont typeface="+mj-lt"/>
              <a:buAutoNum type="arabicPeriod"/>
            </a:pPr>
            <a:r>
              <a:rPr lang="en-US" sz="1600" b="1" dirty="0" smtClean="0"/>
              <a:t>DC transmission:</a:t>
            </a:r>
            <a:r>
              <a:rPr lang="en-US" sz="1600" dirty="0" smtClean="0"/>
              <a:t> achieved </a:t>
            </a:r>
            <a:r>
              <a:rPr lang="en-US" sz="1600" dirty="0"/>
              <a:t>using power lines, submarine DC cables or Long Distance Overhead Lines.</a:t>
            </a:r>
          </a:p>
          <a:p>
            <a:pPr marL="457200" indent="-457200" algn="just">
              <a:buFont typeface="+mj-lt"/>
              <a:buAutoNum type="arabicPeriod"/>
            </a:pPr>
            <a:r>
              <a:rPr lang="en-US" sz="1600" b="1" dirty="0" smtClean="0"/>
              <a:t>Converter Reactors:</a:t>
            </a:r>
            <a:r>
              <a:rPr lang="en-US" sz="1600" dirty="0" smtClean="0"/>
              <a:t> </a:t>
            </a:r>
            <a:r>
              <a:rPr lang="en-US" sz="1600" dirty="0"/>
              <a:t>provide low-pass filtering of the Inverter output PWM </a:t>
            </a:r>
            <a:r>
              <a:rPr lang="en-US" sz="1600" dirty="0" smtClean="0"/>
              <a:t>pattern.</a:t>
            </a:r>
            <a:endParaRPr lang="en-US" sz="1600" dirty="0"/>
          </a:p>
        </p:txBody>
      </p:sp>
      <p:pic>
        <p:nvPicPr>
          <p:cNvPr id="4" name="Picture 3"/>
          <p:cNvPicPr/>
          <p:nvPr/>
        </p:nvPicPr>
        <p:blipFill>
          <a:blip r:embed="rId2"/>
          <a:stretch>
            <a:fillRect/>
          </a:stretch>
        </p:blipFill>
        <p:spPr>
          <a:xfrm>
            <a:off x="6414654" y="1765372"/>
            <a:ext cx="5358562" cy="4622655"/>
          </a:xfrm>
          <a:prstGeom prst="rect">
            <a:avLst/>
          </a:prstGeom>
          <a:ln>
            <a:solidFill>
              <a:schemeClr val="tx1"/>
            </a:solidFill>
          </a:ln>
        </p:spPr>
      </p:pic>
    </p:spTree>
    <p:extLst>
      <p:ext uri="{BB962C8B-B14F-4D97-AF65-F5344CB8AC3E}">
        <p14:creationId xmlns:p14="http://schemas.microsoft.com/office/powerpoint/2010/main" val="183068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371599" y="1662545"/>
            <a:ext cx="10446328" cy="4821382"/>
          </a:xfrm>
        </p:spPr>
        <p:txBody>
          <a:bodyPr>
            <a:normAutofit fontScale="70000" lnSpcReduction="20000"/>
          </a:bodyPr>
          <a:lstStyle/>
          <a:p>
            <a:r>
              <a:rPr lang="en-US" dirty="0"/>
              <a:t>http://labs.ece.uw.edu/pstca/pf14/pg_tca14bus.htm</a:t>
            </a:r>
          </a:p>
          <a:p>
            <a:r>
              <a:rPr lang="en-US" dirty="0" smtClean="0"/>
              <a:t>A</a:t>
            </a:r>
            <a:r>
              <a:rPr lang="en-US" dirty="0"/>
              <a:t>. K. </a:t>
            </a:r>
            <a:r>
              <a:rPr lang="en-US" dirty="0" err="1"/>
              <a:t>Mohanty</a:t>
            </a:r>
            <a:r>
              <a:rPr lang="en-US" dirty="0"/>
              <a:t> and A. K. </a:t>
            </a:r>
            <a:r>
              <a:rPr lang="en-US" dirty="0" err="1"/>
              <a:t>Barik</a:t>
            </a:r>
            <a:r>
              <a:rPr lang="en-US" dirty="0"/>
              <a:t>, “</a:t>
            </a:r>
            <a:r>
              <a:rPr lang="en-US" dirty="0" err="1"/>
              <a:t>Hvdc</a:t>
            </a:r>
            <a:r>
              <a:rPr lang="en-US" dirty="0"/>
              <a:t> light and facts technology: A modern approach to power system interconnections,” International Journal of Engineering Research and Applications (IJERA) Vol, vol. 2, pp. 1331–1336b.</a:t>
            </a:r>
          </a:p>
          <a:p>
            <a:r>
              <a:rPr lang="en-US" dirty="0"/>
              <a:t>M. Barnes and A. </a:t>
            </a:r>
            <a:r>
              <a:rPr lang="en-US" dirty="0" err="1"/>
              <a:t>Beddard</a:t>
            </a:r>
            <a:r>
              <a:rPr lang="en-US" dirty="0"/>
              <a:t>, “Voltage Source Converter HVDC Links – The state of the Art and Issues Going Forward”, Energy Procedia, vol. 24, 2012, pp. 108–122.</a:t>
            </a:r>
          </a:p>
          <a:p>
            <a:r>
              <a:rPr lang="en-US" dirty="0"/>
              <a:t>R. Sellick and M. </a:t>
            </a:r>
            <a:r>
              <a:rPr lang="en-US" dirty="0" err="1"/>
              <a:t>Akerberg</a:t>
            </a:r>
            <a:r>
              <a:rPr lang="en-US" dirty="0"/>
              <a:t>, “Comparison of HVDC Light (VSC) and HVDC Classic (LCC) Site Aspects, for a 500MW 400kV HVDC Transmission Scheme”, 10th IET International Conference on AC and DC Power Transmission (ACDC 2012), pp. 1-7.</a:t>
            </a:r>
          </a:p>
          <a:p>
            <a:r>
              <a:rPr lang="en-US" dirty="0" err="1"/>
              <a:t>M.Callavik</a:t>
            </a:r>
            <a:r>
              <a:rPr lang="en-US" dirty="0"/>
              <a:t> et al., “ENERGY TRANSITION Evolution of HVDC Light”, ABB Review 2018, pp. 1-8.</a:t>
            </a:r>
          </a:p>
          <a:p>
            <a:r>
              <a:rPr lang="en-US" dirty="0"/>
              <a:t>S. Mukherjee at al., “Cable Overvoltage for MMC based VSC HVDC System: Interaction with Converters”, CIGRE Study Committee B1 Meeting and International Colloquium, New Delhi, India, 2017, pp. 1-9</a:t>
            </a:r>
            <a:r>
              <a:rPr lang="en-US" dirty="0" smtClean="0"/>
              <a:t>.</a:t>
            </a:r>
          </a:p>
          <a:p>
            <a:r>
              <a:rPr lang="en-US" dirty="0"/>
              <a:t>E. </a:t>
            </a:r>
            <a:r>
              <a:rPr lang="en-US" dirty="0" err="1"/>
              <a:t>Acha</a:t>
            </a:r>
            <a:r>
              <a:rPr lang="en-US" dirty="0"/>
              <a:t>, V. </a:t>
            </a:r>
            <a:r>
              <a:rPr lang="en-US" dirty="0" err="1"/>
              <a:t>Agelidis</a:t>
            </a:r>
            <a:r>
              <a:rPr lang="en-US" dirty="0"/>
              <a:t>, O. Anaya, and T. J. E. Miller, Power </a:t>
            </a:r>
            <a:r>
              <a:rPr lang="en-US" dirty="0" smtClean="0"/>
              <a:t>electronic control </a:t>
            </a:r>
            <a:r>
              <a:rPr lang="en-US" dirty="0"/>
              <a:t>in electrical systems. </a:t>
            </a:r>
            <a:r>
              <a:rPr lang="en-US" dirty="0" smtClean="0"/>
              <a:t>Elsevier, 2001.</a:t>
            </a:r>
          </a:p>
          <a:p>
            <a:r>
              <a:rPr lang="en-US" dirty="0"/>
              <a:t>A. </a:t>
            </a:r>
            <a:r>
              <a:rPr lang="en-US" dirty="0" err="1"/>
              <a:t>Hassanpoor</a:t>
            </a:r>
            <a:r>
              <a:rPr lang="en-US" dirty="0"/>
              <a:t> et al., “Cost-Effective Solutions for Handling Dc Faults in VSC HVDC Transmission”, EPE2016, Karlsruhe, Germany, 2016, pp. 1-7.</a:t>
            </a:r>
          </a:p>
          <a:p>
            <a:r>
              <a:rPr lang="en-US" dirty="0"/>
              <a:t>V. </a:t>
            </a:r>
            <a:r>
              <a:rPr lang="en-US" dirty="0" err="1"/>
              <a:t>Donde</a:t>
            </a:r>
            <a:r>
              <a:rPr lang="en-US" dirty="0"/>
              <a:t> et al., “Distributed State Estimation of Hybrid AC/HVDC Grids by Network Decomposition”, IEEE Transactions on SMART Grid, March 2016, Vol. 7, pp. 1-9.</a:t>
            </a:r>
          </a:p>
          <a:p>
            <a:r>
              <a:rPr lang="en-US" dirty="0"/>
              <a:t>P. Lundberg et al., “VSC HVDC Transmission Supporting Variable Electricity Generation”, The International Council on Large Electric Systems, 2016, pp. 1-9.</a:t>
            </a:r>
            <a:endParaRPr lang="en-US" dirty="0"/>
          </a:p>
        </p:txBody>
      </p:sp>
    </p:spTree>
    <p:extLst>
      <p:ext uri="{BB962C8B-B14F-4D97-AF65-F5344CB8AC3E}">
        <p14:creationId xmlns:p14="http://schemas.microsoft.com/office/powerpoint/2010/main" val="2934772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HVDC Light</a:t>
            </a:r>
            <a:endParaRPr lang="en-US" dirty="0"/>
          </a:p>
        </p:txBody>
      </p:sp>
      <p:sp>
        <p:nvSpPr>
          <p:cNvPr id="3" name="Content Placeholder 2"/>
          <p:cNvSpPr>
            <a:spLocks noGrp="1"/>
          </p:cNvSpPr>
          <p:nvPr>
            <p:ph idx="1"/>
          </p:nvPr>
        </p:nvSpPr>
        <p:spPr/>
        <p:txBody>
          <a:bodyPr/>
          <a:lstStyle/>
          <a:p>
            <a:pPr algn="just"/>
            <a:r>
              <a:rPr lang="en-US" b="1" dirty="0" smtClean="0"/>
              <a:t>High </a:t>
            </a:r>
            <a:r>
              <a:rPr lang="en-US" b="1" dirty="0"/>
              <a:t>voltage direct current </a:t>
            </a:r>
            <a:r>
              <a:rPr lang="en-US" b="1" dirty="0" smtClean="0"/>
              <a:t>transmission:</a:t>
            </a:r>
            <a:r>
              <a:rPr lang="en-US" dirty="0" smtClean="0"/>
              <a:t> based </a:t>
            </a:r>
            <a:r>
              <a:rPr lang="en-US" dirty="0"/>
              <a:t>on solid state voltage source </a:t>
            </a:r>
            <a:r>
              <a:rPr lang="en-US" dirty="0" smtClean="0"/>
              <a:t>technology. It utilizes </a:t>
            </a:r>
            <a:r>
              <a:rPr lang="en-US" dirty="0"/>
              <a:t>most advanced power electronics and </a:t>
            </a:r>
            <a:r>
              <a:rPr lang="en-US" dirty="0" smtClean="0"/>
              <a:t>semiconductors.</a:t>
            </a:r>
            <a:endParaRPr lang="en-US" dirty="0"/>
          </a:p>
          <a:p>
            <a:pPr algn="just"/>
            <a:r>
              <a:rPr lang="en-US" b="1" dirty="0" smtClean="0"/>
              <a:t>Advanced </a:t>
            </a:r>
            <a:r>
              <a:rPr lang="en-US" b="1" dirty="0"/>
              <a:t>control </a:t>
            </a:r>
            <a:r>
              <a:rPr lang="en-US" b="1" dirty="0" smtClean="0"/>
              <a:t>features:</a:t>
            </a:r>
            <a:r>
              <a:rPr lang="en-US" dirty="0"/>
              <a:t> </a:t>
            </a:r>
            <a:r>
              <a:rPr lang="en-US" dirty="0" smtClean="0"/>
              <a:t>black-start capability</a:t>
            </a:r>
            <a:r>
              <a:rPr lang="en-US" dirty="0"/>
              <a:t>, islanding, power system stabilization, improved remote support, enhanced cyber security protection, dedicated support functions and facilities, asset health systems and harmonic </a:t>
            </a:r>
            <a:r>
              <a:rPr lang="en-US" dirty="0" smtClean="0"/>
              <a:t>suppression.</a:t>
            </a:r>
          </a:p>
          <a:p>
            <a:pPr algn="just"/>
            <a:r>
              <a:rPr lang="en-US" b="1" dirty="0" smtClean="0"/>
              <a:t>2-Level </a:t>
            </a:r>
            <a:r>
              <a:rPr lang="en-US" b="1" dirty="0"/>
              <a:t>HVDC Light Generation 3 VSC </a:t>
            </a:r>
            <a:r>
              <a:rPr lang="en-US" b="1" dirty="0" smtClean="0"/>
              <a:t>technology:</a:t>
            </a:r>
            <a:r>
              <a:rPr lang="en-US" dirty="0" smtClean="0"/>
              <a:t> World’s </a:t>
            </a:r>
            <a:r>
              <a:rPr lang="en-US" dirty="0"/>
              <a:t>most powerful VSC project. It uses a significantly smaller site area than an equivalent-rated Line Commutated Converter HVDC project. This is at the expense of increased converter building size and higher losses. </a:t>
            </a:r>
            <a:endParaRPr lang="en-US" dirty="0"/>
          </a:p>
        </p:txBody>
      </p:sp>
    </p:spTree>
    <p:extLst>
      <p:ext uri="{BB962C8B-B14F-4D97-AF65-F5344CB8AC3E}">
        <p14:creationId xmlns:p14="http://schemas.microsoft.com/office/powerpoint/2010/main" val="95685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Issues</a:t>
            </a:r>
            <a:endParaRPr lang="en-US" dirty="0"/>
          </a:p>
        </p:txBody>
      </p:sp>
      <p:sp>
        <p:nvSpPr>
          <p:cNvPr id="3" name="Content Placeholder 2"/>
          <p:cNvSpPr>
            <a:spLocks noGrp="1"/>
          </p:cNvSpPr>
          <p:nvPr>
            <p:ph idx="1"/>
          </p:nvPr>
        </p:nvSpPr>
        <p:spPr/>
        <p:txBody>
          <a:bodyPr/>
          <a:lstStyle/>
          <a:p>
            <a:pPr marL="0" indent="0" algn="just">
              <a:buNone/>
            </a:pPr>
            <a:r>
              <a:rPr lang="en-US" dirty="0" smtClean="0"/>
              <a:t>If large </a:t>
            </a:r>
            <a:r>
              <a:rPr lang="en-US" dirty="0"/>
              <a:t>on- or offshore grids develop, then different manufacturers will be connecting their converters to the same DC network. </a:t>
            </a:r>
            <a:endParaRPr lang="en-US" dirty="0" smtClean="0"/>
          </a:p>
          <a:p>
            <a:pPr algn="just"/>
            <a:r>
              <a:rPr lang="en-US" b="1" dirty="0"/>
              <a:t>Key HVDC Light </a:t>
            </a:r>
            <a:r>
              <a:rPr lang="en-US" b="1" dirty="0" smtClean="0"/>
              <a:t>issues:</a:t>
            </a:r>
            <a:r>
              <a:rPr lang="en-US" dirty="0" smtClean="0"/>
              <a:t> modular </a:t>
            </a:r>
            <a:r>
              <a:rPr lang="en-US" dirty="0"/>
              <a:t>multi-terminal control, protection, reliability, and cable modelling and design. </a:t>
            </a:r>
            <a:endParaRPr lang="en-US" dirty="0" smtClean="0"/>
          </a:p>
          <a:p>
            <a:pPr algn="just"/>
            <a:r>
              <a:rPr lang="en-US" b="1" dirty="0" smtClean="0"/>
              <a:t>DC Circuit Breakers:</a:t>
            </a:r>
            <a:r>
              <a:rPr lang="en-US" dirty="0" smtClean="0"/>
              <a:t> AC </a:t>
            </a:r>
            <a:r>
              <a:rPr lang="en-US" dirty="0"/>
              <a:t>circuit breakers cannot be used in HVDC systems because it would involve time consuming de-energizing and re-energizing </a:t>
            </a:r>
            <a:r>
              <a:rPr lang="en-US" dirty="0" smtClean="0"/>
              <a:t>of </a:t>
            </a:r>
            <a:r>
              <a:rPr lang="en-US" dirty="0"/>
              <a:t>DC system</a:t>
            </a:r>
            <a:r>
              <a:rPr lang="en-US" dirty="0" smtClean="0"/>
              <a:t>.</a:t>
            </a:r>
          </a:p>
          <a:p>
            <a:pPr algn="just"/>
            <a:r>
              <a:rPr lang="en-US" b="1" dirty="0" smtClean="0"/>
              <a:t>Over-voltages:</a:t>
            </a:r>
            <a:r>
              <a:rPr lang="en-US" dirty="0" smtClean="0"/>
              <a:t> One </a:t>
            </a:r>
            <a:r>
              <a:rPr lang="en-US" dirty="0"/>
              <a:t>potential challenge faced by the cable system is new type of over-voltages occurring in the dc cable due to faults in the HVDC </a:t>
            </a:r>
            <a:r>
              <a:rPr lang="en-US" dirty="0" smtClean="0"/>
              <a:t>system, system </a:t>
            </a:r>
            <a:r>
              <a:rPr lang="en-US" dirty="0"/>
              <a:t>topology and converter design. </a:t>
            </a:r>
            <a:endParaRPr lang="en-US" dirty="0"/>
          </a:p>
        </p:txBody>
      </p:sp>
    </p:spTree>
    <p:extLst>
      <p:ext uri="{BB962C8B-B14F-4D97-AF65-F5344CB8AC3E}">
        <p14:creationId xmlns:p14="http://schemas.microsoft.com/office/powerpoint/2010/main" val="3008275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HVDC Light Model</a:t>
            </a:r>
            <a:endParaRPr lang="en-US" dirty="0"/>
          </a:p>
        </p:txBody>
      </p:sp>
      <p:sp>
        <p:nvSpPr>
          <p:cNvPr id="3" name="Content Placeholder 2"/>
          <p:cNvSpPr>
            <a:spLocks noGrp="1"/>
          </p:cNvSpPr>
          <p:nvPr>
            <p:ph idx="1"/>
          </p:nvPr>
        </p:nvSpPr>
        <p:spPr>
          <a:xfrm>
            <a:off x="1371599" y="2286000"/>
            <a:ext cx="4184073" cy="4017818"/>
          </a:xfrm>
        </p:spPr>
        <p:txBody>
          <a:bodyPr>
            <a:normAutofit/>
          </a:bodyPr>
          <a:lstStyle/>
          <a:p>
            <a:pPr algn="just"/>
            <a:r>
              <a:rPr lang="en-US" dirty="0"/>
              <a:t>Rectifier is connected to </a:t>
            </a:r>
            <a:r>
              <a:rPr lang="en-US" dirty="0" smtClean="0"/>
              <a:t>bus l </a:t>
            </a:r>
            <a:r>
              <a:rPr lang="en-US" dirty="0"/>
              <a:t>using </a:t>
            </a:r>
            <a:r>
              <a:rPr lang="en-US" dirty="0" err="1" smtClean="0"/>
              <a:t>Zr</a:t>
            </a:r>
            <a:r>
              <a:rPr lang="en-US" dirty="0" smtClean="0"/>
              <a:t>. It draws </a:t>
            </a:r>
            <a:r>
              <a:rPr lang="en-US" dirty="0"/>
              <a:t>desired power </a:t>
            </a:r>
            <a:r>
              <a:rPr lang="en-US" dirty="0" smtClean="0"/>
              <a:t>from bus l by regulating bus l voltage.</a:t>
            </a:r>
          </a:p>
          <a:p>
            <a:pPr algn="just"/>
            <a:r>
              <a:rPr lang="en-US" dirty="0"/>
              <a:t>Inverter is connected to </a:t>
            </a:r>
            <a:r>
              <a:rPr lang="en-US" dirty="0" smtClean="0"/>
              <a:t>bus m </a:t>
            </a:r>
            <a:r>
              <a:rPr lang="en-US" dirty="0"/>
              <a:t>using </a:t>
            </a:r>
            <a:r>
              <a:rPr lang="en-US" dirty="0" err="1" smtClean="0"/>
              <a:t>Zi</a:t>
            </a:r>
            <a:r>
              <a:rPr lang="en-US" dirty="0" smtClean="0"/>
              <a:t>. </a:t>
            </a:r>
            <a:r>
              <a:rPr lang="en-US" dirty="0"/>
              <a:t>Inverter </a:t>
            </a:r>
            <a:r>
              <a:rPr lang="en-US" dirty="0" smtClean="0"/>
              <a:t>delivers </a:t>
            </a:r>
            <a:r>
              <a:rPr lang="en-US" dirty="0"/>
              <a:t>desired active </a:t>
            </a:r>
            <a:r>
              <a:rPr lang="en-US" dirty="0" smtClean="0"/>
              <a:t>power and absorbs </a:t>
            </a:r>
            <a:r>
              <a:rPr lang="en-US" dirty="0"/>
              <a:t>desired reactive </a:t>
            </a:r>
            <a:r>
              <a:rPr lang="en-US" dirty="0" smtClean="0"/>
              <a:t>power. </a:t>
            </a:r>
          </a:p>
          <a:p>
            <a:pPr algn="just"/>
            <a:r>
              <a:rPr lang="en-US" dirty="0" smtClean="0"/>
              <a:t>The converters are lossless hence no active power is consumed by converters.</a:t>
            </a:r>
            <a:endParaRPr lang="en-US" dirty="0"/>
          </a:p>
        </p:txBody>
      </p:sp>
      <p:pic>
        <p:nvPicPr>
          <p:cNvPr id="4" name="Picture 3"/>
          <p:cNvPicPr>
            <a:picLocks noChangeAspect="1"/>
          </p:cNvPicPr>
          <p:nvPr/>
        </p:nvPicPr>
        <p:blipFill rotWithShape="1">
          <a:blip r:embed="rId2"/>
          <a:srcRect t="4075"/>
          <a:stretch/>
        </p:blipFill>
        <p:spPr>
          <a:xfrm>
            <a:off x="5832764" y="2729345"/>
            <a:ext cx="6026822" cy="3060637"/>
          </a:xfrm>
          <a:prstGeom prst="rect">
            <a:avLst/>
          </a:prstGeom>
          <a:ln>
            <a:solidFill>
              <a:schemeClr val="tx1"/>
            </a:solidFill>
          </a:ln>
        </p:spPr>
      </p:pic>
    </p:spTree>
    <p:extLst>
      <p:ext uri="{BB962C8B-B14F-4D97-AF65-F5344CB8AC3E}">
        <p14:creationId xmlns:p14="http://schemas.microsoft.com/office/powerpoint/2010/main" val="2216583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HVDC Model Equations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Rectifier Equations</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𝑉</m:t>
                          </m:r>
                        </m:e>
                        <m:sub>
                          <m:r>
                            <a:rPr lang="en-US" i="1"/>
                            <m:t>𝑟</m:t>
                          </m:r>
                        </m:sub>
                      </m:sSub>
                      <m:r>
                        <a:rPr lang="en-US" i="1"/>
                        <m:t>=</m:t>
                      </m:r>
                      <m:d>
                        <m:dPr>
                          <m:begChr m:val="|"/>
                          <m:endChr m:val="|"/>
                          <m:ctrlPr>
                            <a:rPr lang="en-US" i="1"/>
                          </m:ctrlPr>
                        </m:dPr>
                        <m:e>
                          <m:sSub>
                            <m:sSubPr>
                              <m:ctrlPr>
                                <a:rPr lang="en-US" i="1"/>
                              </m:ctrlPr>
                            </m:sSubPr>
                            <m:e>
                              <m:r>
                                <a:rPr lang="en-US" i="1"/>
                                <m:t>𝑉</m:t>
                              </m:r>
                            </m:e>
                            <m:sub>
                              <m:r>
                                <a:rPr lang="en-US" i="1"/>
                                <m:t>𝑟</m:t>
                              </m:r>
                            </m:sub>
                          </m:sSub>
                        </m:e>
                      </m:d>
                      <m:d>
                        <m:dPr>
                          <m:ctrlPr>
                            <a:rPr lang="en-US" i="1"/>
                          </m:ctrlPr>
                        </m:dPr>
                        <m:e>
                          <m:r>
                            <a:rPr lang="en-US" i="1"/>
                            <m:t>𝑐𝑜𝑠</m:t>
                          </m:r>
                          <m:sSub>
                            <m:sSubPr>
                              <m:ctrlPr>
                                <a:rPr lang="en-US" i="1"/>
                              </m:ctrlPr>
                            </m:sSubPr>
                            <m:e>
                              <m:r>
                                <a:rPr lang="en-US" i="1"/>
                                <m:t>𝜃</m:t>
                              </m:r>
                            </m:e>
                            <m:sub>
                              <m:r>
                                <a:rPr lang="en-US" i="1"/>
                                <m:t>𝑟</m:t>
                              </m:r>
                            </m:sub>
                          </m:sSub>
                          <m:r>
                            <a:rPr lang="en-US" i="1"/>
                            <m:t>+</m:t>
                          </m:r>
                          <m:r>
                            <a:rPr lang="en-US" i="1"/>
                            <m:t>𝑗𝑠𝑖𝑛</m:t>
                          </m:r>
                          <m:sSub>
                            <m:sSubPr>
                              <m:ctrlPr>
                                <a:rPr lang="en-US" i="1"/>
                              </m:ctrlPr>
                            </m:sSubPr>
                            <m:e>
                              <m:r>
                                <a:rPr lang="en-US" i="1"/>
                                <m:t>𝜃</m:t>
                              </m:r>
                            </m:e>
                            <m:sub>
                              <m:r>
                                <a:rPr lang="en-US" i="1"/>
                                <m:t>𝑟</m:t>
                              </m:r>
                            </m:sub>
                          </m:sSub>
                        </m:e>
                      </m:d>
                      <m:r>
                        <a:rPr lang="en-US" i="1"/>
                        <m:t> , </m:t>
                      </m:r>
                      <m:sSub>
                        <m:sSubPr>
                          <m:ctrlPr>
                            <a:rPr lang="en-US" i="1"/>
                          </m:ctrlPr>
                        </m:sSubPr>
                        <m:e>
                          <m:r>
                            <a:rPr lang="en-US" i="1"/>
                            <m:t>𝑉</m:t>
                          </m:r>
                        </m:e>
                        <m:sub>
                          <m:r>
                            <a:rPr lang="en-US" i="1"/>
                            <m:t>𝑟𝑚𝑖𝑛</m:t>
                          </m:r>
                        </m:sub>
                      </m:sSub>
                      <m:r>
                        <a:rPr lang="en-US" i="1"/>
                        <m:t>&lt;</m:t>
                      </m:r>
                      <m:sSub>
                        <m:sSubPr>
                          <m:ctrlPr>
                            <a:rPr lang="en-US" i="1"/>
                          </m:ctrlPr>
                        </m:sSubPr>
                        <m:e>
                          <m:r>
                            <a:rPr lang="en-US" i="1"/>
                            <m:t>|</m:t>
                          </m:r>
                          <m:r>
                            <a:rPr lang="en-US" i="1"/>
                            <m:t>𝑉</m:t>
                          </m:r>
                        </m:e>
                        <m:sub>
                          <m:r>
                            <a:rPr lang="en-US" i="1"/>
                            <m:t>𝑟</m:t>
                          </m:r>
                        </m:sub>
                      </m:sSub>
                      <m:r>
                        <a:rPr lang="en-US" i="1"/>
                        <m:t>|&lt;</m:t>
                      </m:r>
                      <m:sSub>
                        <m:sSubPr>
                          <m:ctrlPr>
                            <a:rPr lang="en-US" i="1"/>
                          </m:ctrlPr>
                        </m:sSubPr>
                        <m:e>
                          <m:r>
                            <a:rPr lang="en-US" i="1"/>
                            <m:t>𝑉</m:t>
                          </m:r>
                        </m:e>
                        <m:sub>
                          <m:r>
                            <a:rPr lang="en-US" i="1"/>
                            <m:t>𝑟𝑚𝑎𝑥</m:t>
                          </m:r>
                        </m:sub>
                      </m:sSub>
                      <m:r>
                        <a:rPr lang="en-US" i="1"/>
                        <m:t> , 0&lt;</m:t>
                      </m:r>
                      <m:sSub>
                        <m:sSubPr>
                          <m:ctrlPr>
                            <a:rPr lang="en-US" i="1"/>
                          </m:ctrlPr>
                        </m:sSubPr>
                        <m:e>
                          <m:r>
                            <a:rPr lang="en-US" i="1"/>
                            <m:t>𝜃</m:t>
                          </m:r>
                        </m:e>
                        <m:sub>
                          <m:r>
                            <a:rPr lang="en-US" i="1"/>
                            <m:t>𝑟</m:t>
                          </m:r>
                        </m:sub>
                      </m:sSub>
                      <m:r>
                        <a:rPr lang="en-US" i="1"/>
                        <m:t>&lt;2</m:t>
                      </m:r>
                      <m:r>
                        <a:rPr lang="en-US" i="1"/>
                        <m:t>𝜋</m:t>
                      </m:r>
                    </m:oMath>
                  </m:oMathPara>
                </a14:m>
                <a:endParaRPr lang="en-US" dirty="0" smtClean="0"/>
              </a:p>
              <a:p>
                <a:r>
                  <a:rPr lang="en-US" dirty="0" smtClean="0"/>
                  <a:t>Inverter </a:t>
                </a:r>
                <a:r>
                  <a:rPr lang="en-US" dirty="0"/>
                  <a:t>Equations</a:t>
                </a: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e>
                      </m:d>
                      <m:d>
                        <m:dPr>
                          <m:ctrlPr>
                            <a:rPr lang="en-US" i="1">
                              <a:latin typeface="Cambria Math" panose="02040503050406030204" pitchFamily="18" charset="0"/>
                            </a:rPr>
                          </m:ctrlPr>
                        </m:dPr>
                        <m:e>
                          <m:r>
                            <a:rPr lang="en-US" i="1">
                              <a:latin typeface="Cambria Math" panose="02040503050406030204" pitchFamily="18" charset="0"/>
                            </a:rPr>
                            <m:t>𝑐𝑜𝑠</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𝑗𝑠𝑖𝑛</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e>
                      </m:d>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r>
                            <a:rPr lang="en-US" i="1">
                              <a:latin typeface="Cambria Math" panose="02040503050406030204" pitchFamily="18" charset="0"/>
                            </a:rPr>
                            <m:t>𝑚𝑖𝑛</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b="0" i="1" smtClean="0">
                              <a:latin typeface="Cambria Math" panose="02040503050406030204" pitchFamily="18" charset="0"/>
                            </a:rPr>
                            <m:t>𝑖</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r>
                            <a:rPr lang="en-US" i="1">
                              <a:latin typeface="Cambria Math" panose="02040503050406030204" pitchFamily="18" charset="0"/>
                            </a:rPr>
                            <m:t>𝑚𝑎𝑥</m:t>
                          </m:r>
                        </m:sub>
                      </m:sSub>
                      <m:r>
                        <a:rPr lang="en-US" i="1">
                          <a:latin typeface="Cambria Math" panose="02040503050406030204" pitchFamily="18" charset="0"/>
                        </a:rPr>
                        <m:t> , 0&lt;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𝑖</m:t>
                          </m:r>
                        </m:sub>
                      </m:sSub>
                      <m:r>
                        <a:rPr lang="en-US" i="1">
                          <a:latin typeface="Cambria Math" panose="02040503050406030204" pitchFamily="18" charset="0"/>
                        </a:rPr>
                        <m:t>&lt;2</m:t>
                      </m:r>
                      <m:r>
                        <a:rPr lang="en-US" i="1">
                          <a:latin typeface="Cambria Math" panose="02040503050406030204" pitchFamily="18" charset="0"/>
                        </a:rPr>
                        <m:t>𝜋</m:t>
                      </m:r>
                    </m:oMath>
                  </m:oMathPara>
                </a14:m>
                <a:endParaRPr lang="en-US" dirty="0" smtClean="0"/>
              </a:p>
              <a:p>
                <a:r>
                  <a:rPr lang="en-US" dirty="0" smtClean="0"/>
                  <a:t>The </a:t>
                </a:r>
                <a:r>
                  <a:rPr lang="en-US" dirty="0"/>
                  <a:t>Converters are lossless hence no active power is lost between the Rectifier and Inverter. </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m:t>𝑅𝑒</m:t>
                      </m:r>
                      <m:d>
                        <m:dPr>
                          <m:begChr m:val="{"/>
                          <m:endChr m:val="}"/>
                          <m:ctrlPr>
                            <a:rPr lang="en-US" i="1"/>
                          </m:ctrlPr>
                        </m:dPr>
                        <m:e>
                          <m:sSub>
                            <m:sSubPr>
                              <m:ctrlPr>
                                <a:rPr lang="en-US" i="1"/>
                              </m:ctrlPr>
                            </m:sSubPr>
                            <m:e>
                              <m:r>
                                <a:rPr lang="en-US" i="1"/>
                                <m:t>𝑉</m:t>
                              </m:r>
                            </m:e>
                            <m:sub>
                              <m:r>
                                <a:rPr lang="en-US" i="1"/>
                                <m:t>𝑟</m:t>
                              </m:r>
                            </m:sub>
                          </m:sSub>
                          <m:r>
                            <a:rPr lang="en-US" i="1"/>
                            <m:t>.</m:t>
                          </m:r>
                          <m:sSubSup>
                            <m:sSubSupPr>
                              <m:ctrlPr>
                                <a:rPr lang="en-US" i="1"/>
                              </m:ctrlPr>
                            </m:sSubSupPr>
                            <m:e>
                              <m:r>
                                <a:rPr lang="en-US" i="1"/>
                                <m:t>𝐼</m:t>
                              </m:r>
                            </m:e>
                            <m:sub>
                              <m:r>
                                <a:rPr lang="en-US" i="1"/>
                                <m:t>𝑙</m:t>
                              </m:r>
                            </m:sub>
                            <m:sup>
                              <m:r>
                                <a:rPr lang="en-US" i="1"/>
                                <m:t>∗</m:t>
                              </m:r>
                            </m:sup>
                          </m:sSubSup>
                          <m:r>
                            <a:rPr lang="en-US" i="1"/>
                            <m:t>+</m:t>
                          </m:r>
                          <m:sSub>
                            <m:sSubPr>
                              <m:ctrlPr>
                                <a:rPr lang="en-US" i="1"/>
                              </m:ctrlPr>
                            </m:sSubPr>
                            <m:e>
                              <m:r>
                                <a:rPr lang="en-US" i="1"/>
                                <m:t>𝑉</m:t>
                              </m:r>
                            </m:e>
                            <m:sub>
                              <m:r>
                                <a:rPr lang="en-US" i="1"/>
                                <m:t>𝑖</m:t>
                              </m:r>
                            </m:sub>
                          </m:sSub>
                          <m:r>
                            <a:rPr lang="en-US" i="1"/>
                            <m:t>.</m:t>
                          </m:r>
                          <m:sSubSup>
                            <m:sSubSupPr>
                              <m:ctrlPr>
                                <a:rPr lang="en-US" i="1"/>
                              </m:ctrlPr>
                            </m:sSubSupPr>
                            <m:e>
                              <m:r>
                                <a:rPr lang="en-US" i="1"/>
                                <m:t>𝐼</m:t>
                              </m:r>
                            </m:e>
                            <m:sub>
                              <m:r>
                                <a:rPr lang="en-US" i="1"/>
                                <m:t>𝑚</m:t>
                              </m:r>
                            </m:sub>
                            <m:sup>
                              <m:r>
                                <a:rPr lang="en-US" i="1"/>
                                <m:t>∗</m:t>
                              </m:r>
                            </m:sup>
                          </m:sSubSup>
                        </m:e>
                      </m:d>
                      <m:r>
                        <a:rPr lang="en-US" i="1"/>
                        <m:t>=0</m:t>
                      </m:r>
                    </m:oMath>
                  </m:oMathPara>
                </a14:m>
                <a:endParaRPr lang="en-US" dirty="0" smtClean="0"/>
              </a:p>
              <a:p>
                <a:r>
                  <a:rPr lang="en-US" dirty="0"/>
                  <a:t>The State Variables are the Rectifier phase angle and Inverter Voltage Magnitude. The Rectifier phase angle and Inverter Voltage Magnitude are updated after every iteration</a:t>
                </a:r>
                <a:r>
                  <a:rPr lang="en-US" dirty="0" smtClean="0"/>
                  <a:t>:</a:t>
                </a:r>
                <a:endParaRPr lang="en-US" i="1"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m:ctrlPr>
                        </m:sSubSupPr>
                        <m:e>
                          <m:r>
                            <a:rPr lang="en-US" i="1"/>
                            <m:t>𝜃</m:t>
                          </m:r>
                        </m:e>
                        <m:sub>
                          <m:r>
                            <a:rPr lang="en-US" i="1"/>
                            <m:t>𝑟</m:t>
                          </m:r>
                        </m:sub>
                        <m:sup>
                          <m:r>
                            <a:rPr lang="en-US" i="1"/>
                            <m:t>𝑛</m:t>
                          </m:r>
                          <m:r>
                            <a:rPr lang="en-US" i="1"/>
                            <m:t>+1</m:t>
                          </m:r>
                        </m:sup>
                      </m:sSubSup>
                      <m:r>
                        <a:rPr lang="en-US" i="1"/>
                        <m:t>=</m:t>
                      </m:r>
                      <m:sSubSup>
                        <m:sSubSupPr>
                          <m:ctrlPr>
                            <a:rPr lang="en-US" i="1"/>
                          </m:ctrlPr>
                        </m:sSubSupPr>
                        <m:e>
                          <m:r>
                            <a:rPr lang="en-US" i="1"/>
                            <m:t>𝜃</m:t>
                          </m:r>
                        </m:e>
                        <m:sub>
                          <m:r>
                            <a:rPr lang="en-US" i="1"/>
                            <m:t>𝑟</m:t>
                          </m:r>
                        </m:sub>
                        <m:sup>
                          <m:r>
                            <a:rPr lang="en-US" i="1"/>
                            <m:t>𝑛</m:t>
                          </m:r>
                        </m:sup>
                      </m:sSubSup>
                      <m:r>
                        <a:rPr lang="en-US" i="1"/>
                        <m:t>+</m:t>
                      </m:r>
                      <m:sSubSup>
                        <m:sSubSupPr>
                          <m:ctrlPr>
                            <a:rPr lang="en-US" i="1"/>
                          </m:ctrlPr>
                        </m:sSubSupPr>
                        <m:e>
                          <m:r>
                            <a:rPr lang="en-US" i="1"/>
                            <m:t>∆</m:t>
                          </m:r>
                          <m:r>
                            <a:rPr lang="en-US" i="1"/>
                            <m:t>𝜃</m:t>
                          </m:r>
                        </m:e>
                        <m:sub>
                          <m:r>
                            <a:rPr lang="en-US" i="1"/>
                            <m:t>𝑟</m:t>
                          </m:r>
                        </m:sub>
                        <m:sup>
                          <m:r>
                            <a:rPr lang="en-US" i="1"/>
                            <m:t>𝑛</m:t>
                          </m:r>
                        </m:sup>
                      </m:sSubSup>
                      <m:r>
                        <a:rPr lang="en-US" b="0" i="1" smtClean="0">
                          <a:latin typeface="Cambria Math" panose="02040503050406030204" pitchFamily="18" charset="0"/>
                        </a:rPr>
                        <m:t>                      </m:t>
                      </m:r>
                      <m:sSup>
                        <m:sSupPr>
                          <m:ctrlPr>
                            <a:rPr lang="en-US" i="1"/>
                          </m:ctrlPr>
                        </m:sSupPr>
                        <m:e>
                          <m:r>
                            <a:rPr lang="en-US" i="1"/>
                            <m:t>|</m:t>
                          </m:r>
                          <m:sSub>
                            <m:sSubPr>
                              <m:ctrlPr>
                                <a:rPr lang="en-US" i="1"/>
                              </m:ctrlPr>
                            </m:sSubPr>
                            <m:e>
                              <m:r>
                                <a:rPr lang="en-US" i="1"/>
                                <m:t>𝑉</m:t>
                              </m:r>
                            </m:e>
                            <m:sub>
                              <m:r>
                                <a:rPr lang="en-US" i="1"/>
                                <m:t>𝑖</m:t>
                              </m:r>
                            </m:sub>
                          </m:sSub>
                          <m:r>
                            <a:rPr lang="en-US" i="1"/>
                            <m:t>|</m:t>
                          </m:r>
                        </m:e>
                        <m:sup>
                          <m:r>
                            <a:rPr lang="en-US" i="1"/>
                            <m:t>𝑟</m:t>
                          </m:r>
                          <m:r>
                            <a:rPr lang="en-US" i="1"/>
                            <m:t>+1</m:t>
                          </m:r>
                        </m:sup>
                      </m:sSup>
                      <m:r>
                        <a:rPr lang="en-US" i="1"/>
                        <m:t>=</m:t>
                      </m:r>
                      <m:sSup>
                        <m:sSupPr>
                          <m:ctrlPr>
                            <a:rPr lang="en-US" i="1"/>
                          </m:ctrlPr>
                        </m:sSupPr>
                        <m:e>
                          <m:r>
                            <a:rPr lang="en-US" i="1"/>
                            <m:t>|</m:t>
                          </m:r>
                          <m:sSub>
                            <m:sSubPr>
                              <m:ctrlPr>
                                <a:rPr lang="en-US" i="1"/>
                              </m:ctrlPr>
                            </m:sSubPr>
                            <m:e>
                              <m:r>
                                <a:rPr lang="en-US" i="1"/>
                                <m:t>𝑉</m:t>
                              </m:r>
                            </m:e>
                            <m:sub>
                              <m:r>
                                <a:rPr lang="en-US" i="1"/>
                                <m:t>𝑖</m:t>
                              </m:r>
                            </m:sub>
                          </m:sSub>
                          <m:r>
                            <a:rPr lang="en-US" i="1"/>
                            <m:t>|</m:t>
                          </m:r>
                        </m:e>
                        <m:sup>
                          <m:r>
                            <a:rPr lang="en-US" i="1"/>
                            <m:t>𝑟</m:t>
                          </m:r>
                        </m:sup>
                      </m:sSup>
                      <m:r>
                        <a:rPr lang="en-US" i="1"/>
                        <m:t>+</m:t>
                      </m:r>
                      <m:sSup>
                        <m:sSupPr>
                          <m:ctrlPr>
                            <a:rPr lang="en-US" i="1"/>
                          </m:ctrlPr>
                        </m:sSupPr>
                        <m:e>
                          <m:r>
                            <a:rPr lang="en-US" i="1"/>
                            <m:t>∆|</m:t>
                          </m:r>
                          <m:sSub>
                            <m:sSubPr>
                              <m:ctrlPr>
                                <a:rPr lang="en-US" i="1"/>
                              </m:ctrlPr>
                            </m:sSubPr>
                            <m:e>
                              <m:r>
                                <a:rPr lang="en-US" i="1"/>
                                <m:t>𝑉</m:t>
                              </m:r>
                            </m:e>
                            <m:sub>
                              <m:r>
                                <a:rPr lang="en-US" i="1"/>
                                <m:t>𝑖</m:t>
                              </m:r>
                            </m:sub>
                          </m:sSub>
                          <m:r>
                            <a:rPr lang="en-US" i="1"/>
                            <m:t>|</m:t>
                          </m:r>
                        </m:e>
                        <m:sup>
                          <m:r>
                            <a:rPr lang="en-US" i="1"/>
                            <m:t>𝑟</m:t>
                          </m:r>
                        </m:sup>
                      </m:sSup>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8" t="-1361"/>
                </a:stretch>
              </a:blipFill>
            </p:spPr>
            <p:txBody>
              <a:bodyPr/>
              <a:lstStyle/>
              <a:p>
                <a:r>
                  <a:rPr lang="en-US">
                    <a:noFill/>
                  </a:rPr>
                  <a:t> </a:t>
                </a:r>
              </a:p>
            </p:txBody>
          </p:sp>
        </mc:Fallback>
      </mc:AlternateContent>
    </p:spTree>
    <p:extLst>
      <p:ext uri="{BB962C8B-B14F-4D97-AF65-F5344CB8AC3E}">
        <p14:creationId xmlns:p14="http://schemas.microsoft.com/office/powerpoint/2010/main" val="1651311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7346" y="2999509"/>
            <a:ext cx="9601200" cy="1485900"/>
          </a:xfrm>
        </p:spPr>
        <p:txBody>
          <a:bodyPr/>
          <a:lstStyle/>
          <a:p>
            <a:r>
              <a:rPr lang="en-US" dirty="0"/>
              <a:t>5 Bus Model Power Flow Solution</a:t>
            </a:r>
          </a:p>
        </p:txBody>
      </p:sp>
    </p:spTree>
    <p:extLst>
      <p:ext uri="{BB962C8B-B14F-4D97-AF65-F5344CB8AC3E}">
        <p14:creationId xmlns:p14="http://schemas.microsoft.com/office/powerpoint/2010/main" val="41074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Bus Model Power Flow Solution using Newton Raphson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9760732"/>
              </p:ext>
            </p:extLst>
          </p:nvPr>
        </p:nvGraphicFramePr>
        <p:xfrm>
          <a:off x="789710" y="2670464"/>
          <a:ext cx="6664035" cy="2431471"/>
        </p:xfrm>
        <a:graphic>
          <a:graphicData uri="http://schemas.openxmlformats.org/drawingml/2006/table">
            <a:tbl>
              <a:tblPr firstRow="1" firstCol="1" bandRow="1">
                <a:tableStyleId>{5C22544A-7EE6-4342-B048-85BDC9FD1C3A}</a:tableStyleId>
              </a:tblPr>
              <a:tblGrid>
                <a:gridCol w="1569037">
                  <a:extLst>
                    <a:ext uri="{9D8B030D-6E8A-4147-A177-3AD203B41FA5}">
                      <a16:colId xmlns:a16="http://schemas.microsoft.com/office/drawing/2014/main" val="858844688"/>
                    </a:ext>
                  </a:extLst>
                </a:gridCol>
                <a:gridCol w="943518">
                  <a:extLst>
                    <a:ext uri="{9D8B030D-6E8A-4147-A177-3AD203B41FA5}">
                      <a16:colId xmlns:a16="http://schemas.microsoft.com/office/drawing/2014/main" val="848112441"/>
                    </a:ext>
                  </a:extLst>
                </a:gridCol>
                <a:gridCol w="1006419">
                  <a:extLst>
                    <a:ext uri="{9D8B030D-6E8A-4147-A177-3AD203B41FA5}">
                      <a16:colId xmlns:a16="http://schemas.microsoft.com/office/drawing/2014/main" val="3666144722"/>
                    </a:ext>
                  </a:extLst>
                </a:gridCol>
                <a:gridCol w="1069321">
                  <a:extLst>
                    <a:ext uri="{9D8B030D-6E8A-4147-A177-3AD203B41FA5}">
                      <a16:colId xmlns:a16="http://schemas.microsoft.com/office/drawing/2014/main" val="2783341546"/>
                    </a:ext>
                  </a:extLst>
                </a:gridCol>
                <a:gridCol w="1069321">
                  <a:extLst>
                    <a:ext uri="{9D8B030D-6E8A-4147-A177-3AD203B41FA5}">
                      <a16:colId xmlns:a16="http://schemas.microsoft.com/office/drawing/2014/main" val="3532739441"/>
                    </a:ext>
                  </a:extLst>
                </a:gridCol>
                <a:gridCol w="1006419">
                  <a:extLst>
                    <a:ext uri="{9D8B030D-6E8A-4147-A177-3AD203B41FA5}">
                      <a16:colId xmlns:a16="http://schemas.microsoft.com/office/drawing/2014/main" val="2548820406"/>
                    </a:ext>
                  </a:extLst>
                </a:gridCol>
              </a:tblGrid>
              <a:tr h="347353">
                <a:tc>
                  <a:txBody>
                    <a:bodyPr/>
                    <a:lstStyle/>
                    <a:p>
                      <a:pPr marL="0" marR="0" algn="ctr">
                        <a:lnSpc>
                          <a:spcPct val="107000"/>
                        </a:lnSpc>
                        <a:spcBef>
                          <a:spcPts val="0"/>
                        </a:spcBef>
                        <a:spcAft>
                          <a:spcPts val="0"/>
                        </a:spcAft>
                      </a:pPr>
                      <a:r>
                        <a:rPr lang="en-US" sz="1400" b="1" dirty="0">
                          <a:solidFill>
                            <a:schemeClr val="tx1"/>
                          </a:solidFill>
                          <a:effectLst/>
                        </a:rPr>
                        <a:t>Information</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North</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South</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Lake</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Main</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Elm</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651219"/>
                  </a:ext>
                </a:extLst>
              </a:tr>
              <a:tr h="347353">
                <a:tc>
                  <a:txBody>
                    <a:bodyPr/>
                    <a:lstStyle/>
                    <a:p>
                      <a:pPr marL="0" marR="0" algn="ctr">
                        <a:lnSpc>
                          <a:spcPct val="107000"/>
                        </a:lnSpc>
                        <a:spcBef>
                          <a:spcPts val="0"/>
                        </a:spcBef>
                        <a:spcAft>
                          <a:spcPts val="0"/>
                        </a:spcAft>
                      </a:pPr>
                      <a:r>
                        <a:rPr lang="en-US" sz="1400" b="1" dirty="0">
                          <a:solidFill>
                            <a:schemeClr val="tx1"/>
                          </a:solidFill>
                          <a:effectLst/>
                        </a:rPr>
                        <a:t>|V| (p.u.)</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1.06</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1.00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0.987</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0.984</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0.972</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7588310"/>
                  </a:ext>
                </a:extLst>
              </a:tr>
              <a:tr h="347353">
                <a:tc>
                  <a:txBody>
                    <a:bodyPr/>
                    <a:lstStyle/>
                    <a:p>
                      <a:pPr marL="0" marR="0" algn="ctr">
                        <a:lnSpc>
                          <a:spcPct val="107000"/>
                        </a:lnSpc>
                        <a:spcBef>
                          <a:spcPts val="0"/>
                        </a:spcBef>
                        <a:spcAft>
                          <a:spcPts val="0"/>
                        </a:spcAft>
                      </a:pPr>
                      <a:r>
                        <a:rPr lang="en-US" sz="1400" b="1" dirty="0">
                          <a:solidFill>
                            <a:schemeClr val="tx1"/>
                          </a:solidFill>
                          <a:effectLst/>
                        </a:rPr>
                        <a:t>Θ (degrees)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-2.06</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-4.64</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-4.96</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-5.76</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32141"/>
                  </a:ext>
                </a:extLst>
              </a:tr>
              <a:tr h="347353">
                <a:tc>
                  <a:txBody>
                    <a:bodyPr/>
                    <a:lstStyle/>
                    <a:p>
                      <a:pPr marL="0" marR="0" algn="ctr">
                        <a:lnSpc>
                          <a:spcPct val="107000"/>
                        </a:lnSpc>
                        <a:spcBef>
                          <a:spcPts val="0"/>
                        </a:spcBef>
                        <a:spcAft>
                          <a:spcPts val="0"/>
                        </a:spcAft>
                      </a:pPr>
                      <a:r>
                        <a:rPr lang="en-US" sz="1400" b="1" dirty="0">
                          <a:solidFill>
                            <a:schemeClr val="tx1"/>
                          </a:solidFill>
                          <a:effectLst/>
                        </a:rPr>
                        <a:t>P (p.u.)</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1.311</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0.200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-0.450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-0.400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-0.600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004181"/>
                  </a:ext>
                </a:extLst>
              </a:tr>
              <a:tr h="347353">
                <a:tc>
                  <a:txBody>
                    <a:bodyPr/>
                    <a:lstStyle/>
                    <a:p>
                      <a:pPr marL="0" marR="0" algn="ctr">
                        <a:lnSpc>
                          <a:spcPct val="107000"/>
                        </a:lnSpc>
                        <a:spcBef>
                          <a:spcPts val="0"/>
                        </a:spcBef>
                        <a:spcAft>
                          <a:spcPts val="0"/>
                        </a:spcAft>
                      </a:pPr>
                      <a:r>
                        <a:rPr lang="en-US" sz="1400" b="1" dirty="0">
                          <a:solidFill>
                            <a:schemeClr val="tx1"/>
                          </a:solidFill>
                          <a:effectLst/>
                        </a:rPr>
                        <a:t>ΔP (p.u.)</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 </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-1.64e-13</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-4.51e-14</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-1.88e-14</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2.63e-14</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972821"/>
                  </a:ext>
                </a:extLst>
              </a:tr>
              <a:tr h="347353">
                <a:tc>
                  <a:txBody>
                    <a:bodyPr/>
                    <a:lstStyle/>
                    <a:p>
                      <a:pPr marL="0" marR="0" algn="ctr">
                        <a:lnSpc>
                          <a:spcPct val="107000"/>
                        </a:lnSpc>
                        <a:spcBef>
                          <a:spcPts val="0"/>
                        </a:spcBef>
                        <a:spcAft>
                          <a:spcPts val="0"/>
                        </a:spcAft>
                      </a:pPr>
                      <a:r>
                        <a:rPr lang="en-US" sz="1400" b="1" dirty="0">
                          <a:solidFill>
                            <a:schemeClr val="tx1"/>
                          </a:solidFill>
                          <a:effectLst/>
                        </a:rPr>
                        <a:t>Q (p.u.)</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0.908</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-0.716</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-0.150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-0.050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tx1"/>
                          </a:solidFill>
                          <a:effectLst/>
                        </a:rPr>
                        <a:t>-0.100</a:t>
                      </a:r>
                      <a:endParaRPr lang="en-US"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457494"/>
                  </a:ext>
                </a:extLst>
              </a:tr>
              <a:tr h="347353">
                <a:tc>
                  <a:txBody>
                    <a:bodyPr/>
                    <a:lstStyle/>
                    <a:p>
                      <a:pPr marL="0" marR="0" algn="ctr">
                        <a:lnSpc>
                          <a:spcPct val="107000"/>
                        </a:lnSpc>
                        <a:spcBef>
                          <a:spcPts val="0"/>
                        </a:spcBef>
                        <a:spcAft>
                          <a:spcPts val="0"/>
                        </a:spcAft>
                      </a:pPr>
                      <a:r>
                        <a:rPr lang="en-US" sz="1400" b="1" dirty="0">
                          <a:solidFill>
                            <a:schemeClr val="tx1"/>
                          </a:solidFill>
                          <a:effectLst/>
                        </a:rPr>
                        <a:t>ΔQ (p.u.)</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 </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0.616</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-1.613e-13</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-3.393e-14</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tx1"/>
                          </a:solidFill>
                          <a:effectLst/>
                        </a:rPr>
                        <a:t>7.780e-14</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531743"/>
                  </a:ext>
                </a:extLst>
              </a:tr>
            </a:tbl>
          </a:graphicData>
        </a:graphic>
      </p:graphicFrame>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06144" y="2306781"/>
            <a:ext cx="4433455" cy="3158838"/>
          </a:xfrm>
          <a:prstGeom prst="rect">
            <a:avLst/>
          </a:prstGeom>
          <a:noFill/>
          <a:ln>
            <a:noFill/>
          </a:ln>
        </p:spPr>
      </p:pic>
    </p:spTree>
    <p:extLst>
      <p:ext uri="{BB962C8B-B14F-4D97-AF65-F5344CB8AC3E}">
        <p14:creationId xmlns:p14="http://schemas.microsoft.com/office/powerpoint/2010/main" val="3565400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187</TotalTime>
  <Words>2132</Words>
  <Application>Microsoft Office PowerPoint</Application>
  <PresentationFormat>Widescreen</PresentationFormat>
  <Paragraphs>556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Franklin Gothic Book</vt:lpstr>
      <vt:lpstr>Times New Roman</vt:lpstr>
      <vt:lpstr>Wingdings</vt:lpstr>
      <vt:lpstr>Crop</vt:lpstr>
      <vt:lpstr>HVDC Light Power Flow Modelling</vt:lpstr>
      <vt:lpstr>INTRODUCTION</vt:lpstr>
      <vt:lpstr>HVDC Light – Building Blocks</vt:lpstr>
      <vt:lpstr>Evolution of HVDC Light</vt:lpstr>
      <vt:lpstr>Operational Issues</vt:lpstr>
      <vt:lpstr>Equivalent HVDC Light Model</vt:lpstr>
      <vt:lpstr>HVDC Model Equations</vt:lpstr>
      <vt:lpstr>5 Bus Model Power Flow Solution</vt:lpstr>
      <vt:lpstr>5 Bus Model Power Flow Solution using Newton Raphson</vt:lpstr>
      <vt:lpstr>5 Bus Model Power Flow Solution using Newton Raphson</vt:lpstr>
      <vt:lpstr>5 Bus Model with HVDC Light</vt:lpstr>
      <vt:lpstr>Newton Raphson Method</vt:lpstr>
      <vt:lpstr>Results of 5 Bus Model with HVDC Light</vt:lpstr>
      <vt:lpstr>Convergence of Bus Voltages and Powers</vt:lpstr>
      <vt:lpstr>Regulated VSC Active and Reactive Powers</vt:lpstr>
      <vt:lpstr>IEEE 14 Bus System Power Flow Solution</vt:lpstr>
      <vt:lpstr>IEEE 14 Bus System</vt:lpstr>
      <vt:lpstr>IEEE 14 Bus Model Power Flow Solution using Newton Raphson</vt:lpstr>
      <vt:lpstr>Convergence of Bus Voltages and Powers</vt:lpstr>
      <vt:lpstr>IEEE 14 Bus System with Book HVDC Light Model</vt:lpstr>
      <vt:lpstr>Convergence of Bus Voltages and Powers</vt:lpstr>
      <vt:lpstr>Convergence of Bus Voltages and Powers</vt:lpstr>
      <vt:lpstr>Regulated VSC Active and Reactive Powers</vt:lpstr>
      <vt:lpstr>New HVDC Light Model</vt:lpstr>
      <vt:lpstr>IEEE 14 Bus System with New HVDC Light Model</vt:lpstr>
      <vt:lpstr>Convergence of Bus Voltages and Powers</vt:lpstr>
      <vt:lpstr>Convergence of Bus Voltages and Powers</vt:lpstr>
      <vt:lpstr>Regulated VSC Active and Reactive Powers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HVDC Light Power Flow Modelling</dc:title>
  <dc:creator>Muhammad Amaar</dc:creator>
  <cp:lastModifiedBy>Muhammad Amaar</cp:lastModifiedBy>
  <cp:revision>122</cp:revision>
  <dcterms:created xsi:type="dcterms:W3CDTF">2019-05-07T05:24:21Z</dcterms:created>
  <dcterms:modified xsi:type="dcterms:W3CDTF">2019-05-07T08:32:14Z</dcterms:modified>
</cp:coreProperties>
</file>