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87" r:id="rId5"/>
    <p:sldId id="257" r:id="rId6"/>
    <p:sldId id="259" r:id="rId7"/>
    <p:sldId id="260" r:id="rId8"/>
    <p:sldId id="261" r:id="rId9"/>
    <p:sldId id="289" r:id="rId10"/>
    <p:sldId id="290" r:id="rId11"/>
    <p:sldId id="291" r:id="rId12"/>
    <p:sldId id="262" r:id="rId13"/>
    <p:sldId id="263" r:id="rId14"/>
    <p:sldId id="264" r:id="rId15"/>
    <p:sldId id="265" r:id="rId16"/>
    <p:sldId id="266" r:id="rId17"/>
    <p:sldId id="267" r:id="rId18"/>
    <p:sldId id="268" r:id="rId19"/>
    <p:sldId id="270" r:id="rId20"/>
    <p:sldId id="269" r:id="rId21"/>
    <p:sldId id="271" r:id="rId22"/>
    <p:sldId id="272" r:id="rId23"/>
    <p:sldId id="273" r:id="rId24"/>
    <p:sldId id="274" r:id="rId25"/>
    <p:sldId id="275" r:id="rId26"/>
    <p:sldId id="276" r:id="rId27"/>
    <p:sldId id="295" r:id="rId28"/>
    <p:sldId id="296" r:id="rId29"/>
    <p:sldId id="277" r:id="rId30"/>
    <p:sldId id="288" r:id="rId31"/>
    <p:sldId id="280" r:id="rId32"/>
    <p:sldId id="278" r:id="rId33"/>
    <p:sldId id="279" r:id="rId34"/>
    <p:sldId id="281" r:id="rId35"/>
    <p:sldId id="282" r:id="rId36"/>
    <p:sldId id="292" r:id="rId37"/>
    <p:sldId id="293" r:id="rId38"/>
    <p:sldId id="294" r:id="rId39"/>
    <p:sldId id="284" r:id="rId40"/>
    <p:sldId id="285" r:id="rId41"/>
    <p:sldId id="286" r:id="rId42"/>
    <p:sldId id="297" r:id="rId43"/>
    <p:sldId id="2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8A436-E0DE-47E2-9348-DDA7A33B925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24176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8A436-E0DE-47E2-9348-DDA7A33B925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213994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8A436-E0DE-47E2-9348-DDA7A33B925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3188798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70E46-05AA-42C1-83E9-462D4BCE47C4}"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2236865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70E46-05AA-42C1-83E9-462D4BCE47C4}"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2082228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F70E46-05AA-42C1-83E9-462D4BCE47C4}"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2659210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F70E46-05AA-42C1-83E9-462D4BCE47C4}"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1456622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70E46-05AA-42C1-83E9-462D4BCE47C4}"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1583404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70E46-05AA-42C1-83E9-462D4BCE47C4}"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2777083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70E46-05AA-42C1-83E9-462D4BCE47C4}"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4013096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70E46-05AA-42C1-83E9-462D4BCE47C4}"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170032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8A436-E0DE-47E2-9348-DDA7A33B925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6382F-87C2-4787-8A78-671C7FF4835F}" type="slidenum">
              <a:rPr lang="en-US" smtClean="0"/>
              <a:t>‹#›</a:t>
            </a:fld>
            <a:endParaRPr lang="en-US"/>
          </a:p>
        </p:txBody>
      </p:sp>
      <p:pic>
        <p:nvPicPr>
          <p:cNvPr id="7" name="Picture 6" descr="C:\Users\Shahzad Aslam\Desktop\mono garam uet\images (4).jpg"/>
          <p:cNvPicPr/>
          <p:nvPr userDrawn="1"/>
        </p:nvPicPr>
        <p:blipFill>
          <a:blip r:embed="rId2"/>
          <a:srcRect/>
          <a:stretch>
            <a:fillRect/>
          </a:stretch>
        </p:blipFill>
        <p:spPr bwMode="auto">
          <a:xfrm>
            <a:off x="970541" y="553878"/>
            <a:ext cx="921385" cy="948055"/>
          </a:xfrm>
          <a:prstGeom prst="rect">
            <a:avLst/>
          </a:prstGeom>
          <a:noFill/>
          <a:ln w="9525">
            <a:noFill/>
            <a:miter lim="800000"/>
            <a:headEnd/>
            <a:tailEnd/>
          </a:ln>
        </p:spPr>
      </p:pic>
    </p:spTree>
    <p:extLst>
      <p:ext uri="{BB962C8B-B14F-4D97-AF65-F5344CB8AC3E}">
        <p14:creationId xmlns:p14="http://schemas.microsoft.com/office/powerpoint/2010/main" val="169795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70E46-05AA-42C1-83E9-462D4BCE47C4}"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2595948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70E46-05AA-42C1-83E9-462D4BCE47C4}"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276197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70E46-05AA-42C1-83E9-462D4BCE47C4}"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4FDF-9081-4C3D-9833-6244B1919455}" type="slidenum">
              <a:rPr lang="en-US" smtClean="0"/>
              <a:t>‹#›</a:t>
            </a:fld>
            <a:endParaRPr lang="en-US"/>
          </a:p>
        </p:txBody>
      </p:sp>
    </p:spTree>
    <p:extLst>
      <p:ext uri="{BB962C8B-B14F-4D97-AF65-F5344CB8AC3E}">
        <p14:creationId xmlns:p14="http://schemas.microsoft.com/office/powerpoint/2010/main" val="222719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8A436-E0DE-47E2-9348-DDA7A33B925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408960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8A436-E0DE-47E2-9348-DDA7A33B9257}"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251121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8A436-E0DE-47E2-9348-DDA7A33B9257}"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355523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8A436-E0DE-47E2-9348-DDA7A33B9257}"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426256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8A436-E0DE-47E2-9348-DDA7A33B9257}"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429319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8A436-E0DE-47E2-9348-DDA7A33B9257}"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3296677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8A436-E0DE-47E2-9348-DDA7A33B9257}"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6382F-87C2-4787-8A78-671C7FF4835F}" type="slidenum">
              <a:rPr lang="en-US" smtClean="0"/>
              <a:t>‹#›</a:t>
            </a:fld>
            <a:endParaRPr lang="en-US"/>
          </a:p>
        </p:txBody>
      </p:sp>
    </p:spTree>
    <p:extLst>
      <p:ext uri="{BB962C8B-B14F-4D97-AF65-F5344CB8AC3E}">
        <p14:creationId xmlns:p14="http://schemas.microsoft.com/office/powerpoint/2010/main" val="326539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8A436-E0DE-47E2-9348-DDA7A33B9257}" type="datetimeFigureOut">
              <a:rPr lang="en-US" smtClean="0"/>
              <a:t>9/6/2018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6382F-87C2-4787-8A78-671C7FF4835F}" type="slidenum">
              <a:rPr lang="en-US" smtClean="0"/>
              <a:t>‹#›</a:t>
            </a:fld>
            <a:endParaRPr lang="en-US"/>
          </a:p>
        </p:txBody>
      </p:sp>
    </p:spTree>
    <p:extLst>
      <p:ext uri="{BB962C8B-B14F-4D97-AF65-F5344CB8AC3E}">
        <p14:creationId xmlns:p14="http://schemas.microsoft.com/office/powerpoint/2010/main" val="273189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70E46-05AA-42C1-83E9-462D4BCE47C4}" type="datetimeFigureOut">
              <a:rPr lang="en-US" smtClean="0"/>
              <a:t>9/6/2018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94FDF-9081-4C3D-9833-6244B1919455}" type="slidenum">
              <a:rPr lang="en-US" smtClean="0"/>
              <a:t>‹#›</a:t>
            </a:fld>
            <a:endParaRPr lang="en-US"/>
          </a:p>
        </p:txBody>
      </p:sp>
    </p:spTree>
    <p:extLst>
      <p:ext uri="{BB962C8B-B14F-4D97-AF65-F5344CB8AC3E}">
        <p14:creationId xmlns:p14="http://schemas.microsoft.com/office/powerpoint/2010/main" val="2922243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Switchgear" TargetMode="External"/><Relationship Id="rId2" Type="http://schemas.openxmlformats.org/officeDocument/2006/relationships/hyperlink" Target="https://en.wikipedia.org/wiki/Power_distribution" TargetMode="External"/><Relationship Id="rId1" Type="http://schemas.openxmlformats.org/officeDocument/2006/relationships/slideLayout" Target="../slideLayouts/slideLayout2.xml"/><Relationship Id="rId6" Type="http://schemas.openxmlformats.org/officeDocument/2006/relationships/hyperlink" Target="https://en.wikipedia.org/wiki/Transformer" TargetMode="External"/><Relationship Id="rId5" Type="http://schemas.openxmlformats.org/officeDocument/2006/relationships/hyperlink" Target="https://en.wikipedia.org/wiki/Distribution_transformer" TargetMode="External"/><Relationship Id="rId4" Type="http://schemas.openxmlformats.org/officeDocument/2006/relationships/hyperlink" Target="https://en.wikipedia.org/wiki/Circuit_break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System Planning</a:t>
            </a:r>
            <a:endParaRPr lang="en-US" dirty="0"/>
          </a:p>
        </p:txBody>
      </p:sp>
      <p:sp>
        <p:nvSpPr>
          <p:cNvPr id="3" name="Subtitle 2"/>
          <p:cNvSpPr>
            <a:spLocks noGrp="1"/>
          </p:cNvSpPr>
          <p:nvPr>
            <p:ph type="subTitle" idx="1"/>
          </p:nvPr>
        </p:nvSpPr>
        <p:spPr/>
        <p:txBody>
          <a:bodyPr/>
          <a:lstStyle/>
          <a:p>
            <a:r>
              <a:rPr lang="en-US" dirty="0" smtClean="0"/>
              <a:t>Muhammad Kamran, PhD</a:t>
            </a:r>
          </a:p>
          <a:p>
            <a:r>
              <a:rPr lang="en-US" dirty="0" smtClean="0"/>
              <a:t>Professor, EED, UET</a:t>
            </a:r>
          </a:p>
          <a:p>
            <a:r>
              <a:rPr lang="en-US" dirty="0" smtClean="0"/>
              <a:t>mkamran@uet.edu.pk</a:t>
            </a:r>
            <a:endParaRPr lang="en-US" dirty="0"/>
          </a:p>
        </p:txBody>
      </p:sp>
    </p:spTree>
    <p:extLst>
      <p:ext uri="{BB962C8B-B14F-4D97-AF65-F5344CB8AC3E}">
        <p14:creationId xmlns:p14="http://schemas.microsoft.com/office/powerpoint/2010/main" val="334073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5439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mtClean="0"/>
              <a:t>Reference- Text Book</a:t>
            </a:r>
            <a:endParaRPr lang="en-US" dirty="0"/>
          </a:p>
        </p:txBody>
      </p:sp>
      <p:pic>
        <p:nvPicPr>
          <p:cNvPr id="4" name="Content Placeholder 3"/>
          <p:cNvPicPr>
            <a:picLocks noGrp="1" noChangeAspect="1"/>
          </p:cNvPicPr>
          <p:nvPr>
            <p:ph idx="1"/>
          </p:nvPr>
        </p:nvPicPr>
        <p:blipFill>
          <a:blip r:embed="rId2"/>
          <a:stretch>
            <a:fillRect/>
          </a:stretch>
        </p:blipFill>
        <p:spPr>
          <a:xfrm>
            <a:off x="838200" y="1914524"/>
            <a:ext cx="10515600" cy="4029075"/>
          </a:xfrm>
          <a:prstGeom prst="rect">
            <a:avLst/>
          </a:prstGeom>
        </p:spPr>
      </p:pic>
    </p:spTree>
    <p:extLst>
      <p:ext uri="{BB962C8B-B14F-4D97-AF65-F5344CB8AC3E}">
        <p14:creationId xmlns:p14="http://schemas.microsoft.com/office/powerpoint/2010/main" val="333041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TEXT BOOK</a:t>
            </a:r>
            <a:endParaRPr lang="en-US" dirty="0"/>
          </a:p>
        </p:txBody>
      </p:sp>
      <p:pic>
        <p:nvPicPr>
          <p:cNvPr id="4" name="Content Placeholder 3"/>
          <p:cNvPicPr>
            <a:picLocks noGrp="1" noChangeAspect="1"/>
          </p:cNvPicPr>
          <p:nvPr>
            <p:ph idx="1"/>
          </p:nvPr>
        </p:nvPicPr>
        <p:blipFill>
          <a:blip r:embed="rId2"/>
          <a:stretch>
            <a:fillRect/>
          </a:stretch>
        </p:blipFill>
        <p:spPr>
          <a:xfrm>
            <a:off x="838200" y="1804087"/>
            <a:ext cx="10515600" cy="4010086"/>
          </a:xfrm>
          <a:prstGeom prst="rect">
            <a:avLst/>
          </a:prstGeom>
        </p:spPr>
      </p:pic>
    </p:spTree>
    <p:extLst>
      <p:ext uri="{BB962C8B-B14F-4D97-AF65-F5344CB8AC3E}">
        <p14:creationId xmlns:p14="http://schemas.microsoft.com/office/powerpoint/2010/main" val="1375000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Factors Affecting System Planning</a:t>
            </a:r>
            <a:endParaRPr lang="en-US" dirty="0"/>
          </a:p>
        </p:txBody>
      </p:sp>
      <p:pic>
        <p:nvPicPr>
          <p:cNvPr id="4" name="Content Placeholder 3"/>
          <p:cNvPicPr>
            <a:picLocks noGrp="1" noChangeAspect="1"/>
          </p:cNvPicPr>
          <p:nvPr>
            <p:ph idx="1"/>
          </p:nvPr>
        </p:nvPicPr>
        <p:blipFill>
          <a:blip r:embed="rId2"/>
          <a:stretch>
            <a:fillRect/>
          </a:stretch>
        </p:blipFill>
        <p:spPr>
          <a:xfrm>
            <a:off x="838200" y="1556951"/>
            <a:ext cx="10515600" cy="4337222"/>
          </a:xfrm>
          <a:prstGeom prst="rect">
            <a:avLst/>
          </a:prstGeom>
        </p:spPr>
      </p:pic>
    </p:spTree>
    <p:extLst>
      <p:ext uri="{BB962C8B-B14F-4D97-AF65-F5344CB8AC3E}">
        <p14:creationId xmlns:p14="http://schemas.microsoft.com/office/powerpoint/2010/main" val="2945791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Load Forecasting</a:t>
            </a:r>
            <a:endParaRPr lang="en-US" dirty="0"/>
          </a:p>
        </p:txBody>
      </p:sp>
      <p:sp>
        <p:nvSpPr>
          <p:cNvPr id="3" name="Content Placeholder 2"/>
          <p:cNvSpPr>
            <a:spLocks noGrp="1"/>
          </p:cNvSpPr>
          <p:nvPr>
            <p:ph idx="1"/>
          </p:nvPr>
        </p:nvSpPr>
        <p:spPr/>
        <p:txBody>
          <a:bodyPr/>
          <a:lstStyle/>
          <a:p>
            <a:r>
              <a:rPr lang="en-US" dirty="0" smtClean="0"/>
              <a:t>The load growth of the geographical area served by a utility company is the most important factor influencing the expansion of the distribution system</a:t>
            </a:r>
          </a:p>
          <a:p>
            <a:r>
              <a:rPr lang="en-US" dirty="0" smtClean="0"/>
              <a:t>Therefore, forecasting of load increases and system reaction to these increases is essential for planning process</a:t>
            </a:r>
          </a:p>
          <a:p>
            <a:r>
              <a:rPr lang="en-US" dirty="0" smtClean="0"/>
              <a:t>Here are two common time scales of importance to load forecasting; long range with time horizon in order of 15-20 year away and short range with time horizon in order of 5 years away</a:t>
            </a:r>
          </a:p>
          <a:p>
            <a:r>
              <a:rPr lang="en-US" dirty="0" smtClean="0"/>
              <a:t>Next slide gives factors affecting Load forecasting;</a:t>
            </a:r>
            <a:endParaRPr lang="en-US" dirty="0"/>
          </a:p>
        </p:txBody>
      </p:sp>
    </p:spTree>
    <p:extLst>
      <p:ext uri="{BB962C8B-B14F-4D97-AF65-F5344CB8AC3E}">
        <p14:creationId xmlns:p14="http://schemas.microsoft.com/office/powerpoint/2010/main" val="2385950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2"/>
          <a:stretch>
            <a:fillRect/>
          </a:stretch>
        </p:blipFill>
        <p:spPr>
          <a:xfrm>
            <a:off x="838200" y="1825625"/>
            <a:ext cx="8810625" cy="4676775"/>
          </a:xfrm>
          <a:prstGeom prst="rect">
            <a:avLst/>
          </a:prstGeom>
        </p:spPr>
      </p:pic>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2817842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TEXT BOOK</a:t>
            </a:r>
            <a:endParaRPr lang="en-US" dirty="0"/>
          </a:p>
        </p:txBody>
      </p:sp>
      <p:pic>
        <p:nvPicPr>
          <p:cNvPr id="4" name="Content Placeholder 3"/>
          <p:cNvPicPr>
            <a:picLocks noGrp="1" noChangeAspect="1"/>
          </p:cNvPicPr>
          <p:nvPr>
            <p:ph idx="1"/>
          </p:nvPr>
        </p:nvPicPr>
        <p:blipFill>
          <a:blip r:embed="rId2"/>
          <a:stretch>
            <a:fillRect/>
          </a:stretch>
        </p:blipFill>
        <p:spPr>
          <a:xfrm>
            <a:off x="979272" y="1791728"/>
            <a:ext cx="10374527" cy="4065373"/>
          </a:xfrm>
          <a:prstGeom prst="rect">
            <a:avLst/>
          </a:prstGeom>
        </p:spPr>
      </p:pic>
    </p:spTree>
    <p:extLst>
      <p:ext uri="{BB962C8B-B14F-4D97-AF65-F5344CB8AC3E}">
        <p14:creationId xmlns:p14="http://schemas.microsoft.com/office/powerpoint/2010/main" val="1664066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Substation Expansion</a:t>
            </a:r>
            <a:endParaRPr lang="en-US" dirty="0"/>
          </a:p>
        </p:txBody>
      </p:sp>
      <p:sp>
        <p:nvSpPr>
          <p:cNvPr id="3" name="Content Placeholder 2"/>
          <p:cNvSpPr>
            <a:spLocks noGrp="1"/>
          </p:cNvSpPr>
          <p:nvPr>
            <p:ph idx="1"/>
          </p:nvPr>
        </p:nvSpPr>
        <p:spPr/>
        <p:txBody>
          <a:bodyPr/>
          <a:lstStyle/>
          <a:p>
            <a:pPr algn="just"/>
            <a:r>
              <a:rPr lang="en-US" dirty="0" smtClean="0"/>
              <a:t>Fig in next slide presents some of the factors affecting substation expansion</a:t>
            </a:r>
          </a:p>
          <a:p>
            <a:pPr algn="just"/>
            <a:r>
              <a:rPr lang="en-US" dirty="0" smtClean="0"/>
              <a:t>The planner makes a decision based on tangible or intangible information.</a:t>
            </a:r>
          </a:p>
          <a:p>
            <a:pPr algn="just"/>
            <a:r>
              <a:rPr lang="en-US" dirty="0" smtClean="0"/>
              <a:t>For example, the forecasted load, load density and load growth may require a substation expansion or a new substation construction</a:t>
            </a:r>
          </a:p>
          <a:p>
            <a:pPr algn="just"/>
            <a:r>
              <a:rPr lang="en-US" dirty="0" smtClean="0"/>
              <a:t>For expansion present system configuration, capacity, and the forecasted loads can play major roles</a:t>
            </a:r>
            <a:endParaRPr lang="en-US" dirty="0"/>
          </a:p>
        </p:txBody>
      </p:sp>
    </p:spTree>
    <p:extLst>
      <p:ext uri="{BB962C8B-B14F-4D97-AF65-F5344CB8AC3E}">
        <p14:creationId xmlns:p14="http://schemas.microsoft.com/office/powerpoint/2010/main" val="2985254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Substation Site Selection</a:t>
            </a:r>
            <a:endParaRPr lang="en-US" dirty="0"/>
          </a:p>
        </p:txBody>
      </p:sp>
      <p:sp>
        <p:nvSpPr>
          <p:cNvPr id="3" name="Content Placeholder 2"/>
          <p:cNvSpPr>
            <a:spLocks noGrp="1"/>
          </p:cNvSpPr>
          <p:nvPr>
            <p:ph idx="1"/>
          </p:nvPr>
        </p:nvSpPr>
        <p:spPr/>
        <p:txBody>
          <a:bodyPr/>
          <a:lstStyle/>
          <a:p>
            <a:pPr algn="just"/>
            <a:r>
              <a:rPr lang="en-US" dirty="0" smtClean="0"/>
              <a:t>Fig shows factors that affect substation site selection</a:t>
            </a:r>
          </a:p>
          <a:p>
            <a:pPr algn="just"/>
            <a:r>
              <a:rPr lang="en-US" dirty="0" smtClean="0"/>
              <a:t>The distance from load centers and from existing sub transmission lines as well as other limitations, such as availability of land, its cost, and land use regulations are important</a:t>
            </a:r>
          </a:p>
          <a:p>
            <a:pPr algn="just"/>
            <a:r>
              <a:rPr lang="en-US" dirty="0" smtClean="0"/>
              <a:t>Service region is the area under evaluation defined as </a:t>
            </a:r>
            <a:r>
              <a:rPr lang="en-US" dirty="0"/>
              <a:t>t</a:t>
            </a:r>
            <a:r>
              <a:rPr lang="en-US" dirty="0" smtClean="0"/>
              <a:t>he </a:t>
            </a:r>
            <a:r>
              <a:rPr lang="en-US" dirty="0" smtClean="0"/>
              <a:t>territory of the utility</a:t>
            </a:r>
          </a:p>
          <a:p>
            <a:pPr algn="just"/>
            <a:r>
              <a:rPr lang="en-US" dirty="0" smtClean="0"/>
              <a:t>An initial screening is applied by using a set of considerations like safety, engineering system planning, institutional economics </a:t>
            </a:r>
            <a:r>
              <a:rPr lang="en-US" dirty="0" smtClean="0"/>
              <a:t>etc.</a:t>
            </a:r>
            <a:endParaRPr lang="en-US" dirty="0" smtClean="0"/>
          </a:p>
          <a:p>
            <a:pPr marL="0" indent="0" algn="just">
              <a:buNone/>
            </a:pPr>
            <a:endParaRPr lang="en-US" dirty="0"/>
          </a:p>
        </p:txBody>
      </p:sp>
    </p:spTree>
    <p:extLst>
      <p:ext uri="{BB962C8B-B14F-4D97-AF65-F5344CB8AC3E}">
        <p14:creationId xmlns:p14="http://schemas.microsoft.com/office/powerpoint/2010/main" val="291890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14451" y="1825625"/>
            <a:ext cx="10039350" cy="4351338"/>
          </a:xfrm>
          <a:prstGeom prst="rect">
            <a:avLst/>
          </a:prstGeom>
        </p:spPr>
      </p:pic>
    </p:spTree>
    <p:extLst>
      <p:ext uri="{BB962C8B-B14F-4D97-AF65-F5344CB8AC3E}">
        <p14:creationId xmlns:p14="http://schemas.microsoft.com/office/powerpoint/2010/main" val="2836089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Course Evaluation </a:t>
            </a:r>
            <a:endParaRPr lang="en-US" dirty="0"/>
          </a:p>
        </p:txBody>
      </p:sp>
      <p:sp>
        <p:nvSpPr>
          <p:cNvPr id="3" name="Content Placeholder 2"/>
          <p:cNvSpPr>
            <a:spLocks noGrp="1"/>
          </p:cNvSpPr>
          <p:nvPr>
            <p:ph idx="1"/>
          </p:nvPr>
        </p:nvSpPr>
        <p:spPr/>
        <p:txBody>
          <a:bodyPr/>
          <a:lstStyle/>
          <a:p>
            <a:r>
              <a:rPr lang="en-US" dirty="0" smtClean="0"/>
              <a:t>Quiz (s)                 3-4       15%</a:t>
            </a:r>
          </a:p>
          <a:p>
            <a:r>
              <a:rPr lang="en-US" dirty="0" smtClean="0"/>
              <a:t>Mid Term Exam                30%</a:t>
            </a:r>
          </a:p>
          <a:p>
            <a:r>
              <a:rPr lang="en-US" dirty="0" smtClean="0"/>
              <a:t>Assignments        3-4      10%</a:t>
            </a:r>
          </a:p>
          <a:p>
            <a:r>
              <a:rPr lang="en-US" dirty="0" smtClean="0"/>
              <a:t>End Term Exam                40%</a:t>
            </a:r>
          </a:p>
          <a:p>
            <a:r>
              <a:rPr lang="en-US" dirty="0" smtClean="0"/>
              <a:t>Presentations                    </a:t>
            </a:r>
            <a:r>
              <a:rPr lang="en-US" dirty="0"/>
              <a:t>5</a:t>
            </a:r>
            <a:r>
              <a:rPr lang="en-US" dirty="0" smtClean="0"/>
              <a:t>%</a:t>
            </a:r>
          </a:p>
          <a:p>
            <a:r>
              <a:rPr lang="en-US" dirty="0" smtClean="0"/>
              <a:t>CLOs will be followed as per course which will be mapped on required PLOs</a:t>
            </a:r>
            <a:endParaRPr lang="en-US" dirty="0"/>
          </a:p>
        </p:txBody>
      </p:sp>
    </p:spTree>
    <p:extLst>
      <p:ext uri="{BB962C8B-B14F-4D97-AF65-F5344CB8AC3E}">
        <p14:creationId xmlns:p14="http://schemas.microsoft.com/office/powerpoint/2010/main" val="3325606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1360574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Factors Affecting cost</a:t>
            </a:r>
            <a:endParaRPr lang="en-US" dirty="0"/>
          </a:p>
        </p:txBody>
      </p:sp>
      <p:pic>
        <p:nvPicPr>
          <p:cNvPr id="4" name="Content Placeholder 3"/>
          <p:cNvPicPr>
            <a:picLocks noGrp="1" noChangeAspect="1"/>
          </p:cNvPicPr>
          <p:nvPr>
            <p:ph idx="1"/>
          </p:nvPr>
        </p:nvPicPr>
        <p:blipFill>
          <a:blip r:embed="rId2"/>
          <a:stretch>
            <a:fillRect/>
          </a:stretch>
        </p:blipFill>
        <p:spPr>
          <a:xfrm>
            <a:off x="2391701" y="1825625"/>
            <a:ext cx="7408597" cy="4351338"/>
          </a:xfrm>
          <a:prstGeom prst="rect">
            <a:avLst/>
          </a:prstGeom>
        </p:spPr>
      </p:pic>
    </p:spTree>
    <p:extLst>
      <p:ext uri="{BB962C8B-B14F-4D97-AF65-F5344CB8AC3E}">
        <p14:creationId xmlns:p14="http://schemas.microsoft.com/office/powerpoint/2010/main" val="1275456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Distribution system planning- Technical     aspects</a:t>
            </a:r>
            <a:endParaRPr lang="en-US" dirty="0"/>
          </a:p>
        </p:txBody>
      </p:sp>
      <p:sp>
        <p:nvSpPr>
          <p:cNvPr id="3" name="Content Placeholder 2"/>
          <p:cNvSpPr>
            <a:spLocks noGrp="1"/>
          </p:cNvSpPr>
          <p:nvPr>
            <p:ph idx="1"/>
          </p:nvPr>
        </p:nvSpPr>
        <p:spPr/>
        <p:txBody>
          <a:bodyPr/>
          <a:lstStyle/>
          <a:p>
            <a:r>
              <a:rPr lang="en-US" dirty="0"/>
              <a:t>One of the essential elements in distribution system planning is the location of the load </a:t>
            </a:r>
            <a:r>
              <a:rPr lang="en-US" dirty="0" err="1"/>
              <a:t>centre</a:t>
            </a:r>
            <a:r>
              <a:rPr lang="en-US" dirty="0"/>
              <a:t> where the primary substation is </a:t>
            </a:r>
            <a:r>
              <a:rPr lang="en-US" dirty="0" smtClean="0"/>
              <a:t>situated</a:t>
            </a:r>
          </a:p>
          <a:p>
            <a:r>
              <a:rPr lang="en-US" dirty="0" smtClean="0"/>
              <a:t> </a:t>
            </a:r>
            <a:r>
              <a:rPr lang="en-US" dirty="0"/>
              <a:t>Establishment of load </a:t>
            </a:r>
            <a:r>
              <a:rPr lang="en-US" dirty="0" err="1"/>
              <a:t>centre</a:t>
            </a:r>
            <a:r>
              <a:rPr lang="en-US" dirty="0"/>
              <a:t> or primary substation, particularly in a densely populated area, must be prepared in long-term plan, for example, in a 10-year </a:t>
            </a:r>
            <a:r>
              <a:rPr lang="en-US" dirty="0" smtClean="0"/>
              <a:t>plan</a:t>
            </a:r>
          </a:p>
          <a:p>
            <a:r>
              <a:rPr lang="en-US" dirty="0" smtClean="0"/>
              <a:t>The </a:t>
            </a:r>
            <a:r>
              <a:rPr lang="en-US" dirty="0"/>
              <a:t>outlets from the primary substation will then supply the required electrical energy to the nearby customer </a:t>
            </a:r>
            <a:r>
              <a:rPr lang="en-US" dirty="0" smtClean="0"/>
              <a:t>loads</a:t>
            </a:r>
          </a:p>
          <a:p>
            <a:r>
              <a:rPr lang="en-US" dirty="0" smtClean="0"/>
              <a:t>Customer </a:t>
            </a:r>
            <a:r>
              <a:rPr lang="en-US" dirty="0"/>
              <a:t>substations will then further transform the distribution high voltage to the </a:t>
            </a:r>
            <a:r>
              <a:rPr lang="en-US" dirty="0" smtClean="0"/>
              <a:t>LV. </a:t>
            </a:r>
            <a:endParaRPr lang="en-US" dirty="0"/>
          </a:p>
        </p:txBody>
      </p:sp>
    </p:spTree>
    <p:extLst>
      <p:ext uri="{BB962C8B-B14F-4D97-AF65-F5344CB8AC3E}">
        <p14:creationId xmlns:p14="http://schemas.microsoft.com/office/powerpoint/2010/main" val="3919806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Basic Design Criteria</a:t>
            </a:r>
            <a:endParaRPr lang="en-US" dirty="0"/>
          </a:p>
        </p:txBody>
      </p:sp>
      <p:sp>
        <p:nvSpPr>
          <p:cNvPr id="3" name="Content Placeholder 2"/>
          <p:cNvSpPr>
            <a:spLocks noGrp="1"/>
          </p:cNvSpPr>
          <p:nvPr>
            <p:ph idx="1"/>
          </p:nvPr>
        </p:nvSpPr>
        <p:spPr/>
        <p:txBody>
          <a:bodyPr/>
          <a:lstStyle/>
          <a:p>
            <a:pPr algn="just"/>
            <a:r>
              <a:rPr lang="en-US" dirty="0"/>
              <a:t>Distribution network refers to those 22kV or 11kV network supplying electricity to customers through cable or Overhead Line (</a:t>
            </a:r>
            <a:r>
              <a:rPr lang="en-US" dirty="0" smtClean="0"/>
              <a:t>OHL)</a:t>
            </a:r>
          </a:p>
          <a:p>
            <a:pPr algn="just"/>
            <a:r>
              <a:rPr lang="en-US" dirty="0" smtClean="0"/>
              <a:t>From </a:t>
            </a:r>
            <a:r>
              <a:rPr lang="en-US" dirty="0"/>
              <a:t>primary substation to various customer substations, various types of network configurations are possible, for example, single-end fed, double-end fed and closed ring network </a:t>
            </a:r>
            <a:r>
              <a:rPr lang="en-US" dirty="0" smtClean="0"/>
              <a:t>arrangement</a:t>
            </a:r>
          </a:p>
          <a:p>
            <a:pPr algn="just"/>
            <a:r>
              <a:rPr lang="en-US" dirty="0" smtClean="0"/>
              <a:t>In </a:t>
            </a:r>
            <a:r>
              <a:rPr lang="en-US" dirty="0"/>
              <a:t>the customer substation, it normally consists of the step down transformer to LV; it may also contain HV circuit breaker(s), ring main units</a:t>
            </a:r>
          </a:p>
        </p:txBody>
      </p:sp>
    </p:spTree>
    <p:extLst>
      <p:ext uri="{BB962C8B-B14F-4D97-AF65-F5344CB8AC3E}">
        <p14:creationId xmlns:p14="http://schemas.microsoft.com/office/powerpoint/2010/main" val="669692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Additional consideration is the availability of remote control facilities to enhance the security of </a:t>
            </a:r>
            <a:r>
              <a:rPr lang="en-US" dirty="0" smtClean="0"/>
              <a:t>supply</a:t>
            </a:r>
          </a:p>
          <a:p>
            <a:pPr algn="just"/>
            <a:r>
              <a:rPr lang="en-US" dirty="0"/>
              <a:t>In transmission network, the typical design concept is the ‘N-1’ reliability </a:t>
            </a:r>
            <a:r>
              <a:rPr lang="en-US" dirty="0" smtClean="0"/>
              <a:t>application</a:t>
            </a:r>
            <a:endParaRPr lang="en-US" dirty="0"/>
          </a:p>
          <a:p>
            <a:pPr algn="just"/>
            <a:r>
              <a:rPr lang="en-US" dirty="0" smtClean="0"/>
              <a:t>‘N-1</a:t>
            </a:r>
            <a:r>
              <a:rPr lang="en-US" dirty="0"/>
              <a:t>’ is referred to as any single component failure in the supply network will not affect the electricity </a:t>
            </a:r>
            <a:r>
              <a:rPr lang="en-US" dirty="0" smtClean="0"/>
              <a:t>supply</a:t>
            </a:r>
          </a:p>
          <a:p>
            <a:pPr algn="just"/>
            <a:r>
              <a:rPr lang="en-US" dirty="0" smtClean="0"/>
              <a:t>Hence </a:t>
            </a:r>
            <a:r>
              <a:rPr lang="en-US" dirty="0"/>
              <a:t>in the case of a failure of a transmission line, or a transformer connected to the distribution primary substation from the transmission source, the supply to the distribution network will not be affected</a:t>
            </a:r>
          </a:p>
        </p:txBody>
      </p:sp>
    </p:spTree>
    <p:extLst>
      <p:ext uri="{BB962C8B-B14F-4D97-AF65-F5344CB8AC3E}">
        <p14:creationId xmlns:p14="http://schemas.microsoft.com/office/powerpoint/2010/main" val="2520380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normally achieved with suitable protection and associated inter-tripping or switching scheme to the distribution incoming from the transmission </a:t>
            </a:r>
            <a:r>
              <a:rPr lang="en-US" dirty="0" smtClean="0"/>
              <a:t>network</a:t>
            </a:r>
          </a:p>
          <a:p>
            <a:r>
              <a:rPr lang="en-US" dirty="0" smtClean="0"/>
              <a:t>Hence</a:t>
            </a:r>
            <a:r>
              <a:rPr lang="en-US" dirty="0"/>
              <a:t>, the primary substation is thus designed to supply a firm load based on the calculation of ‘N-1’ </a:t>
            </a:r>
            <a:r>
              <a:rPr lang="en-US" dirty="0" smtClean="0"/>
              <a:t>criteria</a:t>
            </a:r>
          </a:p>
          <a:p>
            <a:r>
              <a:rPr lang="en-US" dirty="0"/>
              <a:t>On the other hand, the distribution network connected from the primary source substation will depends on the geographical locations of the customer substations</a:t>
            </a:r>
          </a:p>
        </p:txBody>
      </p:sp>
    </p:spTree>
    <p:extLst>
      <p:ext uri="{BB962C8B-B14F-4D97-AF65-F5344CB8AC3E}">
        <p14:creationId xmlns:p14="http://schemas.microsoft.com/office/powerpoint/2010/main" val="351988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Ring Main Unit</a:t>
            </a:r>
            <a:endParaRPr lang="en-US" dirty="0"/>
          </a:p>
        </p:txBody>
      </p:sp>
      <p:sp>
        <p:nvSpPr>
          <p:cNvPr id="3" name="Content Placeholder 2"/>
          <p:cNvSpPr>
            <a:spLocks noGrp="1"/>
          </p:cNvSpPr>
          <p:nvPr>
            <p:ph idx="1"/>
          </p:nvPr>
        </p:nvSpPr>
        <p:spPr/>
        <p:txBody>
          <a:bodyPr>
            <a:normAutofit/>
          </a:bodyPr>
          <a:lstStyle/>
          <a:p>
            <a:pPr algn="just"/>
            <a:r>
              <a:rPr lang="en-US" dirty="0"/>
              <a:t>In an electrical </a:t>
            </a:r>
            <a:r>
              <a:rPr lang="en-US" dirty="0">
                <a:hlinkClick r:id="rId2" tooltip="Power distribution"/>
              </a:rPr>
              <a:t>power distribution</a:t>
            </a:r>
            <a:r>
              <a:rPr lang="en-US" dirty="0"/>
              <a:t> system, a </a:t>
            </a:r>
            <a:r>
              <a:rPr lang="en-US" b="1" dirty="0"/>
              <a:t>ring main unit</a:t>
            </a:r>
            <a:r>
              <a:rPr lang="en-US" dirty="0"/>
              <a:t> </a:t>
            </a:r>
            <a:r>
              <a:rPr lang="en-US" b="1" dirty="0"/>
              <a:t>(RMU)</a:t>
            </a:r>
            <a:r>
              <a:rPr lang="en-US" dirty="0"/>
              <a:t> is a factory assembled, metal enclosed set of </a:t>
            </a:r>
            <a:r>
              <a:rPr lang="en-US" dirty="0">
                <a:hlinkClick r:id="rId3" tooltip="Switchgear"/>
              </a:rPr>
              <a:t>switchgear</a:t>
            </a:r>
            <a:r>
              <a:rPr lang="en-US" dirty="0"/>
              <a:t> used at the load connection points of a ring-type distribution network. </a:t>
            </a:r>
            <a:endParaRPr lang="en-US" dirty="0" smtClean="0"/>
          </a:p>
          <a:p>
            <a:pPr algn="just"/>
            <a:r>
              <a:rPr lang="en-US" dirty="0" smtClean="0"/>
              <a:t>It </a:t>
            </a:r>
            <a:r>
              <a:rPr lang="en-US" dirty="0"/>
              <a:t>includes in one unit two switches that can connect the load to either or both main conductors, and a fusible switch or </a:t>
            </a:r>
            <a:r>
              <a:rPr lang="en-US" dirty="0">
                <a:hlinkClick r:id="rId4" tooltip="Circuit breaker"/>
              </a:rPr>
              <a:t>circuit breaker</a:t>
            </a:r>
            <a:r>
              <a:rPr lang="en-US" dirty="0"/>
              <a:t> and switch that feed a </a:t>
            </a:r>
            <a:r>
              <a:rPr lang="en-US" dirty="0">
                <a:hlinkClick r:id="rId5" tooltip="Distribution transformer"/>
              </a:rPr>
              <a:t>distribution transformer</a:t>
            </a:r>
            <a:r>
              <a:rPr lang="en-US" dirty="0"/>
              <a:t>. </a:t>
            </a:r>
            <a:endParaRPr lang="en-US" dirty="0" smtClean="0"/>
          </a:p>
          <a:p>
            <a:pPr algn="just"/>
            <a:r>
              <a:rPr lang="en-US" dirty="0" smtClean="0"/>
              <a:t>The </a:t>
            </a:r>
            <a:r>
              <a:rPr lang="en-US" dirty="0"/>
              <a:t>metal enclosed unit connects to the </a:t>
            </a:r>
            <a:r>
              <a:rPr lang="en-US" dirty="0">
                <a:hlinkClick r:id="rId6" tooltip="Transformer"/>
              </a:rPr>
              <a:t>transformer</a:t>
            </a:r>
            <a:r>
              <a:rPr lang="en-US" dirty="0"/>
              <a:t> either through a bus throat of standardized dimensions, or else through cables and is usually installed outdoors. </a:t>
            </a:r>
            <a:endParaRPr lang="en-US" dirty="0"/>
          </a:p>
        </p:txBody>
      </p:sp>
    </p:spTree>
    <p:extLst>
      <p:ext uri="{BB962C8B-B14F-4D97-AF65-F5344CB8AC3E}">
        <p14:creationId xmlns:p14="http://schemas.microsoft.com/office/powerpoint/2010/main" val="868661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Ring main cables enter and leave the </a:t>
            </a:r>
            <a:r>
              <a:rPr lang="en-US" dirty="0" smtClean="0"/>
              <a:t>cabinet</a:t>
            </a:r>
          </a:p>
          <a:p>
            <a:pPr algn="just"/>
            <a:r>
              <a:rPr lang="en-US" dirty="0" smtClean="0"/>
              <a:t>This </a:t>
            </a:r>
            <a:r>
              <a:rPr lang="en-US" dirty="0"/>
              <a:t>type of switchgear is used for medium-voltage power distribution, from 7200 volts to about 36000 volts.</a:t>
            </a:r>
          </a:p>
          <a:p>
            <a:pPr algn="just"/>
            <a:endParaRPr lang="en-US" dirty="0"/>
          </a:p>
        </p:txBody>
      </p:sp>
    </p:spTree>
    <p:extLst>
      <p:ext uri="{BB962C8B-B14F-4D97-AF65-F5344CB8AC3E}">
        <p14:creationId xmlns:p14="http://schemas.microsoft.com/office/powerpoint/2010/main" val="3433110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Types of </a:t>
            </a:r>
            <a:r>
              <a:rPr lang="en-US" dirty="0"/>
              <a:t>D</a:t>
            </a:r>
            <a:r>
              <a:rPr lang="en-US" dirty="0" smtClean="0"/>
              <a:t>istribution Networks</a:t>
            </a:r>
            <a:endParaRPr lang="en-US" dirty="0"/>
          </a:p>
        </p:txBody>
      </p:sp>
      <p:sp>
        <p:nvSpPr>
          <p:cNvPr id="3" name="Content Placeholder 2"/>
          <p:cNvSpPr>
            <a:spLocks noGrp="1"/>
          </p:cNvSpPr>
          <p:nvPr>
            <p:ph idx="1"/>
          </p:nvPr>
        </p:nvSpPr>
        <p:spPr/>
        <p:txBody>
          <a:bodyPr/>
          <a:lstStyle/>
          <a:p>
            <a:r>
              <a:rPr lang="en-US" b="1" u="sng" dirty="0">
                <a:solidFill>
                  <a:srgbClr val="FF0000"/>
                </a:solidFill>
              </a:rPr>
              <a:t>Single-end radial fed </a:t>
            </a:r>
            <a:endParaRPr lang="en-US" b="1" u="sng" dirty="0" smtClean="0">
              <a:solidFill>
                <a:srgbClr val="FF0000"/>
              </a:solidFill>
            </a:endParaRPr>
          </a:p>
          <a:p>
            <a:r>
              <a:rPr lang="en-US" dirty="0" smtClean="0"/>
              <a:t>Single-end </a:t>
            </a:r>
            <a:r>
              <a:rPr lang="en-US" dirty="0"/>
              <a:t>radial fed refers to a number of customer substations or pole-mounted substations are connected to the primary </a:t>
            </a:r>
            <a:r>
              <a:rPr lang="en-US" dirty="0" smtClean="0"/>
              <a:t>substation</a:t>
            </a:r>
          </a:p>
          <a:p>
            <a:r>
              <a:rPr lang="en-US" dirty="0" smtClean="0"/>
              <a:t> </a:t>
            </a:r>
            <a:r>
              <a:rPr lang="en-US" dirty="0"/>
              <a:t>The supply security is the lowest as any single point failure will result in the loss of supply </a:t>
            </a:r>
            <a:r>
              <a:rPr lang="en-US" dirty="0" smtClean="0"/>
              <a:t>to </a:t>
            </a:r>
            <a:r>
              <a:rPr lang="en-US" dirty="0"/>
              <a:t>the customer </a:t>
            </a:r>
            <a:r>
              <a:rPr lang="en-US" dirty="0" smtClean="0"/>
              <a:t>substation</a:t>
            </a:r>
          </a:p>
          <a:p>
            <a:r>
              <a:rPr lang="en-US" dirty="0"/>
              <a:t>Similarly, any single failure in the customer substation will result in loss of supply to the </a:t>
            </a:r>
            <a:r>
              <a:rPr lang="en-US" dirty="0" smtClean="0"/>
              <a:t>customer</a:t>
            </a:r>
          </a:p>
          <a:p>
            <a:r>
              <a:rPr lang="en-US" dirty="0" smtClean="0"/>
              <a:t>In </a:t>
            </a:r>
            <a:r>
              <a:rPr lang="en-US" dirty="0"/>
              <a:t>case of fault, the supply restoration will depend on the fault repair time. </a:t>
            </a:r>
          </a:p>
        </p:txBody>
      </p:sp>
    </p:spTree>
    <p:extLst>
      <p:ext uri="{BB962C8B-B14F-4D97-AF65-F5344CB8AC3E}">
        <p14:creationId xmlns:p14="http://schemas.microsoft.com/office/powerpoint/2010/main" val="2923665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86050" y="2200275"/>
            <a:ext cx="6472237" cy="3457575"/>
          </a:xfrm>
          <a:prstGeom prst="rect">
            <a:avLst/>
          </a:prstGeom>
        </p:spPr>
      </p:pic>
    </p:spTree>
    <p:extLst>
      <p:ext uri="{BB962C8B-B14F-4D97-AF65-F5344CB8AC3E}">
        <p14:creationId xmlns:p14="http://schemas.microsoft.com/office/powerpoint/2010/main" val="1673590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Text Book</a:t>
            </a:r>
            <a:endParaRPr lang="en-US" dirty="0"/>
          </a:p>
        </p:txBody>
      </p:sp>
      <p:sp>
        <p:nvSpPr>
          <p:cNvPr id="3" name="Content Placeholder 2"/>
          <p:cNvSpPr>
            <a:spLocks noGrp="1"/>
          </p:cNvSpPr>
          <p:nvPr>
            <p:ph idx="1"/>
          </p:nvPr>
        </p:nvSpPr>
        <p:spPr/>
        <p:txBody>
          <a:bodyPr/>
          <a:lstStyle/>
          <a:p>
            <a:r>
              <a:rPr lang="en-US" dirty="0" smtClean="0"/>
              <a:t>Electric Power Distribution Engineering By </a:t>
            </a:r>
            <a:r>
              <a:rPr lang="en-US" dirty="0" err="1" smtClean="0"/>
              <a:t>Turan</a:t>
            </a:r>
            <a:r>
              <a:rPr lang="en-US" dirty="0" smtClean="0"/>
              <a:t> </a:t>
            </a:r>
            <a:r>
              <a:rPr lang="en-US" dirty="0" err="1" smtClean="0"/>
              <a:t>Gonen</a:t>
            </a:r>
            <a:r>
              <a:rPr lang="en-US" dirty="0" smtClean="0"/>
              <a:t>, 2</a:t>
            </a:r>
            <a:r>
              <a:rPr lang="en-US" baseline="30000" dirty="0" smtClean="0"/>
              <a:t>nd</a:t>
            </a:r>
            <a:r>
              <a:rPr lang="en-US" dirty="0" smtClean="0"/>
              <a:t> Edition</a:t>
            </a:r>
          </a:p>
          <a:p>
            <a:r>
              <a:rPr lang="en-US" dirty="0" smtClean="0"/>
              <a:t>Reference Books and Material:  Internet or any other related material</a:t>
            </a:r>
          </a:p>
          <a:p>
            <a:r>
              <a:rPr lang="en-US" dirty="0" smtClean="0"/>
              <a:t>Presentation Guidelines:  Any relevant topic with practical implementations in field by the presenters</a:t>
            </a:r>
            <a:endParaRPr lang="en-US" dirty="0"/>
          </a:p>
        </p:txBody>
      </p:sp>
    </p:spTree>
    <p:extLst>
      <p:ext uri="{BB962C8B-B14F-4D97-AF65-F5344CB8AC3E}">
        <p14:creationId xmlns:p14="http://schemas.microsoft.com/office/powerpoint/2010/main" val="4039000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Double-end fed with an </a:t>
            </a:r>
            <a:r>
              <a:rPr lang="en-US" dirty="0" smtClean="0"/>
              <a:t>NO Point </a:t>
            </a:r>
            <a:endParaRPr lang="en-US" dirty="0"/>
          </a:p>
        </p:txBody>
      </p:sp>
      <p:sp>
        <p:nvSpPr>
          <p:cNvPr id="3" name="Content Placeholder 2"/>
          <p:cNvSpPr>
            <a:spLocks noGrp="1"/>
          </p:cNvSpPr>
          <p:nvPr>
            <p:ph idx="1"/>
          </p:nvPr>
        </p:nvSpPr>
        <p:spPr/>
        <p:txBody>
          <a:bodyPr/>
          <a:lstStyle/>
          <a:p>
            <a:r>
              <a:rPr lang="en-US" dirty="0"/>
              <a:t>To provide a higher supply security, the customer substations can be fed from two sources as shown </a:t>
            </a:r>
            <a:r>
              <a:rPr lang="en-US" dirty="0" smtClean="0"/>
              <a:t>in fig</a:t>
            </a:r>
          </a:p>
          <a:p>
            <a:r>
              <a:rPr lang="en-US" dirty="0"/>
              <a:t>The customer substation is normally supplied from a single end and in the case of loss of supply from the one source end, for example due to a component failure, the NO (normally open) point can be closed to restore supply after the faulty portion of the component is </a:t>
            </a:r>
            <a:r>
              <a:rPr lang="en-US" dirty="0" smtClean="0"/>
              <a:t>isolated</a:t>
            </a:r>
          </a:p>
          <a:p>
            <a:r>
              <a:rPr lang="en-US" dirty="0"/>
              <a:t>The supply restoration will be quicker and is not directly </a:t>
            </a:r>
            <a:r>
              <a:rPr lang="en-US" dirty="0" smtClean="0"/>
              <a:t>depending </a:t>
            </a:r>
            <a:r>
              <a:rPr lang="en-US" dirty="0"/>
              <a:t>on the fault repair </a:t>
            </a:r>
            <a:r>
              <a:rPr lang="en-US" dirty="0" smtClean="0"/>
              <a:t>time</a:t>
            </a:r>
          </a:p>
          <a:p>
            <a:r>
              <a:rPr lang="en-US" dirty="0"/>
              <a:t>The customer substation may consist of </a:t>
            </a:r>
            <a:r>
              <a:rPr lang="en-US" dirty="0" smtClean="0"/>
              <a:t>Ring </a:t>
            </a:r>
            <a:r>
              <a:rPr lang="en-US" dirty="0"/>
              <a:t>Main Unit (RMU) and equipped with earth fault indicator as shown below</a:t>
            </a:r>
          </a:p>
        </p:txBody>
      </p:sp>
    </p:spTree>
    <p:extLst>
      <p:ext uri="{BB962C8B-B14F-4D97-AF65-F5344CB8AC3E}">
        <p14:creationId xmlns:p14="http://schemas.microsoft.com/office/powerpoint/2010/main" val="2624578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Double-end fed with an </a:t>
            </a:r>
            <a:r>
              <a:rPr lang="en-US" dirty="0" smtClean="0"/>
              <a:t>NO point</a:t>
            </a:r>
            <a:endParaRPr lang="en-US" dirty="0"/>
          </a:p>
        </p:txBody>
      </p:sp>
      <p:pic>
        <p:nvPicPr>
          <p:cNvPr id="4" name="Content Placeholder 3"/>
          <p:cNvPicPr>
            <a:picLocks noGrp="1" noChangeAspect="1"/>
          </p:cNvPicPr>
          <p:nvPr>
            <p:ph idx="1"/>
          </p:nvPr>
        </p:nvPicPr>
        <p:blipFill>
          <a:blip r:embed="rId2"/>
          <a:stretch>
            <a:fillRect/>
          </a:stretch>
        </p:blipFill>
        <p:spPr>
          <a:xfrm>
            <a:off x="1999623" y="1825625"/>
            <a:ext cx="8192753" cy="4351338"/>
          </a:xfrm>
          <a:prstGeom prst="rect">
            <a:avLst/>
          </a:prstGeom>
        </p:spPr>
      </p:pic>
    </p:spTree>
    <p:extLst>
      <p:ext uri="{BB962C8B-B14F-4D97-AF65-F5344CB8AC3E}">
        <p14:creationId xmlns:p14="http://schemas.microsoft.com/office/powerpoint/2010/main" val="322731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This configuration results </a:t>
            </a:r>
            <a:r>
              <a:rPr lang="en-US" dirty="0"/>
              <a:t>in loss of supply in case of fault in the RMU circuit since the controlling circuit breaker at the controlling/customer substation will trip to isolate the faulty circuit</a:t>
            </a:r>
          </a:p>
        </p:txBody>
      </p:sp>
    </p:spTree>
    <p:extLst>
      <p:ext uri="{BB962C8B-B14F-4D97-AF65-F5344CB8AC3E}">
        <p14:creationId xmlns:p14="http://schemas.microsoft.com/office/powerpoint/2010/main" val="2268056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Ringed Network Arrangement</a:t>
            </a:r>
            <a:endParaRPr lang="en-US" dirty="0"/>
          </a:p>
        </p:txBody>
      </p:sp>
      <p:sp>
        <p:nvSpPr>
          <p:cNvPr id="3" name="Content Placeholder 2"/>
          <p:cNvSpPr>
            <a:spLocks noGrp="1"/>
          </p:cNvSpPr>
          <p:nvPr>
            <p:ph idx="1"/>
          </p:nvPr>
        </p:nvSpPr>
        <p:spPr/>
        <p:txBody>
          <a:bodyPr/>
          <a:lstStyle/>
          <a:p>
            <a:r>
              <a:rPr lang="en-US" dirty="0"/>
              <a:t>A typical customer substation in a ring-configured network contains two feeders and one transformer </a:t>
            </a:r>
            <a:r>
              <a:rPr lang="en-US" dirty="0" smtClean="0"/>
              <a:t>feeder</a:t>
            </a:r>
          </a:p>
          <a:p>
            <a:r>
              <a:rPr lang="en-US" dirty="0" smtClean="0"/>
              <a:t>The </a:t>
            </a:r>
            <a:r>
              <a:rPr lang="en-US" dirty="0"/>
              <a:t>former have circuit breakers and cable connecting to other substations while the </a:t>
            </a:r>
            <a:r>
              <a:rPr lang="en-US" dirty="0" smtClean="0"/>
              <a:t>later </a:t>
            </a:r>
            <a:r>
              <a:rPr lang="en-US" dirty="0"/>
              <a:t>has circuit breaker and cable connecting to 11kV/LV </a:t>
            </a:r>
            <a:r>
              <a:rPr lang="en-US" dirty="0" smtClean="0"/>
              <a:t>transformer</a:t>
            </a:r>
          </a:p>
          <a:p>
            <a:r>
              <a:rPr lang="en-US" dirty="0" smtClean="0"/>
              <a:t>A </a:t>
            </a:r>
            <a:r>
              <a:rPr lang="en-US" dirty="0"/>
              <a:t>typical ringed network arrangement is </a:t>
            </a:r>
            <a:r>
              <a:rPr lang="en-US" dirty="0" smtClean="0"/>
              <a:t>shown in fig</a:t>
            </a:r>
            <a:endParaRPr lang="en-US" dirty="0"/>
          </a:p>
        </p:txBody>
      </p:sp>
    </p:spTree>
    <p:extLst>
      <p:ext uri="{BB962C8B-B14F-4D97-AF65-F5344CB8AC3E}">
        <p14:creationId xmlns:p14="http://schemas.microsoft.com/office/powerpoint/2010/main" val="2051467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61286" y="1825625"/>
            <a:ext cx="7895968" cy="4351338"/>
          </a:xfrm>
          <a:prstGeom prst="rect">
            <a:avLst/>
          </a:prstGeom>
        </p:spPr>
      </p:pic>
    </p:spTree>
    <p:extLst>
      <p:ext uri="{BB962C8B-B14F-4D97-AF65-F5344CB8AC3E}">
        <p14:creationId xmlns:p14="http://schemas.microsoft.com/office/powerpoint/2010/main" val="3351570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Closed Ring Operation</a:t>
            </a:r>
            <a:endParaRPr lang="en-US" dirty="0"/>
          </a:p>
        </p:txBody>
      </p:sp>
      <p:sp>
        <p:nvSpPr>
          <p:cNvPr id="3" name="Content Placeholder 2"/>
          <p:cNvSpPr>
            <a:spLocks noGrp="1"/>
          </p:cNvSpPr>
          <p:nvPr>
            <p:ph idx="1"/>
          </p:nvPr>
        </p:nvSpPr>
        <p:spPr/>
        <p:txBody>
          <a:bodyPr/>
          <a:lstStyle/>
          <a:p>
            <a:pPr algn="just"/>
            <a:r>
              <a:rPr lang="en-US" dirty="0"/>
              <a:t>Closed-ring operation of distribution grids has several advantages over more common distribution grid configurations incorporating normally-open </a:t>
            </a:r>
            <a:r>
              <a:rPr lang="en-US" dirty="0" smtClean="0"/>
              <a:t>points</a:t>
            </a:r>
          </a:p>
          <a:p>
            <a:pPr algn="just"/>
            <a:r>
              <a:rPr lang="en-US" dirty="0" smtClean="0"/>
              <a:t>As </a:t>
            </a:r>
            <a:r>
              <a:rPr lang="en-US" dirty="0"/>
              <a:t>power flows are able to naturally balance out between feeders of a ring shaped distribution grid, it is expected that peak loading will be reduced, and with that, grid </a:t>
            </a:r>
            <a:r>
              <a:rPr lang="en-US" dirty="0" smtClean="0"/>
              <a:t>losses</a:t>
            </a:r>
          </a:p>
          <a:p>
            <a:pPr algn="just"/>
            <a:r>
              <a:rPr lang="en-US" dirty="0" smtClean="0"/>
              <a:t>As </a:t>
            </a:r>
            <a:r>
              <a:rPr lang="en-US" dirty="0"/>
              <a:t>such, investment costs can be postponed or avoided and operational costs can be reduced due to lower grid </a:t>
            </a:r>
            <a:r>
              <a:rPr lang="en-US" dirty="0" smtClean="0"/>
              <a:t>losses</a:t>
            </a:r>
            <a:endParaRPr lang="en-US" dirty="0"/>
          </a:p>
        </p:txBody>
      </p:sp>
    </p:spTree>
    <p:extLst>
      <p:ext uri="{BB962C8B-B14F-4D97-AF65-F5344CB8AC3E}">
        <p14:creationId xmlns:p14="http://schemas.microsoft.com/office/powerpoint/2010/main" val="8957979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85987" y="2024856"/>
            <a:ext cx="7386637" cy="3952875"/>
          </a:xfrm>
          <a:prstGeom prst="rect">
            <a:avLst/>
          </a:prstGeom>
        </p:spPr>
      </p:pic>
    </p:spTree>
    <p:extLst>
      <p:ext uri="{BB962C8B-B14F-4D97-AF65-F5344CB8AC3E}">
        <p14:creationId xmlns:p14="http://schemas.microsoft.com/office/powerpoint/2010/main" val="40771152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Typically distribution grids are structured according to the lay-out depicted in </a:t>
            </a:r>
            <a:r>
              <a:rPr lang="en-US" dirty="0" smtClean="0"/>
              <a:t>Figure</a:t>
            </a:r>
          </a:p>
          <a:p>
            <a:r>
              <a:rPr lang="en-US" dirty="0" smtClean="0"/>
              <a:t>Medium </a:t>
            </a:r>
            <a:r>
              <a:rPr lang="en-US" dirty="0"/>
              <a:t>voltage distribution rings are usually fitted with a normally-open point (NOP), splitting the ring into two separate feeders from an electrical-technical point of </a:t>
            </a:r>
            <a:r>
              <a:rPr lang="en-US" dirty="0" smtClean="0"/>
              <a:t>view</a:t>
            </a:r>
          </a:p>
          <a:p>
            <a:r>
              <a:rPr lang="en-US" dirty="0" smtClean="0"/>
              <a:t>The </a:t>
            </a:r>
            <a:r>
              <a:rPr lang="en-US" dirty="0"/>
              <a:t>purpose of the NOP is to ensure selectivity for protection systems and reduce the impact of faults in the grid by limiting the number of customers that are affected when protection </a:t>
            </a:r>
            <a:r>
              <a:rPr lang="en-US" dirty="0" smtClean="0"/>
              <a:t>trips</a:t>
            </a:r>
          </a:p>
          <a:p>
            <a:r>
              <a:rPr lang="en-US" dirty="0" smtClean="0"/>
              <a:t>However</a:t>
            </a:r>
            <a:r>
              <a:rPr lang="en-US" dirty="0"/>
              <a:t>, on the downside, the NOP might indirectly incur additional grid losses, by obstructing an optimal power flow</a:t>
            </a:r>
          </a:p>
        </p:txBody>
      </p:sp>
    </p:spTree>
    <p:extLst>
      <p:ext uri="{BB962C8B-B14F-4D97-AF65-F5344CB8AC3E}">
        <p14:creationId xmlns:p14="http://schemas.microsoft.com/office/powerpoint/2010/main" val="3103812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Basic Understanding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To </a:t>
            </a:r>
            <a:r>
              <a:rPr lang="en-US" dirty="0" smtClean="0"/>
              <a:t>understand some of </a:t>
            </a:r>
            <a:r>
              <a:rPr lang="en-US" dirty="0"/>
              <a:t>the problems that the power industry faces let </a:t>
            </a:r>
            <a:r>
              <a:rPr lang="en-US" dirty="0" smtClean="0"/>
              <a:t>us briefly </a:t>
            </a:r>
            <a:r>
              <a:rPr lang="en-US" dirty="0"/>
              <a:t>review some of the characteristic </a:t>
            </a:r>
            <a:r>
              <a:rPr lang="en-US" dirty="0" smtClean="0"/>
              <a:t>features of generation and </a:t>
            </a:r>
            <a:r>
              <a:rPr lang="en-US" dirty="0"/>
              <a:t>transmission </a:t>
            </a:r>
            <a:endParaRPr lang="en-US" dirty="0" smtClean="0"/>
          </a:p>
          <a:p>
            <a:pPr algn="just"/>
            <a:r>
              <a:rPr lang="en-US" dirty="0"/>
              <a:t>The power system must</a:t>
            </a:r>
            <a:r>
              <a:rPr lang="en-US" dirty="0" smtClean="0"/>
              <a:t>, be capable of </a:t>
            </a:r>
            <a:r>
              <a:rPr lang="en-US" dirty="0"/>
              <a:t>matching the output from </a:t>
            </a:r>
            <a:r>
              <a:rPr lang="en-US" dirty="0" smtClean="0"/>
              <a:t>generators to </a:t>
            </a:r>
            <a:r>
              <a:rPr lang="en-US" dirty="0"/>
              <a:t>the </a:t>
            </a:r>
            <a:r>
              <a:rPr lang="en-US" dirty="0" smtClean="0"/>
              <a:t>demand at anytime </a:t>
            </a:r>
            <a:r>
              <a:rPr lang="en-US" dirty="0"/>
              <a:t>at </a:t>
            </a:r>
            <a:r>
              <a:rPr lang="en-US" dirty="0" smtClean="0"/>
              <a:t>a  specified voltage and frequency</a:t>
            </a:r>
          </a:p>
          <a:p>
            <a:r>
              <a:rPr lang="en-US" dirty="0" smtClean="0"/>
              <a:t>The difficulty encountered in this task </a:t>
            </a:r>
            <a:r>
              <a:rPr lang="en-US" dirty="0"/>
              <a:t>can be imagined from the fact that load </a:t>
            </a:r>
            <a:r>
              <a:rPr lang="en-US" dirty="0" smtClean="0"/>
              <a:t>variations over </a:t>
            </a:r>
            <a:r>
              <a:rPr lang="en-US" dirty="0"/>
              <a:t>a day </a:t>
            </a:r>
            <a:r>
              <a:rPr lang="en-US" dirty="0" smtClean="0"/>
              <a:t>comprises three </a:t>
            </a:r>
            <a:r>
              <a:rPr lang="en-US" dirty="0"/>
              <a:t>components-a steady component known as base load; a </a:t>
            </a:r>
            <a:r>
              <a:rPr lang="en-US" dirty="0" smtClean="0"/>
              <a:t>varying component whose daily pattern depends upon  the time </a:t>
            </a:r>
            <a:r>
              <a:rPr lang="en-US" dirty="0"/>
              <a:t>of day; weather</a:t>
            </a:r>
            <a:r>
              <a:rPr lang="en-US" dirty="0" smtClean="0"/>
              <a:t>, season, a popular festival</a:t>
            </a:r>
            <a:r>
              <a:rPr lang="en-US" dirty="0"/>
              <a:t>, </a:t>
            </a:r>
            <a:r>
              <a:rPr lang="en-US" dirty="0" smtClean="0"/>
              <a:t>etc. and a </a:t>
            </a:r>
            <a:r>
              <a:rPr lang="en-US" dirty="0"/>
              <a:t>purely randomly varying </a:t>
            </a:r>
            <a:r>
              <a:rPr lang="en-US" dirty="0" smtClean="0"/>
              <a:t>component of relatively               </a:t>
            </a:r>
            <a:r>
              <a:rPr lang="en-US" dirty="0"/>
              <a:t/>
            </a:r>
            <a:br>
              <a:rPr lang="en-US" dirty="0"/>
            </a:br>
            <a:r>
              <a:rPr lang="en-US" dirty="0"/>
              <a:t>small amplitude </a:t>
            </a:r>
            <a:br>
              <a:rPr lang="en-US" dirty="0"/>
            </a:b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6662757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Figure shows a </a:t>
            </a:r>
            <a:r>
              <a:rPr lang="en-US" dirty="0"/>
              <a:t>typical daily load curve</a:t>
            </a:r>
            <a:r>
              <a:rPr lang="en-US" dirty="0" smtClean="0"/>
              <a:t>.</a:t>
            </a:r>
          </a:p>
          <a:p>
            <a:r>
              <a:rPr lang="en-US" dirty="0" smtClean="0"/>
              <a:t>The </a:t>
            </a:r>
            <a:r>
              <a:rPr lang="en-US" dirty="0"/>
              <a:t>characteristics of a daily load curve on a </a:t>
            </a:r>
            <a:r>
              <a:rPr lang="en-US" dirty="0" smtClean="0"/>
              <a:t>gross basis are indicated by </a:t>
            </a:r>
            <a:r>
              <a:rPr lang="en-US" dirty="0"/>
              <a:t>peak load and </a:t>
            </a:r>
            <a:r>
              <a:rPr lang="en-US" dirty="0" smtClean="0"/>
              <a:t>the time </a:t>
            </a:r>
            <a:r>
              <a:rPr lang="en-US" dirty="0"/>
              <a:t>of its </a:t>
            </a:r>
            <a:r>
              <a:rPr lang="en-US" dirty="0" smtClean="0"/>
              <a:t>occurrence and </a:t>
            </a:r>
            <a:r>
              <a:rPr lang="en-US" dirty="0"/>
              <a:t>load factor defined </a:t>
            </a:r>
            <a:r>
              <a:rPr lang="en-US" dirty="0" smtClean="0"/>
              <a:t>as;</a:t>
            </a:r>
          </a:p>
          <a:p>
            <a:r>
              <a:rPr lang="en-US" dirty="0" smtClean="0"/>
              <a:t>Average load/ </a:t>
            </a:r>
            <a:r>
              <a:rPr lang="en-US" dirty="0"/>
              <a:t>maximum (peak</a:t>
            </a:r>
            <a:r>
              <a:rPr lang="en-US" dirty="0" smtClean="0"/>
              <a:t>) load = </a:t>
            </a:r>
            <a:r>
              <a:rPr lang="en-US" dirty="0"/>
              <a:t>less than </a:t>
            </a:r>
            <a:r>
              <a:rPr lang="en-US" dirty="0" smtClean="0"/>
              <a:t>unity</a:t>
            </a:r>
          </a:p>
          <a:p>
            <a:pPr marL="0" indent="0">
              <a:buNone/>
            </a:pPr>
            <a:r>
              <a:rPr lang="en-US" dirty="0"/>
              <a:t/>
            </a:r>
            <a:br>
              <a:rPr lang="en-US" dirty="0"/>
            </a:br>
            <a:r>
              <a:rPr lang="en-US" dirty="0"/>
              <a:t/>
            </a:r>
            <a:br>
              <a:rPr lang="en-US" dirty="0"/>
            </a:b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3641124" y="4001294"/>
            <a:ext cx="3352800" cy="2676525"/>
          </a:xfrm>
          <a:prstGeom prst="rect">
            <a:avLst/>
          </a:prstGeom>
        </p:spPr>
      </p:pic>
    </p:spTree>
    <p:extLst>
      <p:ext uri="{BB962C8B-B14F-4D97-AF65-F5344CB8AC3E}">
        <p14:creationId xmlns:p14="http://schemas.microsoft.com/office/powerpoint/2010/main" val="3307849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Lecture Contents</a:t>
            </a:r>
            <a:endParaRPr lang="en-US" dirty="0"/>
          </a:p>
        </p:txBody>
      </p:sp>
      <p:sp>
        <p:nvSpPr>
          <p:cNvPr id="3" name="Content Placeholder 2"/>
          <p:cNvSpPr>
            <a:spLocks noGrp="1"/>
          </p:cNvSpPr>
          <p:nvPr>
            <p:ph idx="1"/>
          </p:nvPr>
        </p:nvSpPr>
        <p:spPr/>
        <p:txBody>
          <a:bodyPr/>
          <a:lstStyle/>
          <a:p>
            <a:r>
              <a:rPr lang="en-US" dirty="0" smtClean="0"/>
              <a:t>Introduction to Course </a:t>
            </a:r>
          </a:p>
          <a:p>
            <a:pPr lvl="1"/>
            <a:r>
              <a:rPr lang="en-US" dirty="0" smtClean="0"/>
              <a:t>Distribution System Planning</a:t>
            </a:r>
          </a:p>
          <a:p>
            <a:pPr lvl="1"/>
            <a:r>
              <a:rPr lang="en-US" dirty="0" smtClean="0"/>
              <a:t>Calculations for the Generation planning and cable pricing</a:t>
            </a:r>
          </a:p>
          <a:p>
            <a:pPr lvl="1"/>
            <a:r>
              <a:rPr lang="en-US" dirty="0" smtClean="0"/>
              <a:t>Factors Affecting the System Planning</a:t>
            </a:r>
          </a:p>
          <a:p>
            <a:pPr lvl="1"/>
            <a:r>
              <a:rPr lang="en-US" dirty="0" smtClean="0"/>
              <a:t>Distribution planning </a:t>
            </a:r>
          </a:p>
          <a:p>
            <a:pPr lvl="1"/>
            <a:r>
              <a:rPr lang="en-US" dirty="0" smtClean="0"/>
              <a:t>Basic Definitions</a:t>
            </a:r>
            <a:endParaRPr lang="en-US" dirty="0"/>
          </a:p>
        </p:txBody>
      </p:sp>
    </p:spTree>
    <p:extLst>
      <p:ext uri="{BB962C8B-B14F-4D97-AF65-F5344CB8AC3E}">
        <p14:creationId xmlns:p14="http://schemas.microsoft.com/office/powerpoint/2010/main" val="24118698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average load determines the energy consumption over the day, </a:t>
            </a:r>
            <a:r>
              <a:rPr lang="en-US" dirty="0" smtClean="0"/>
              <a:t>while the </a:t>
            </a:r>
            <a:r>
              <a:rPr lang="en-US" dirty="0"/>
              <a:t>peak load along with considerations of standby capacity determines </a:t>
            </a:r>
            <a:r>
              <a:rPr lang="en-US" dirty="0" smtClean="0"/>
              <a:t>plant capacity </a:t>
            </a:r>
            <a:r>
              <a:rPr lang="en-US" dirty="0"/>
              <a:t>for meeting the load </a:t>
            </a:r>
            <a:endParaRPr lang="en-US" dirty="0" smtClean="0"/>
          </a:p>
          <a:p>
            <a:r>
              <a:rPr lang="en-US" dirty="0" smtClean="0"/>
              <a:t>A high load factor helps in drawing more energy from a given installation</a:t>
            </a:r>
          </a:p>
          <a:p>
            <a:pPr marL="0" indent="0">
              <a:buNone/>
            </a:pPr>
            <a:r>
              <a:rPr lang="en-US" dirty="0" smtClean="0"/>
              <a:t>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5664946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Tariff Calculation </a:t>
            </a:r>
            <a:endParaRPr lang="en-US" dirty="0"/>
          </a:p>
        </p:txBody>
      </p:sp>
      <p:sp>
        <p:nvSpPr>
          <p:cNvPr id="3" name="Content Placeholder 2"/>
          <p:cNvSpPr>
            <a:spLocks noGrp="1"/>
          </p:cNvSpPr>
          <p:nvPr>
            <p:ph idx="1"/>
          </p:nvPr>
        </p:nvSpPr>
        <p:spPr/>
        <p:txBody>
          <a:bodyPr/>
          <a:lstStyle/>
          <a:p>
            <a:r>
              <a:rPr lang="en-US" dirty="0" smtClean="0"/>
              <a:t>Problem 1 Comparing two tariffs of industrial load….</a:t>
            </a:r>
            <a:endParaRPr lang="en-US" dirty="0"/>
          </a:p>
        </p:txBody>
      </p:sp>
    </p:spTree>
    <p:extLst>
      <p:ext uri="{BB962C8B-B14F-4D97-AF65-F5344CB8AC3E}">
        <p14:creationId xmlns:p14="http://schemas.microsoft.com/office/powerpoint/2010/main" val="3309702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Discussion will be continued…..diversity factors and problems related to average load, installed capacity base </a:t>
            </a:r>
            <a:r>
              <a:rPr lang="en-US" smtClean="0"/>
              <a:t>load etc.</a:t>
            </a:r>
            <a:endParaRPr lang="en-US" dirty="0"/>
          </a:p>
        </p:txBody>
      </p:sp>
    </p:spTree>
    <p:extLst>
      <p:ext uri="{BB962C8B-B14F-4D97-AF65-F5344CB8AC3E}">
        <p14:creationId xmlns:p14="http://schemas.microsoft.com/office/powerpoint/2010/main" val="2673498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r>
              <a:rPr lang="en-US" dirty="0" smtClean="0"/>
              <a:t>An Electric power system includes Generation, Transmission and Distribution of Energy</a:t>
            </a:r>
          </a:p>
          <a:p>
            <a:r>
              <a:rPr lang="en-US" dirty="0" smtClean="0"/>
              <a:t>The electric utility industry grew very rapidly and the generation stations and transmission and distribution networks spread across the entire country</a:t>
            </a:r>
          </a:p>
          <a:p>
            <a:r>
              <a:rPr lang="en-US" dirty="0" smtClean="0"/>
              <a:t>Considering energy needs and available fuels that are forecasted for the next century, energy is expected to be increasingly converted to electricity</a:t>
            </a:r>
          </a:p>
          <a:p>
            <a:r>
              <a:rPr lang="en-US" dirty="0" smtClean="0"/>
              <a:t>Operation and maintenance is major part of power </a:t>
            </a:r>
            <a:r>
              <a:rPr lang="en-US" smtClean="0"/>
              <a:t>system planning</a:t>
            </a:r>
            <a:endParaRPr lang="en-US" dirty="0"/>
          </a:p>
        </p:txBody>
      </p:sp>
    </p:spTree>
    <p:extLst>
      <p:ext uri="{BB962C8B-B14F-4D97-AF65-F5344CB8AC3E}">
        <p14:creationId xmlns:p14="http://schemas.microsoft.com/office/powerpoint/2010/main" val="4165438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Distribution System Planning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System planning is essential to ensure the 100% safe and appropriate power system operation</a:t>
            </a:r>
          </a:p>
          <a:p>
            <a:pPr algn="just"/>
            <a:r>
              <a:rPr lang="en-US" dirty="0" smtClean="0"/>
              <a:t>In the past, the planning for the other portions of electric power system and distribution system frequently had been authorized at the company division level without review of or coordination with long range plans</a:t>
            </a:r>
          </a:p>
          <a:p>
            <a:pPr algn="just"/>
            <a:r>
              <a:rPr lang="en-US" dirty="0" smtClean="0"/>
              <a:t>As a result increasing cost of energy, equipment and labor </a:t>
            </a:r>
            <a:r>
              <a:rPr lang="en-US" dirty="0" err="1" smtClean="0"/>
              <a:t>etc</a:t>
            </a:r>
            <a:r>
              <a:rPr lang="en-US" dirty="0" smtClean="0"/>
              <a:t> is encountered</a:t>
            </a:r>
          </a:p>
          <a:p>
            <a:pPr algn="just"/>
            <a:r>
              <a:rPr lang="en-US" dirty="0" smtClean="0"/>
              <a:t>The distribution system is particularly important to an electrical utility for two reasons; (</a:t>
            </a:r>
            <a:r>
              <a:rPr lang="en-US" dirty="0" err="1" smtClean="0"/>
              <a:t>i</a:t>
            </a:r>
            <a:r>
              <a:rPr lang="en-US" dirty="0" smtClean="0"/>
              <a:t>) its close proximity to ultimate customer and (ii) its investment cost</a:t>
            </a:r>
            <a:endParaRPr lang="en-US" dirty="0"/>
          </a:p>
        </p:txBody>
      </p:sp>
    </p:spTree>
    <p:extLst>
      <p:ext uri="{BB962C8B-B14F-4D97-AF65-F5344CB8AC3E}">
        <p14:creationId xmlns:p14="http://schemas.microsoft.com/office/powerpoint/2010/main" val="3778627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distribution system of power supply system is the closest to customer, its failures affect customer more directly than for example failure on transmission and generating systems, which usually do not cause customer service interruptions</a:t>
            </a:r>
          </a:p>
          <a:p>
            <a:r>
              <a:rPr lang="en-US" dirty="0" smtClean="0"/>
              <a:t>Therefore, distribution system planning starts at the customer level</a:t>
            </a:r>
          </a:p>
          <a:p>
            <a:r>
              <a:rPr lang="en-US" dirty="0" smtClean="0"/>
              <a:t>The demand, type, load factor and other customer load characteristics dictate the type of distribution system required</a:t>
            </a:r>
          </a:p>
          <a:p>
            <a:r>
              <a:rPr lang="en-US" dirty="0" smtClean="0"/>
              <a:t>Load factor calculation is shown in next slide</a:t>
            </a:r>
          </a:p>
          <a:p>
            <a:endParaRPr lang="en-US" dirty="0"/>
          </a:p>
        </p:txBody>
      </p:sp>
    </p:spTree>
    <p:extLst>
      <p:ext uri="{BB962C8B-B14F-4D97-AF65-F5344CB8AC3E}">
        <p14:creationId xmlns:p14="http://schemas.microsoft.com/office/powerpoint/2010/main" val="1554636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Load Factor</a:t>
            </a:r>
            <a:endParaRPr lang="en-US" dirty="0"/>
          </a:p>
        </p:txBody>
      </p:sp>
      <p:pic>
        <p:nvPicPr>
          <p:cNvPr id="6" name="Content Placeholder 5"/>
          <p:cNvPicPr>
            <a:picLocks noGrp="1" noChangeAspect="1"/>
          </p:cNvPicPr>
          <p:nvPr>
            <p:ph idx="1"/>
          </p:nvPr>
        </p:nvPicPr>
        <p:blipFill>
          <a:blip r:embed="rId2"/>
          <a:stretch>
            <a:fillRect/>
          </a:stretch>
        </p:blipFill>
        <p:spPr>
          <a:xfrm>
            <a:off x="1443601" y="1825625"/>
            <a:ext cx="9304798" cy="4351338"/>
          </a:xfrm>
          <a:prstGeom prst="rect">
            <a:avLst/>
          </a:prstGeom>
        </p:spPr>
      </p:pic>
    </p:spTree>
    <p:extLst>
      <p:ext uri="{BB962C8B-B14F-4D97-AF65-F5344CB8AC3E}">
        <p14:creationId xmlns:p14="http://schemas.microsoft.com/office/powerpoint/2010/main" val="35395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If your peak demand is measured in kVA, you should convert it to kW by multiplying the kVA figure by the on-peak power factor for your building (if you know </a:t>
            </a:r>
            <a:r>
              <a:rPr lang="en-US" dirty="0" smtClean="0"/>
              <a:t>it)</a:t>
            </a:r>
          </a:p>
          <a:p>
            <a:pPr algn="just"/>
            <a:r>
              <a:rPr lang="en-US" b="1" i="1" dirty="0" smtClean="0">
                <a:solidFill>
                  <a:srgbClr val="FF0000"/>
                </a:solidFill>
              </a:rPr>
              <a:t>If </a:t>
            </a:r>
            <a:r>
              <a:rPr lang="en-US" b="1" i="1" dirty="0">
                <a:solidFill>
                  <a:srgbClr val="FF0000"/>
                </a:solidFill>
              </a:rPr>
              <a:t>not, a power factor of 90% is a reasonable estimate for most buildings that do not have power factor correction capacitors </a:t>
            </a:r>
            <a:r>
              <a:rPr lang="en-US" b="1" i="1" dirty="0" smtClean="0">
                <a:solidFill>
                  <a:srgbClr val="FF0000"/>
                </a:solidFill>
              </a:rPr>
              <a:t>installed</a:t>
            </a:r>
          </a:p>
          <a:p>
            <a:pPr algn="just"/>
            <a:r>
              <a:rPr lang="en-US" dirty="0"/>
              <a:t>Values for </a:t>
            </a:r>
            <a:r>
              <a:rPr lang="en-US" dirty="0" smtClean="0"/>
              <a:t>LOAD FACTOR </a:t>
            </a:r>
            <a:r>
              <a:rPr lang="en-US" dirty="0"/>
              <a:t>vary widely with the types of loads and operating </a:t>
            </a:r>
            <a:r>
              <a:rPr lang="en-US" dirty="0" smtClean="0"/>
              <a:t>schedules</a:t>
            </a:r>
          </a:p>
          <a:p>
            <a:pPr algn="just"/>
            <a:r>
              <a:rPr lang="en-US" dirty="0" smtClean="0"/>
              <a:t>Some </a:t>
            </a:r>
            <a:r>
              <a:rPr lang="en-US" dirty="0"/>
              <a:t>industrial loads dip to 20% or lower, while commercial buildings commonly see 40% to </a:t>
            </a:r>
            <a:r>
              <a:rPr lang="en-US" dirty="0" smtClean="0"/>
              <a:t>70%</a:t>
            </a:r>
          </a:p>
          <a:p>
            <a:pPr algn="just"/>
            <a:r>
              <a:rPr lang="en-US" dirty="0" smtClean="0"/>
              <a:t>Of </a:t>
            </a:r>
            <a:r>
              <a:rPr lang="en-US" dirty="0"/>
              <a:t>course, you can expect seasonal swings if you have electric cooling or heating systems.</a:t>
            </a:r>
          </a:p>
        </p:txBody>
      </p:sp>
    </p:spTree>
    <p:extLst>
      <p:ext uri="{BB962C8B-B14F-4D97-AF65-F5344CB8AC3E}">
        <p14:creationId xmlns:p14="http://schemas.microsoft.com/office/powerpoint/2010/main" val="3591367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TotalTime>
  <Words>1774</Words>
  <Application>Microsoft Office PowerPoint</Application>
  <PresentationFormat>Widescreen</PresentationFormat>
  <Paragraphs>124</Paragraphs>
  <Slides>42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42</vt:i4>
      </vt:variant>
    </vt:vector>
  </HeadingPairs>
  <TitlesOfParts>
    <vt:vector size="47" baseType="lpstr">
      <vt:lpstr>Arial</vt:lpstr>
      <vt:lpstr>Calibri</vt:lpstr>
      <vt:lpstr>Calibri Light</vt:lpstr>
      <vt:lpstr>Office Theme</vt:lpstr>
      <vt:lpstr>Custom Design</vt:lpstr>
      <vt:lpstr>Power System Planning</vt:lpstr>
      <vt:lpstr>         Course Evaluation </vt:lpstr>
      <vt:lpstr>         Text Book</vt:lpstr>
      <vt:lpstr>        Lecture Contents</vt:lpstr>
      <vt:lpstr>        Introduction</vt:lpstr>
      <vt:lpstr>        Distribution System Planning</vt:lpstr>
      <vt:lpstr>PowerPoint Presentation</vt:lpstr>
      <vt:lpstr>        Load Factor</vt:lpstr>
      <vt:lpstr>PowerPoint Presentation</vt:lpstr>
      <vt:lpstr>PowerPoint Presentation</vt:lpstr>
      <vt:lpstr>         Reference- Text Book</vt:lpstr>
      <vt:lpstr>         TEXT BOOK</vt:lpstr>
      <vt:lpstr>        Factors Affecting System Planning</vt:lpstr>
      <vt:lpstr>         Load Forecasting</vt:lpstr>
      <vt:lpstr>PowerPoint Presentation</vt:lpstr>
      <vt:lpstr>           TEXT BOOK</vt:lpstr>
      <vt:lpstr>          Substation Expansion</vt:lpstr>
      <vt:lpstr>         Substation Site Selection</vt:lpstr>
      <vt:lpstr>PowerPoint Presentation</vt:lpstr>
      <vt:lpstr>PowerPoint Presentation</vt:lpstr>
      <vt:lpstr>        Factors Affecting cost</vt:lpstr>
      <vt:lpstr>        Distribution system planning- Technical     aspects</vt:lpstr>
      <vt:lpstr>         Basic Design Criteria</vt:lpstr>
      <vt:lpstr>PowerPoint Presentation</vt:lpstr>
      <vt:lpstr>PowerPoint Presentation</vt:lpstr>
      <vt:lpstr>        Ring Main Unit</vt:lpstr>
      <vt:lpstr>PowerPoint Presentation</vt:lpstr>
      <vt:lpstr>        Types of Distribution Networks</vt:lpstr>
      <vt:lpstr>PowerPoint Presentation</vt:lpstr>
      <vt:lpstr>        Double-end fed with an NO Point </vt:lpstr>
      <vt:lpstr>          Double-end fed with an NO point</vt:lpstr>
      <vt:lpstr>        </vt:lpstr>
      <vt:lpstr>         Ringed Network Arrangement</vt:lpstr>
      <vt:lpstr>PowerPoint Presentation</vt:lpstr>
      <vt:lpstr>        Closed Ring Operation</vt:lpstr>
      <vt:lpstr>PowerPoint Presentation</vt:lpstr>
      <vt:lpstr>PowerPoint Presentation</vt:lpstr>
      <vt:lpstr>         Basic Understanding</vt:lpstr>
      <vt:lpstr>PowerPoint Presentation</vt:lpstr>
      <vt:lpstr>PowerPoint Presentation</vt:lpstr>
      <vt:lpstr>        Tariff Calculation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Planning</dc:title>
  <dc:creator>kamran</dc:creator>
  <cp:lastModifiedBy>kamran</cp:lastModifiedBy>
  <cp:revision>72</cp:revision>
  <dcterms:created xsi:type="dcterms:W3CDTF">2017-12-28T08:30:12Z</dcterms:created>
  <dcterms:modified xsi:type="dcterms:W3CDTF">2018-09-06T11:20:21Z</dcterms:modified>
</cp:coreProperties>
</file>