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9" r:id="rId6"/>
    <p:sldId id="288" r:id="rId7"/>
    <p:sldId id="260" r:id="rId8"/>
    <p:sldId id="261" r:id="rId9"/>
    <p:sldId id="262" r:id="rId10"/>
    <p:sldId id="263" r:id="rId11"/>
    <p:sldId id="264" r:id="rId12"/>
    <p:sldId id="286" r:id="rId13"/>
    <p:sldId id="265" r:id="rId14"/>
    <p:sldId id="266" r:id="rId15"/>
    <p:sldId id="267" r:id="rId16"/>
    <p:sldId id="268" r:id="rId17"/>
    <p:sldId id="269" r:id="rId18"/>
    <p:sldId id="271" r:id="rId19"/>
    <p:sldId id="272" r:id="rId20"/>
    <p:sldId id="270" r:id="rId21"/>
    <p:sldId id="273" r:id="rId22"/>
    <p:sldId id="274" r:id="rId23"/>
    <p:sldId id="275" r:id="rId24"/>
    <p:sldId id="287"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1BD8FA-716E-48D8-81CA-F1BA60959C0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52916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BD8FA-716E-48D8-81CA-F1BA60959C0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185822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BD8FA-716E-48D8-81CA-F1BA60959C0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243214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BD8FA-716E-48D8-81CA-F1BA60959C0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378695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1BD8FA-716E-48D8-81CA-F1BA60959C0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244785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1BD8FA-716E-48D8-81CA-F1BA60959C0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226469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1BD8FA-716E-48D8-81CA-F1BA60959C0F}"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179132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1BD8FA-716E-48D8-81CA-F1BA60959C0F}"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48674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BD8FA-716E-48D8-81CA-F1BA60959C0F}"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19284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BD8FA-716E-48D8-81CA-F1BA60959C0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157595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BD8FA-716E-48D8-81CA-F1BA60959C0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E4A7-7547-4316-ABA7-C17546A8EBB5}" type="slidenum">
              <a:rPr lang="en-US" smtClean="0"/>
              <a:t>‹#›</a:t>
            </a:fld>
            <a:endParaRPr lang="en-US"/>
          </a:p>
        </p:txBody>
      </p:sp>
    </p:spTree>
    <p:extLst>
      <p:ext uri="{BB962C8B-B14F-4D97-AF65-F5344CB8AC3E}">
        <p14:creationId xmlns:p14="http://schemas.microsoft.com/office/powerpoint/2010/main" val="338990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D8FA-716E-48D8-81CA-F1BA60959C0F}"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DE4A7-7547-4316-ABA7-C17546A8EBB5}" type="slidenum">
              <a:rPr lang="en-US" smtClean="0"/>
              <a:t>‹#›</a:t>
            </a:fld>
            <a:endParaRPr lang="en-US"/>
          </a:p>
        </p:txBody>
      </p:sp>
    </p:spTree>
    <p:extLst>
      <p:ext uri="{BB962C8B-B14F-4D97-AF65-F5344CB8AC3E}">
        <p14:creationId xmlns:p14="http://schemas.microsoft.com/office/powerpoint/2010/main" val="57581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Lecture No. 2</a:t>
            </a:r>
          </a:p>
          <a:p>
            <a:r>
              <a:rPr lang="en-US" dirty="0" smtClean="0"/>
              <a:t>Muhammad Kamran, PhD</a:t>
            </a:r>
          </a:p>
          <a:p>
            <a:r>
              <a:rPr lang="en-US" dirty="0" smtClean="0"/>
              <a:t>mkamran@uet.edu.pk</a:t>
            </a:r>
            <a:endParaRPr lang="en-US" dirty="0"/>
          </a:p>
        </p:txBody>
      </p:sp>
    </p:spTree>
    <p:extLst>
      <p:ext uri="{BB962C8B-B14F-4D97-AF65-F5344CB8AC3E}">
        <p14:creationId xmlns:p14="http://schemas.microsoft.com/office/powerpoint/2010/main" val="1647629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Forecasting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As power plant planning </a:t>
            </a:r>
            <a:r>
              <a:rPr lang="en-US" dirty="0" smtClean="0"/>
              <a:t>and construction require a gestation period of </a:t>
            </a:r>
            <a:r>
              <a:rPr lang="en-US" dirty="0"/>
              <a:t>four </a:t>
            </a:r>
            <a:r>
              <a:rPr lang="en-US" dirty="0" smtClean="0"/>
              <a:t>to eight years or even longer </a:t>
            </a:r>
            <a:r>
              <a:rPr lang="en-US" dirty="0"/>
              <a:t>for the </a:t>
            </a:r>
            <a:r>
              <a:rPr lang="en-US" dirty="0" smtClean="0"/>
              <a:t>present day </a:t>
            </a:r>
            <a:r>
              <a:rPr lang="en-US" dirty="0" smtClean="0"/>
              <a:t>power </a:t>
            </a:r>
            <a:r>
              <a:rPr lang="en-US" dirty="0"/>
              <a:t>stations</a:t>
            </a:r>
            <a:r>
              <a:rPr lang="en-US" dirty="0" smtClean="0"/>
              <a:t>, energy and load demand forecasting plays a crucial role </a:t>
            </a:r>
            <a:r>
              <a:rPr lang="en-US" dirty="0"/>
              <a:t>in power </a:t>
            </a:r>
            <a:r>
              <a:rPr lang="en-US" dirty="0" smtClean="0"/>
              <a:t>system studies</a:t>
            </a:r>
          </a:p>
          <a:p>
            <a:pPr algn="just"/>
            <a:r>
              <a:rPr lang="en-US" dirty="0" smtClean="0"/>
              <a:t>For long range forecasting, </a:t>
            </a:r>
            <a:r>
              <a:rPr lang="en-US" dirty="0"/>
              <a:t>simple </a:t>
            </a:r>
            <a:r>
              <a:rPr lang="en-US" dirty="0" smtClean="0"/>
              <a:t>extrapolation techniques are adopted </a:t>
            </a:r>
          </a:p>
          <a:p>
            <a:pPr algn="just"/>
            <a:r>
              <a:rPr lang="en-US" dirty="0" smtClean="0"/>
              <a:t>Weather has more effect on residential forecasting as compare to industrial </a:t>
            </a:r>
          </a:p>
          <a:p>
            <a:pPr algn="just"/>
            <a:r>
              <a:rPr lang="en-US" dirty="0" smtClean="0"/>
              <a:t>Both power and energy forecasts are made</a:t>
            </a:r>
          </a:p>
          <a:p>
            <a:r>
              <a:rPr lang="en-US" dirty="0"/>
              <a:t>In short-term load forecasting</a:t>
            </a:r>
            <a:r>
              <a:rPr lang="en-US" dirty="0" smtClean="0"/>
              <a:t>, hour-by-hour predictions are </a:t>
            </a:r>
            <a:r>
              <a:rPr lang="en-US" dirty="0"/>
              <a:t>made for the </a:t>
            </a:r>
            <a:r>
              <a:rPr lang="en-US" dirty="0" smtClean="0"/>
              <a:t>particular day under consideration</a:t>
            </a: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2537283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minor forecast error on low side might indicate the use of inefficient, oil fired turbine generators </a:t>
            </a:r>
          </a:p>
          <a:p>
            <a:pPr algn="just"/>
            <a:r>
              <a:rPr lang="en-US" dirty="0" smtClean="0"/>
              <a:t>On the other hand, a high side forecast error would keep excessive generation in hot reserve</a:t>
            </a:r>
          </a:p>
          <a:p>
            <a:pPr algn="just"/>
            <a:r>
              <a:rPr lang="en-US" dirty="0" smtClean="0"/>
              <a:t>Accuracy of 1% is desirable</a:t>
            </a:r>
          </a:p>
          <a:p>
            <a:pPr algn="just"/>
            <a:r>
              <a:rPr lang="en-US" dirty="0" smtClean="0"/>
              <a:t>A temperature difference of 2 degree C can vary the total load by 1%</a:t>
            </a:r>
          </a:p>
          <a:p>
            <a:pPr algn="just"/>
            <a:r>
              <a:rPr lang="en-US" dirty="0" smtClean="0"/>
              <a:t>This indicates the importance of reliable weather forecast to a good load forecast</a:t>
            </a:r>
            <a:endParaRPr lang="en-US" dirty="0"/>
          </a:p>
        </p:txBody>
      </p:sp>
    </p:spTree>
    <p:extLst>
      <p:ext uri="{BB962C8B-B14F-4D97-AF65-F5344CB8AC3E}">
        <p14:creationId xmlns:p14="http://schemas.microsoft.com/office/powerpoint/2010/main" val="415385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reserves</a:t>
            </a:r>
            <a:endParaRPr lang="en-US" dirty="0"/>
          </a:p>
        </p:txBody>
      </p:sp>
      <p:sp>
        <p:nvSpPr>
          <p:cNvPr id="3" name="Content Placeholder 2"/>
          <p:cNvSpPr>
            <a:spLocks noGrp="1"/>
          </p:cNvSpPr>
          <p:nvPr>
            <p:ph idx="1"/>
          </p:nvPr>
        </p:nvSpPr>
        <p:spPr/>
        <p:txBody>
          <a:bodyPr/>
          <a:lstStyle/>
          <a:p>
            <a:pPr algn="just"/>
            <a:r>
              <a:rPr lang="en-US" dirty="0"/>
              <a:t>In a very simple words suppose a plant having 250 MW capacity in which </a:t>
            </a:r>
            <a:r>
              <a:rPr lang="en-US" dirty="0" smtClean="0"/>
              <a:t>initially </a:t>
            </a:r>
            <a:r>
              <a:rPr lang="en-US" dirty="0"/>
              <a:t>50 MW was reserved and the rest of 200 MW </a:t>
            </a:r>
            <a:r>
              <a:rPr lang="en-US" dirty="0" smtClean="0"/>
              <a:t>i.e</a:t>
            </a:r>
            <a:r>
              <a:rPr lang="en-US" dirty="0"/>
              <a:t>. plant capacity from this the maximum demand is 150 MW.</a:t>
            </a:r>
          </a:p>
          <a:p>
            <a:pPr algn="just"/>
            <a:r>
              <a:rPr lang="en-US" dirty="0"/>
              <a:t>Now the 150 MW is cold reserve, 200MW is hot reserve and (200-150) = 50 MW is spinning reserve initially 50 MW saved was firm power.</a:t>
            </a:r>
          </a:p>
          <a:p>
            <a:pPr algn="just"/>
            <a:endParaRPr lang="en-US" dirty="0"/>
          </a:p>
        </p:txBody>
      </p:sp>
    </p:spTree>
    <p:extLst>
      <p:ext uri="{BB962C8B-B14F-4D97-AF65-F5344CB8AC3E}">
        <p14:creationId xmlns:p14="http://schemas.microsoft.com/office/powerpoint/2010/main" val="74699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Regression methods are used to obtain short term load forecast which is very important and is required before solving unit commitment and economical load dispatch problems</a:t>
            </a:r>
            <a:endParaRPr lang="en-US" dirty="0"/>
          </a:p>
        </p:txBody>
      </p:sp>
    </p:spTree>
    <p:extLst>
      <p:ext uri="{BB962C8B-B14F-4D97-AF65-F5344CB8AC3E}">
        <p14:creationId xmlns:p14="http://schemas.microsoft.com/office/powerpoint/2010/main" val="3309402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Power systems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Generating stations, transmission lines and the distribution systems are the main components of an electric power system</a:t>
            </a:r>
          </a:p>
          <a:p>
            <a:pPr algn="just"/>
            <a:r>
              <a:rPr lang="en-US" dirty="0" smtClean="0"/>
              <a:t>Generating stations and distribution systems are connected through transmission lines which also connect one power system to another</a:t>
            </a:r>
          </a:p>
          <a:p>
            <a:pPr algn="just"/>
            <a:r>
              <a:rPr lang="en-US" dirty="0" smtClean="0"/>
              <a:t>Distribution system connects all the loads in a particular area to the transmission lines</a:t>
            </a:r>
          </a:p>
          <a:p>
            <a:pPr algn="just"/>
            <a:r>
              <a:rPr lang="en-US" dirty="0"/>
              <a:t>The siting of hydro </a:t>
            </a:r>
            <a:r>
              <a:rPr lang="en-US" dirty="0" smtClean="0"/>
              <a:t>stations is determined by </a:t>
            </a:r>
            <a:r>
              <a:rPr lang="en-US" dirty="0"/>
              <a:t>the natural water power</a:t>
            </a:r>
            <a:br>
              <a:rPr lang="en-US" dirty="0"/>
            </a:br>
            <a:r>
              <a:rPr lang="en-US" dirty="0" smtClean="0"/>
              <a:t>sources.</a:t>
            </a:r>
          </a:p>
          <a:p>
            <a:pPr algn="just"/>
            <a:r>
              <a:rPr lang="en-US" dirty="0" smtClean="0"/>
              <a:t>The choice of </a:t>
            </a:r>
            <a:r>
              <a:rPr lang="en-US" dirty="0"/>
              <a:t>site for </a:t>
            </a:r>
            <a:r>
              <a:rPr lang="en-US" dirty="0" smtClean="0"/>
              <a:t>coal fired thermal stations is </a:t>
            </a:r>
            <a:r>
              <a:rPr lang="en-US" dirty="0"/>
              <a:t>more flexible. </a:t>
            </a:r>
            <a:br>
              <a:rPr lang="en-US" dirty="0"/>
            </a:br>
            <a:endParaRPr lang="en-US" dirty="0"/>
          </a:p>
        </p:txBody>
      </p:sp>
    </p:spTree>
    <p:extLst>
      <p:ext uri="{BB962C8B-B14F-4D97-AF65-F5344CB8AC3E}">
        <p14:creationId xmlns:p14="http://schemas.microsoft.com/office/powerpoint/2010/main" val="219556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following </a:t>
            </a:r>
            <a:r>
              <a:rPr lang="en-US" dirty="0"/>
              <a:t>two alternatives are </a:t>
            </a:r>
            <a:r>
              <a:rPr lang="en-US" dirty="0" smtClean="0"/>
              <a:t>possible;</a:t>
            </a:r>
          </a:p>
          <a:p>
            <a:r>
              <a:rPr lang="en-US" dirty="0" smtClean="0"/>
              <a:t>1- power stations may </a:t>
            </a:r>
            <a:r>
              <a:rPr lang="en-US" dirty="0"/>
              <a:t>be built </a:t>
            </a:r>
            <a:r>
              <a:rPr lang="en-US" dirty="0" smtClean="0"/>
              <a:t>close to </a:t>
            </a:r>
            <a:r>
              <a:rPr lang="en-US" dirty="0"/>
              <a:t>coal </a:t>
            </a:r>
            <a:r>
              <a:rPr lang="en-US" dirty="0" smtClean="0"/>
              <a:t>mines (called pit head stations) and </a:t>
            </a:r>
            <a:r>
              <a:rPr lang="en-US" dirty="0"/>
              <a:t>electric energy is </a:t>
            </a:r>
            <a:r>
              <a:rPr lang="en-US" dirty="0" smtClean="0"/>
              <a:t>evacuated over transmission lines </a:t>
            </a:r>
            <a:r>
              <a:rPr lang="en-US" dirty="0"/>
              <a:t>to the </a:t>
            </a:r>
            <a:r>
              <a:rPr lang="en-US" dirty="0" smtClean="0"/>
              <a:t>load </a:t>
            </a:r>
            <a:r>
              <a:rPr lang="en-US" dirty="0" err="1" smtClean="0"/>
              <a:t>centres</a:t>
            </a:r>
            <a:r>
              <a:rPr lang="en-US" dirty="0" smtClean="0"/>
              <a:t>.</a:t>
            </a:r>
          </a:p>
          <a:p>
            <a:r>
              <a:rPr lang="en-US" dirty="0" smtClean="0"/>
              <a:t>2-  </a:t>
            </a:r>
            <a:r>
              <a:rPr lang="en-US" dirty="0"/>
              <a:t>power </a:t>
            </a:r>
            <a:r>
              <a:rPr lang="en-US" dirty="0" smtClean="0"/>
              <a:t>stations may </a:t>
            </a:r>
            <a:r>
              <a:rPr lang="en-US" dirty="0"/>
              <a:t>be built close to the load </a:t>
            </a:r>
            <a:r>
              <a:rPr lang="en-US" dirty="0" err="1" smtClean="0"/>
              <a:t>centres</a:t>
            </a:r>
            <a:r>
              <a:rPr lang="en-US" dirty="0" smtClean="0"/>
              <a:t> and </a:t>
            </a:r>
            <a:r>
              <a:rPr lang="en-US" dirty="0"/>
              <a:t>coal is</a:t>
            </a:r>
            <a:br>
              <a:rPr lang="en-US" dirty="0"/>
            </a:br>
            <a:r>
              <a:rPr lang="en-US" dirty="0" smtClean="0"/>
              <a:t>transported to </a:t>
            </a:r>
            <a:r>
              <a:rPr lang="en-US" dirty="0"/>
              <a:t>them from the mines by rail road </a:t>
            </a:r>
            <a:endParaRPr lang="en-US" dirty="0" smtClean="0"/>
          </a:p>
          <a:p>
            <a:r>
              <a:rPr lang="en-US" dirty="0"/>
              <a:t>In practice</a:t>
            </a:r>
            <a:r>
              <a:rPr lang="en-US" dirty="0" smtClean="0"/>
              <a:t>, however, power stations siting will depend upon many factors like technical</a:t>
            </a:r>
            <a:r>
              <a:rPr lang="en-US" dirty="0"/>
              <a:t>, economical and environmental </a:t>
            </a:r>
            <a:endParaRPr lang="en-US" dirty="0" smtClean="0"/>
          </a:p>
          <a:p>
            <a:r>
              <a:rPr lang="en-US" dirty="0" smtClean="0"/>
              <a:t>As it is considerably cheaper to transport bulk electric energy over extra high voltage transmission lines than to transport equivalent quantities of coal over rail road</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77637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a:t>
            </a:r>
            <a:r>
              <a:rPr lang="en-US" dirty="0" smtClean="0"/>
              <a:t>nuclear stations are </a:t>
            </a:r>
            <a:r>
              <a:rPr lang="en-US" dirty="0"/>
              <a:t>not </a:t>
            </a:r>
            <a:r>
              <a:rPr lang="en-US" dirty="0" smtClean="0"/>
              <a:t>constrained by </a:t>
            </a:r>
            <a:r>
              <a:rPr lang="en-US" dirty="0"/>
              <a:t>the </a:t>
            </a:r>
            <a:r>
              <a:rPr lang="en-US" dirty="0" smtClean="0"/>
              <a:t>problems of </a:t>
            </a:r>
            <a:r>
              <a:rPr lang="en-US" dirty="0"/>
              <a:t>fuel </a:t>
            </a:r>
            <a:r>
              <a:rPr lang="en-US" dirty="0" smtClean="0"/>
              <a:t>transport and </a:t>
            </a:r>
            <a:r>
              <a:rPr lang="en-US" dirty="0"/>
              <a:t>air pollution, a greater flexibility exists in their siting, so that </a:t>
            </a:r>
            <a:r>
              <a:rPr lang="en-US" dirty="0" smtClean="0"/>
              <a:t>these stations are located close to load </a:t>
            </a:r>
            <a:r>
              <a:rPr lang="en-US" dirty="0" err="1" smtClean="0"/>
              <a:t>centres</a:t>
            </a:r>
            <a:r>
              <a:rPr lang="en-US" dirty="0" smtClean="0"/>
              <a:t> while avoiding high density pollution areas to reduce the </a:t>
            </a:r>
            <a:r>
              <a:rPr lang="en-US" dirty="0"/>
              <a:t>risks, </a:t>
            </a:r>
            <a:r>
              <a:rPr lang="en-US" dirty="0" smtClean="0"/>
              <a:t>however remote, of radioactivity leakage</a:t>
            </a:r>
          </a:p>
          <a:p>
            <a:r>
              <a:rPr lang="en-US" dirty="0" smtClean="0"/>
              <a:t> Electric power is generated at a voltage of 11 to 25 kV which then is stepped up to the transmission levels in the range of 66 to 765 kV</a:t>
            </a:r>
          </a:p>
          <a:p>
            <a:r>
              <a:rPr lang="en-US" dirty="0" smtClean="0"/>
              <a:t>Voltages are expected to rise to 800 kV in the near future</a:t>
            </a:r>
            <a:r>
              <a:rPr lang="en-US" dirty="0"/>
              <a:t/>
            </a:r>
            <a:br>
              <a:rPr lang="en-US" dirty="0"/>
            </a:br>
            <a:endParaRPr lang="en-US" dirty="0"/>
          </a:p>
        </p:txBody>
      </p:sp>
    </p:spTree>
    <p:extLst>
      <p:ext uri="{BB962C8B-B14F-4D97-AF65-F5344CB8AC3E}">
        <p14:creationId xmlns:p14="http://schemas.microsoft.com/office/powerpoint/2010/main" val="3429898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00089" y="1881981"/>
            <a:ext cx="8243886" cy="4238625"/>
          </a:xfrm>
          <a:prstGeom prst="rect">
            <a:avLst/>
          </a:prstGeom>
        </p:spPr>
      </p:pic>
    </p:spTree>
    <p:extLst>
      <p:ext uri="{BB962C8B-B14F-4D97-AF65-F5344CB8AC3E}">
        <p14:creationId xmlns:p14="http://schemas.microsoft.com/office/powerpoint/2010/main" val="1779329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stepdown of voltage from transmission level is at the bulk power substation, where the reduction is to range of 33 to 132 KV depending on transmission line voltage</a:t>
            </a:r>
          </a:p>
          <a:p>
            <a:r>
              <a:rPr lang="en-US" dirty="0" smtClean="0"/>
              <a:t>Next step down voltage is at distribution substation</a:t>
            </a:r>
          </a:p>
          <a:p>
            <a:r>
              <a:rPr lang="en-US" dirty="0" smtClean="0"/>
              <a:t>11 KV/440V three phase and 230 volts single phase</a:t>
            </a:r>
            <a:endParaRPr lang="en-US" dirty="0"/>
          </a:p>
        </p:txBody>
      </p:sp>
    </p:spTree>
    <p:extLst>
      <p:ext uri="{BB962C8B-B14F-4D97-AF65-F5344CB8AC3E}">
        <p14:creationId xmlns:p14="http://schemas.microsoft.com/office/powerpoint/2010/main" val="3216861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Sources of Electric Energy</a:t>
            </a:r>
            <a:endParaRPr lang="en-US" dirty="0"/>
          </a:p>
        </p:txBody>
      </p:sp>
      <p:sp>
        <p:nvSpPr>
          <p:cNvPr id="3" name="Content Placeholder 2"/>
          <p:cNvSpPr>
            <a:spLocks noGrp="1"/>
          </p:cNvSpPr>
          <p:nvPr>
            <p:ph idx="1"/>
          </p:nvPr>
        </p:nvSpPr>
        <p:spPr/>
        <p:txBody>
          <a:bodyPr>
            <a:normAutofit/>
          </a:bodyPr>
          <a:lstStyle/>
          <a:p>
            <a:r>
              <a:rPr lang="en-US" dirty="0" smtClean="0"/>
              <a:t>Thermal and hydro generations are the main conventional sources of Electric energy</a:t>
            </a:r>
          </a:p>
          <a:p>
            <a:r>
              <a:rPr lang="en-US" dirty="0" smtClean="0"/>
              <a:t>The necessity to </a:t>
            </a:r>
            <a:r>
              <a:rPr lang="en-US" dirty="0"/>
              <a:t>conserve </a:t>
            </a:r>
            <a:r>
              <a:rPr lang="en-US" dirty="0" smtClean="0"/>
              <a:t>fossil </a:t>
            </a:r>
            <a:r>
              <a:rPr lang="en-US" dirty="0"/>
              <a:t>fuels has </a:t>
            </a:r>
            <a:r>
              <a:rPr lang="en-US" dirty="0" smtClean="0"/>
              <a:t>forced scientists </a:t>
            </a:r>
            <a:r>
              <a:rPr lang="en-US" dirty="0"/>
              <a:t>and technologists across the world to search for </a:t>
            </a:r>
            <a:r>
              <a:rPr lang="en-US" dirty="0" smtClean="0"/>
              <a:t>unconventional sources of </a:t>
            </a:r>
            <a:r>
              <a:rPr lang="en-US" dirty="0"/>
              <a:t>electric </a:t>
            </a:r>
            <a:r>
              <a:rPr lang="en-US" dirty="0" smtClean="0"/>
              <a:t>energy</a:t>
            </a:r>
          </a:p>
          <a:p>
            <a:r>
              <a:rPr lang="en-US" dirty="0" smtClean="0"/>
              <a:t>Some of </a:t>
            </a:r>
            <a:r>
              <a:rPr lang="en-US" dirty="0"/>
              <a:t>the </a:t>
            </a:r>
            <a:r>
              <a:rPr lang="en-US" dirty="0" smtClean="0"/>
              <a:t>sources being </a:t>
            </a:r>
            <a:r>
              <a:rPr lang="en-US" dirty="0"/>
              <a:t>explored are solar, </a:t>
            </a:r>
            <a:r>
              <a:rPr lang="en-US" dirty="0" smtClean="0"/>
              <a:t>wind and tidal</a:t>
            </a:r>
          </a:p>
          <a:p>
            <a:r>
              <a:rPr lang="en-US" dirty="0" smtClean="0"/>
              <a:t>The conventional and some of </a:t>
            </a:r>
            <a:r>
              <a:rPr lang="en-US" dirty="0"/>
              <a:t>the </a:t>
            </a:r>
            <a:r>
              <a:rPr lang="en-US" dirty="0" smtClean="0"/>
              <a:t>unconventional sources and</a:t>
            </a:r>
            <a:r>
              <a:rPr lang="en-US" dirty="0"/>
              <a:t/>
            </a:r>
            <a:br>
              <a:rPr lang="en-US" dirty="0"/>
            </a:br>
            <a:r>
              <a:rPr lang="en-US" dirty="0" smtClean="0"/>
              <a:t>techniques of energy generation are briefly surveyed here with </a:t>
            </a:r>
            <a:r>
              <a:rPr lang="en-US" dirty="0"/>
              <a:t>a </a:t>
            </a:r>
            <a:r>
              <a:rPr lang="en-US" dirty="0" smtClean="0"/>
              <a:t>stress on future trends </a:t>
            </a:r>
            <a:r>
              <a:rPr lang="en-US" dirty="0"/>
              <a:t/>
            </a:r>
            <a:br>
              <a:rPr lang="en-US" dirty="0"/>
            </a:br>
            <a:endParaRPr lang="en-US" dirty="0"/>
          </a:p>
        </p:txBody>
      </p:sp>
    </p:spTree>
    <p:extLst>
      <p:ext uri="{BB962C8B-B14F-4D97-AF65-F5344CB8AC3E}">
        <p14:creationId xmlns:p14="http://schemas.microsoft.com/office/powerpoint/2010/main" val="869892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Lecture Contents</a:t>
            </a:r>
            <a:endParaRPr lang="en-US" dirty="0"/>
          </a:p>
        </p:txBody>
      </p:sp>
      <p:sp>
        <p:nvSpPr>
          <p:cNvPr id="3" name="Content Placeholder 2"/>
          <p:cNvSpPr>
            <a:spLocks noGrp="1"/>
          </p:cNvSpPr>
          <p:nvPr>
            <p:ph idx="1"/>
          </p:nvPr>
        </p:nvSpPr>
        <p:spPr/>
        <p:txBody>
          <a:bodyPr/>
          <a:lstStyle/>
          <a:p>
            <a:r>
              <a:rPr lang="en-US" dirty="0" smtClean="0"/>
              <a:t>Terminologies </a:t>
            </a:r>
            <a:r>
              <a:rPr lang="en-US" smtClean="0"/>
              <a:t>and problems </a:t>
            </a:r>
            <a:r>
              <a:rPr lang="en-US" dirty="0" smtClean="0"/>
              <a:t>for power system planning</a:t>
            </a:r>
          </a:p>
          <a:p>
            <a:r>
              <a:rPr lang="en-US" dirty="0" smtClean="0"/>
              <a:t>Diversity factor</a:t>
            </a:r>
          </a:p>
          <a:p>
            <a:r>
              <a:rPr lang="en-US" dirty="0" smtClean="0"/>
              <a:t>Tariff</a:t>
            </a:r>
          </a:p>
          <a:p>
            <a:r>
              <a:rPr lang="en-US" dirty="0" smtClean="0"/>
              <a:t>Load forecasting</a:t>
            </a:r>
          </a:p>
          <a:p>
            <a:r>
              <a:rPr lang="en-US" dirty="0" smtClean="0"/>
              <a:t>Structure of power system</a:t>
            </a:r>
            <a:endParaRPr lang="en-US" dirty="0"/>
          </a:p>
        </p:txBody>
      </p:sp>
      <p:pic>
        <p:nvPicPr>
          <p:cNvPr id="4" name="Picture 3" descr="C:\Users\Shahzad Aslam\Desktop\mono garam uet\images (4).jpg"/>
          <p:cNvPicPr/>
          <p:nvPr/>
        </p:nvPicPr>
        <p:blipFill>
          <a:blip r:embed="rId2"/>
          <a:srcRect/>
          <a:stretch>
            <a:fillRect/>
          </a:stretch>
        </p:blipFill>
        <p:spPr bwMode="auto">
          <a:xfrm>
            <a:off x="970541" y="553878"/>
            <a:ext cx="921385" cy="948055"/>
          </a:xfrm>
          <a:prstGeom prst="rect">
            <a:avLst/>
          </a:prstGeom>
          <a:noFill/>
          <a:ln w="9525">
            <a:noFill/>
            <a:miter lim="800000"/>
            <a:headEnd/>
            <a:tailEnd/>
          </a:ln>
        </p:spPr>
      </p:pic>
    </p:spTree>
    <p:extLst>
      <p:ext uri="{BB962C8B-B14F-4D97-AF65-F5344CB8AC3E}">
        <p14:creationId xmlns:p14="http://schemas.microsoft.com/office/powerpoint/2010/main" val="2802631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Power Stations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a:t>
            </a:r>
            <a:r>
              <a:rPr lang="en-US" dirty="0" smtClean="0"/>
              <a:t>heat released during </a:t>
            </a:r>
            <a:r>
              <a:rPr lang="en-US" dirty="0"/>
              <a:t>the </a:t>
            </a:r>
            <a:r>
              <a:rPr lang="en-US" dirty="0" smtClean="0"/>
              <a:t>combustion of </a:t>
            </a:r>
            <a:r>
              <a:rPr lang="en-US" dirty="0"/>
              <a:t>coal, oil or </a:t>
            </a:r>
            <a:r>
              <a:rPr lang="en-US" dirty="0" smtClean="0"/>
              <a:t>gases used in </a:t>
            </a:r>
            <a:r>
              <a:rPr lang="en-US" dirty="0"/>
              <a:t>a </a:t>
            </a:r>
            <a:r>
              <a:rPr lang="en-US" dirty="0" smtClean="0"/>
              <a:t>boiler to </a:t>
            </a:r>
            <a:r>
              <a:rPr lang="en-US" dirty="0"/>
              <a:t>raise </a:t>
            </a:r>
            <a:r>
              <a:rPr lang="en-US" dirty="0" smtClean="0"/>
              <a:t>steam</a:t>
            </a:r>
          </a:p>
          <a:p>
            <a:pPr algn="just"/>
            <a:r>
              <a:rPr lang="en-US" dirty="0" smtClean="0"/>
              <a:t>Heat generation is </a:t>
            </a:r>
            <a:r>
              <a:rPr lang="en-US" dirty="0"/>
              <a:t>mostly coal </a:t>
            </a:r>
            <a:r>
              <a:rPr lang="en-US" dirty="0" smtClean="0"/>
              <a:t>based except in small sizes</a:t>
            </a:r>
            <a:r>
              <a:rPr lang="en-US" dirty="0"/>
              <a:t>, </a:t>
            </a:r>
            <a:r>
              <a:rPr lang="en-US" dirty="0" smtClean="0"/>
              <a:t>because of </a:t>
            </a:r>
            <a:r>
              <a:rPr lang="en-US" dirty="0"/>
              <a:t>limited indigenous production of </a:t>
            </a:r>
            <a:r>
              <a:rPr lang="en-US" dirty="0" smtClean="0"/>
              <a:t>oil</a:t>
            </a:r>
          </a:p>
          <a:p>
            <a:pPr algn="just"/>
            <a:r>
              <a:rPr lang="en-US" dirty="0" smtClean="0"/>
              <a:t>Therefore</a:t>
            </a:r>
            <a:r>
              <a:rPr lang="en-US" dirty="0"/>
              <a:t>, </a:t>
            </a:r>
            <a:r>
              <a:rPr lang="en-US" dirty="0" smtClean="0"/>
              <a:t>coal-fired </a:t>
            </a:r>
            <a:r>
              <a:rPr lang="en-US" dirty="0"/>
              <a:t>boilers for raising </a:t>
            </a:r>
            <a:r>
              <a:rPr lang="en-US" dirty="0" smtClean="0"/>
              <a:t>steam to </a:t>
            </a:r>
            <a:r>
              <a:rPr lang="en-US" dirty="0"/>
              <a:t>be used in a turbine </a:t>
            </a:r>
            <a:r>
              <a:rPr lang="en-US" dirty="0" smtClean="0"/>
              <a:t>for electric </a:t>
            </a:r>
            <a:r>
              <a:rPr lang="en-US" dirty="0"/>
              <a:t>generation </a:t>
            </a:r>
            <a:endParaRPr lang="en-US" dirty="0" smtClean="0"/>
          </a:p>
          <a:p>
            <a:pPr algn="just"/>
            <a:r>
              <a:rPr lang="en-US" dirty="0"/>
              <a:t>The chemical energy stored in coal is transformed into electric energy in</a:t>
            </a:r>
            <a:br>
              <a:rPr lang="en-US" dirty="0"/>
            </a:br>
            <a:r>
              <a:rPr lang="en-US" dirty="0"/>
              <a:t>thermal power </a:t>
            </a:r>
            <a:r>
              <a:rPr lang="en-US" dirty="0" smtClean="0"/>
              <a:t>plants</a:t>
            </a:r>
          </a:p>
          <a:p>
            <a:pPr algn="just"/>
            <a:r>
              <a:rPr lang="en-US" dirty="0" smtClean="0"/>
              <a:t>The </a:t>
            </a:r>
            <a:r>
              <a:rPr lang="en-US" dirty="0"/>
              <a:t>heat </a:t>
            </a:r>
            <a:r>
              <a:rPr lang="en-US" dirty="0" smtClean="0"/>
              <a:t>released by </a:t>
            </a:r>
            <a:r>
              <a:rPr lang="en-US" dirty="0"/>
              <a:t>the </a:t>
            </a:r>
            <a:r>
              <a:rPr lang="en-US" dirty="0" smtClean="0"/>
              <a:t>combustion of </a:t>
            </a:r>
            <a:r>
              <a:rPr lang="en-US" dirty="0"/>
              <a:t>coal </a:t>
            </a:r>
            <a:r>
              <a:rPr lang="en-US" dirty="0" smtClean="0"/>
              <a:t>produces steam in </a:t>
            </a:r>
            <a:r>
              <a:rPr lang="en-US" dirty="0"/>
              <a:t>a boiler at high </a:t>
            </a:r>
            <a:r>
              <a:rPr lang="en-US" dirty="0" smtClean="0"/>
              <a:t>pressure and temperature, which </a:t>
            </a:r>
            <a:r>
              <a:rPr lang="en-US" dirty="0"/>
              <a:t>when </a:t>
            </a:r>
            <a:r>
              <a:rPr lang="en-US" dirty="0" smtClean="0"/>
              <a:t>passed through a steam turbine </a:t>
            </a:r>
            <a:r>
              <a:rPr lang="en-US" dirty="0"/>
              <a:t>gives off </a:t>
            </a:r>
            <a:r>
              <a:rPr lang="en-US" dirty="0" smtClean="0"/>
              <a:t>some of </a:t>
            </a:r>
            <a:r>
              <a:rPr lang="en-US" dirty="0"/>
              <a:t>its internal energy </a:t>
            </a:r>
            <a:r>
              <a:rPr lang="en-US" dirty="0" smtClean="0"/>
              <a:t>as mechanical energy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52347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axial-flow </a:t>
            </a:r>
            <a:r>
              <a:rPr lang="en-US" dirty="0"/>
              <a:t>type of turbine is normally </a:t>
            </a:r>
            <a:r>
              <a:rPr lang="en-US" dirty="0" smtClean="0"/>
              <a:t>used with several cylinders </a:t>
            </a:r>
            <a:r>
              <a:rPr lang="en-US" dirty="0"/>
              <a:t>on the </a:t>
            </a:r>
            <a:r>
              <a:rPr lang="en-US" dirty="0" smtClean="0"/>
              <a:t>same shaft</a:t>
            </a:r>
          </a:p>
          <a:p>
            <a:r>
              <a:rPr lang="en-US" dirty="0" smtClean="0"/>
              <a:t>The steam turbine acts as a </a:t>
            </a:r>
            <a:r>
              <a:rPr lang="en-US" dirty="0"/>
              <a:t>prime mover and drives </a:t>
            </a:r>
            <a:r>
              <a:rPr lang="en-US" dirty="0" smtClean="0"/>
              <a:t>the electric generator (alternator)</a:t>
            </a:r>
          </a:p>
          <a:p>
            <a:r>
              <a:rPr lang="en-US" dirty="0" smtClean="0"/>
              <a:t>A </a:t>
            </a:r>
            <a:r>
              <a:rPr lang="en-US" dirty="0"/>
              <a:t>simple </a:t>
            </a:r>
            <a:r>
              <a:rPr lang="en-US" dirty="0" smtClean="0"/>
              <a:t>schematic diagram </a:t>
            </a:r>
            <a:r>
              <a:rPr lang="en-US" dirty="0"/>
              <a:t>of a coal fired </a:t>
            </a:r>
            <a:r>
              <a:rPr lang="en-US" dirty="0" smtClean="0"/>
              <a:t>thermal plant </a:t>
            </a:r>
            <a:r>
              <a:rPr lang="en-US" dirty="0"/>
              <a:t>is shown</a:t>
            </a:r>
            <a:br>
              <a:rPr lang="en-US" dirty="0"/>
            </a:br>
            <a:r>
              <a:rPr lang="en-US" dirty="0"/>
              <a:t>in Fig. </a:t>
            </a:r>
            <a:r>
              <a:rPr lang="en-US" dirty="0" smtClean="0"/>
              <a:t>in next slide; </a:t>
            </a:r>
            <a:r>
              <a:rPr lang="en-US" dirty="0" err="1" smtClean="0"/>
              <a:t>pulvirizer</a:t>
            </a:r>
            <a:r>
              <a:rPr lang="en-US" dirty="0" smtClean="0"/>
              <a:t> is used for grind coal</a:t>
            </a:r>
            <a:r>
              <a:rPr lang="en-US" dirty="0"/>
              <a:t/>
            </a:r>
            <a:br>
              <a:rPr lang="en-US" dirty="0"/>
            </a:br>
            <a:endParaRPr lang="en-US" dirty="0"/>
          </a:p>
        </p:txBody>
      </p:sp>
    </p:spTree>
    <p:extLst>
      <p:ext uri="{BB962C8B-B14F-4D97-AF65-F5344CB8AC3E}">
        <p14:creationId xmlns:p14="http://schemas.microsoft.com/office/powerpoint/2010/main" val="2868888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772597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efficiency of the overall </a:t>
            </a:r>
            <a:r>
              <a:rPr lang="en-US" dirty="0" smtClean="0"/>
              <a:t>conversion process is </a:t>
            </a:r>
            <a:r>
              <a:rPr lang="en-US" dirty="0"/>
              <a:t>poor and its </a:t>
            </a:r>
            <a:r>
              <a:rPr lang="en-US" dirty="0" smtClean="0"/>
              <a:t>maximum value </a:t>
            </a:r>
            <a:r>
              <a:rPr lang="en-US" dirty="0"/>
              <a:t>is </a:t>
            </a:r>
            <a:r>
              <a:rPr lang="en-US" dirty="0" smtClean="0"/>
              <a:t>about 40% because of the high heat losses in </a:t>
            </a:r>
            <a:r>
              <a:rPr lang="en-US" dirty="0"/>
              <a:t>the </a:t>
            </a:r>
            <a:r>
              <a:rPr lang="en-US" dirty="0" smtClean="0"/>
              <a:t>combustion gases and the </a:t>
            </a:r>
            <a:r>
              <a:rPr lang="en-US" dirty="0"/>
              <a:t>large quantity of </a:t>
            </a:r>
            <a:r>
              <a:rPr lang="en-US" dirty="0" smtClean="0"/>
              <a:t>heat rejected to </a:t>
            </a:r>
            <a:r>
              <a:rPr lang="en-US" dirty="0"/>
              <a:t>the </a:t>
            </a:r>
            <a:r>
              <a:rPr lang="en-US" dirty="0" smtClean="0"/>
              <a:t>condenser which </a:t>
            </a:r>
            <a:r>
              <a:rPr lang="en-US" dirty="0"/>
              <a:t>has to be </a:t>
            </a:r>
            <a:r>
              <a:rPr lang="en-US" dirty="0" smtClean="0"/>
              <a:t>given off </a:t>
            </a:r>
            <a:r>
              <a:rPr lang="en-US" dirty="0"/>
              <a:t>in cooling towers or into a </a:t>
            </a:r>
            <a:r>
              <a:rPr lang="en-US" dirty="0" smtClean="0"/>
              <a:t>stream/lake </a:t>
            </a:r>
            <a:r>
              <a:rPr lang="en-US" dirty="0"/>
              <a:t>in the </a:t>
            </a:r>
            <a:r>
              <a:rPr lang="en-US" dirty="0" smtClean="0"/>
              <a:t>case of </a:t>
            </a:r>
            <a:r>
              <a:rPr lang="en-US" dirty="0"/>
              <a:t>direct </a:t>
            </a:r>
            <a:r>
              <a:rPr lang="en-US" dirty="0" smtClean="0"/>
              <a:t>condenser cooling</a:t>
            </a:r>
            <a:endParaRPr lang="en-US" dirty="0"/>
          </a:p>
          <a:p>
            <a:pPr algn="just"/>
            <a:r>
              <a:rPr lang="en-US" dirty="0" smtClean="0"/>
              <a:t>The </a:t>
            </a:r>
            <a:r>
              <a:rPr lang="en-US" dirty="0"/>
              <a:t>steam power </a:t>
            </a:r>
            <a:r>
              <a:rPr lang="en-US" dirty="0" smtClean="0"/>
              <a:t>station operates on </a:t>
            </a:r>
            <a:r>
              <a:rPr lang="en-US" dirty="0"/>
              <a:t>the </a:t>
            </a:r>
            <a:r>
              <a:rPr lang="en-US" dirty="0" smtClean="0"/>
              <a:t>Rankine cycle modified to include superheating, feed water heating, and steam reheating</a:t>
            </a:r>
          </a:p>
          <a:p>
            <a:pPr algn="just"/>
            <a:r>
              <a:rPr lang="en-US" dirty="0" smtClean="0"/>
              <a:t>Thermal efficiency can be increased by using steam at highest possible pressure and temperature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7589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sp>
        <p:nvSpPr>
          <p:cNvPr id="3" name="Content Placeholder 2"/>
          <p:cNvSpPr>
            <a:spLocks noGrp="1"/>
          </p:cNvSpPr>
          <p:nvPr>
            <p:ph idx="1"/>
          </p:nvPr>
        </p:nvSpPr>
        <p:spPr/>
        <p:txBody>
          <a:bodyPr/>
          <a:lstStyle/>
          <a:p>
            <a:r>
              <a:rPr lang="en-US" dirty="0"/>
              <a:t>The </a:t>
            </a:r>
            <a:r>
              <a:rPr lang="en-US" b="1" dirty="0"/>
              <a:t>Rankine cycle</a:t>
            </a:r>
            <a:r>
              <a:rPr lang="en-US" dirty="0"/>
              <a:t> is an idealized thermodynamic </a:t>
            </a:r>
            <a:r>
              <a:rPr lang="en-US" b="1" dirty="0"/>
              <a:t>cycle</a:t>
            </a:r>
            <a:r>
              <a:rPr lang="en-US" dirty="0"/>
              <a:t> of a heat engine that converts heat into mechanical work while undergoing phase </a:t>
            </a:r>
            <a:r>
              <a:rPr lang="en-US" dirty="0" smtClean="0"/>
              <a:t>change</a:t>
            </a:r>
          </a:p>
          <a:p>
            <a:r>
              <a:rPr lang="en-US" dirty="0"/>
              <a:t>The </a:t>
            </a:r>
            <a:r>
              <a:rPr lang="en-US" b="1" dirty="0"/>
              <a:t>efficiency</a:t>
            </a:r>
            <a:r>
              <a:rPr lang="en-US" dirty="0"/>
              <a:t> of the </a:t>
            </a:r>
            <a:r>
              <a:rPr lang="en-US" b="1" dirty="0"/>
              <a:t>Rankine cycle</a:t>
            </a:r>
            <a:r>
              <a:rPr lang="en-US" dirty="0"/>
              <a:t> is limited by the high heat of vaporization of the working </a:t>
            </a:r>
            <a:r>
              <a:rPr lang="en-US" dirty="0" smtClean="0"/>
              <a:t>fluid</a:t>
            </a:r>
            <a:endParaRPr lang="en-US" dirty="0"/>
          </a:p>
          <a:p>
            <a:r>
              <a:rPr lang="en-US" dirty="0" smtClean="0"/>
              <a:t>This </a:t>
            </a:r>
            <a:r>
              <a:rPr lang="en-US" dirty="0"/>
              <a:t>gives a theoretical maximum Carnot </a:t>
            </a:r>
            <a:r>
              <a:rPr lang="en-US" b="1" dirty="0"/>
              <a:t>efficiency</a:t>
            </a:r>
            <a:r>
              <a:rPr lang="en-US" dirty="0"/>
              <a:t> for the steam turbine alone of about 63.8% compared with an actual overall thermal </a:t>
            </a:r>
            <a:r>
              <a:rPr lang="en-US" b="1" dirty="0"/>
              <a:t>efficiency</a:t>
            </a:r>
            <a:r>
              <a:rPr lang="en-US" dirty="0"/>
              <a:t> of up to 42% for a modern coal-fired power station</a:t>
            </a:r>
            <a:endParaRPr lang="en-US" dirty="0"/>
          </a:p>
        </p:txBody>
      </p:sp>
    </p:spTree>
    <p:extLst>
      <p:ext uri="{BB962C8B-B14F-4D97-AF65-F5344CB8AC3E}">
        <p14:creationId xmlns:p14="http://schemas.microsoft.com/office/powerpoint/2010/main" val="82455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t>W</a:t>
            </a:r>
            <a:r>
              <a:rPr lang="en-US" sz="2400" dirty="0" smtClean="0"/>
              <a:t>ith </a:t>
            </a:r>
            <a:r>
              <a:rPr lang="en-US" sz="2400" dirty="0" smtClean="0"/>
              <a:t>steam turbines of </a:t>
            </a:r>
            <a:r>
              <a:rPr lang="en-US" sz="2400" dirty="0"/>
              <a:t>this size, </a:t>
            </a:r>
            <a:r>
              <a:rPr lang="en-US" sz="2400" dirty="0" smtClean="0"/>
              <a:t>additional increase in </a:t>
            </a:r>
            <a:r>
              <a:rPr lang="en-US" sz="2400" dirty="0"/>
              <a:t>efficiency is </a:t>
            </a:r>
            <a:r>
              <a:rPr lang="en-US" sz="2400" dirty="0" smtClean="0"/>
              <a:t>obtained by reheating the </a:t>
            </a:r>
            <a:r>
              <a:rPr lang="en-US" sz="2400" dirty="0"/>
              <a:t>steam after it has been partially expanded by </a:t>
            </a:r>
            <a:r>
              <a:rPr lang="en-US" sz="2400" dirty="0" smtClean="0"/>
              <a:t>an external heater</a:t>
            </a:r>
          </a:p>
          <a:p>
            <a:r>
              <a:rPr lang="en-US" sz="2400" dirty="0" smtClean="0"/>
              <a:t>The reheated steam is then returned to turbine where it is expanded through final state</a:t>
            </a:r>
          </a:p>
          <a:p>
            <a:r>
              <a:rPr lang="en-US" sz="2400" dirty="0"/>
              <a:t>Air and thermal pollution is always </a:t>
            </a:r>
            <a:r>
              <a:rPr lang="en-US" sz="2400" dirty="0" smtClean="0"/>
              <a:t>present in </a:t>
            </a:r>
            <a:r>
              <a:rPr lang="en-US" sz="2400" dirty="0"/>
              <a:t>a coal fired </a:t>
            </a:r>
            <a:r>
              <a:rPr lang="en-US" sz="2400" dirty="0" smtClean="0"/>
              <a:t>steam plant </a:t>
            </a:r>
          </a:p>
          <a:p>
            <a:r>
              <a:rPr lang="en-US" sz="2400" dirty="0" smtClean="0"/>
              <a:t>The air polluting agents are emitted via exhaust gases and thermal pollution is due rejected heat transferred from condenser to cooling water</a:t>
            </a:r>
          </a:p>
          <a:p>
            <a:r>
              <a:rPr lang="en-US" sz="2400" dirty="0" smtClean="0"/>
              <a:t>Cooling towers </a:t>
            </a:r>
            <a:r>
              <a:rPr lang="en-US" sz="2400" dirty="0"/>
              <a:t>are used in situations where the stream/lake cannot withstand </a:t>
            </a:r>
            <a:r>
              <a:rPr lang="en-US" sz="2400" dirty="0" smtClean="0"/>
              <a:t>the thermal </a:t>
            </a:r>
            <a:r>
              <a:rPr lang="en-US" sz="2400" dirty="0" smtClean="0"/>
              <a:t>burden without excessive temperature rise</a:t>
            </a:r>
          </a:p>
          <a:p>
            <a:r>
              <a:rPr lang="en-US" sz="2400" dirty="0" smtClean="0"/>
              <a:t>The </a:t>
            </a:r>
            <a:r>
              <a:rPr lang="en-US" sz="2400" dirty="0"/>
              <a:t>problem of air </a:t>
            </a:r>
            <a:r>
              <a:rPr lang="en-US" sz="2400" dirty="0" smtClean="0"/>
              <a:t>pollution can </a:t>
            </a:r>
            <a:r>
              <a:rPr lang="en-US" sz="2400" dirty="0"/>
              <a:t>be minimized through scrubbers and </a:t>
            </a:r>
            <a:r>
              <a:rPr lang="en-US" sz="2400" dirty="0" smtClean="0"/>
              <a:t>electro-static precipitators </a:t>
            </a:r>
            <a:r>
              <a:rPr lang="en-US" sz="2400" dirty="0"/>
              <a:t>and </a:t>
            </a:r>
            <a:r>
              <a:rPr lang="en-US" sz="2400" dirty="0" smtClean="0"/>
              <a:t>by resorting </a:t>
            </a:r>
            <a:r>
              <a:rPr lang="en-US" sz="2400" dirty="0"/>
              <a:t>to minimum emission </a:t>
            </a:r>
            <a:br>
              <a:rPr lang="en-US" sz="2400" dirty="0"/>
            </a:br>
            <a:r>
              <a:rPr lang="en-US" sz="2400" dirty="0"/>
              <a:t/>
            </a:r>
            <a:br>
              <a:rPr lang="en-US" sz="2400" dirty="0"/>
            </a:br>
            <a:endParaRPr lang="en-US" sz="2400" dirty="0" smtClean="0"/>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3930794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increasing availability of natural gas prime movers based on gas turbines have been developed on the lines similar to those used in aircraft</a:t>
            </a:r>
          </a:p>
          <a:p>
            <a:r>
              <a:rPr lang="en-US" dirty="0" smtClean="0"/>
              <a:t>Gas combustion generates high temperature and pressure so that the efficiency of gas turbine is comparable to that of steam turbine</a:t>
            </a:r>
          </a:p>
          <a:p>
            <a:r>
              <a:rPr lang="en-US" dirty="0" smtClean="0"/>
              <a:t>Additional advantage is that the exhaust gas from the turbine still has sufficient heat contents, which is used to raise steam to run a conventional steam turbine coupled to a </a:t>
            </a:r>
            <a:r>
              <a:rPr lang="en-US" dirty="0" smtClean="0"/>
              <a:t>generator</a:t>
            </a:r>
            <a:endParaRPr lang="en-US" dirty="0" smtClean="0"/>
          </a:p>
          <a:p>
            <a:r>
              <a:rPr lang="en-US" dirty="0" smtClean="0"/>
              <a:t>This is called combined cycle gas turbine (CCGT) as shown in fig in next slide;</a:t>
            </a:r>
            <a:endParaRPr lang="en-US" dirty="0"/>
          </a:p>
        </p:txBody>
      </p:sp>
    </p:spTree>
    <p:extLst>
      <p:ext uri="{BB962C8B-B14F-4D97-AF65-F5344CB8AC3E}">
        <p14:creationId xmlns:p14="http://schemas.microsoft.com/office/powerpoint/2010/main" val="3162990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365125"/>
            <a:ext cx="10377488" cy="5811838"/>
          </a:xfrm>
          <a:prstGeom prst="rect">
            <a:avLst/>
          </a:prstGeom>
        </p:spPr>
      </p:pic>
    </p:spTree>
    <p:extLst>
      <p:ext uri="{BB962C8B-B14F-4D97-AF65-F5344CB8AC3E}">
        <p14:creationId xmlns:p14="http://schemas.microsoft.com/office/powerpoint/2010/main" val="39308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a:t>
            </a:r>
            <a:r>
              <a:rPr lang="en-US" b="1" dirty="0"/>
              <a:t>heat exchanger</a:t>
            </a:r>
            <a:r>
              <a:rPr lang="en-US" dirty="0"/>
              <a:t> is a device used to transfer heat between two or more </a:t>
            </a:r>
            <a:r>
              <a:rPr lang="en-US" dirty="0" smtClean="0"/>
              <a:t>fluids</a:t>
            </a:r>
          </a:p>
          <a:p>
            <a:r>
              <a:rPr lang="en-US" dirty="0" smtClean="0"/>
              <a:t>The </a:t>
            </a:r>
            <a:r>
              <a:rPr lang="en-US" dirty="0"/>
              <a:t>fluids may be separated by a solid wall to prevent mixing or they may be in direct contact</a:t>
            </a:r>
            <a:endParaRPr lang="en-US" dirty="0" smtClean="0"/>
          </a:p>
          <a:p>
            <a:r>
              <a:rPr lang="en-US" dirty="0" smtClean="0"/>
              <a:t>The  </a:t>
            </a:r>
            <a:r>
              <a:rPr lang="en-US" dirty="0" smtClean="0"/>
              <a:t>CCGT plant has a fast start of 2-3 min for the gas turbine and about 20 min for the steam turbine</a:t>
            </a:r>
          </a:p>
          <a:p>
            <a:r>
              <a:rPr lang="en-US" dirty="0" smtClean="0"/>
              <a:t>Local storage tanks of gas can be used in case of gas supply interruption</a:t>
            </a:r>
          </a:p>
          <a:p>
            <a:r>
              <a:rPr lang="en-US" dirty="0" smtClean="0"/>
              <a:t>The unit can take up to 10% over load for short periods of time to take care of any emergency </a:t>
            </a:r>
          </a:p>
          <a:p>
            <a:r>
              <a:rPr lang="en-US" dirty="0" smtClean="0"/>
              <a:t>CCGT unit produces 55% of CO2 </a:t>
            </a:r>
            <a:r>
              <a:rPr lang="en-US" dirty="0" smtClean="0"/>
              <a:t>by </a:t>
            </a:r>
            <a:r>
              <a:rPr lang="en-US" dirty="0" smtClean="0"/>
              <a:t>a coal/oil fired plant</a:t>
            </a:r>
          </a:p>
          <a:p>
            <a:pPr marL="0" indent="0">
              <a:buNone/>
            </a:pPr>
            <a:endParaRPr lang="en-US" dirty="0"/>
          </a:p>
        </p:txBody>
      </p:sp>
    </p:spTree>
    <p:extLst>
      <p:ext uri="{BB962C8B-B14F-4D97-AF65-F5344CB8AC3E}">
        <p14:creationId xmlns:p14="http://schemas.microsoft.com/office/powerpoint/2010/main" val="3289889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 electric power generation</a:t>
            </a:r>
            <a:endParaRPr lang="en-US" dirty="0"/>
          </a:p>
        </p:txBody>
      </p:sp>
      <p:sp>
        <p:nvSpPr>
          <p:cNvPr id="3" name="Content Placeholder 2"/>
          <p:cNvSpPr>
            <a:spLocks noGrp="1"/>
          </p:cNvSpPr>
          <p:nvPr>
            <p:ph idx="1"/>
          </p:nvPr>
        </p:nvSpPr>
        <p:spPr/>
        <p:txBody>
          <a:bodyPr/>
          <a:lstStyle/>
          <a:p>
            <a:r>
              <a:rPr lang="en-US" dirty="0" smtClean="0"/>
              <a:t>The oldest and cheapest method of power generation is that of utilizing the potential energy of water</a:t>
            </a:r>
          </a:p>
          <a:p>
            <a:r>
              <a:rPr lang="en-US" dirty="0" smtClean="0"/>
              <a:t>The energy is obtained almost free of running cost and is completely pollution free</a:t>
            </a:r>
          </a:p>
          <a:p>
            <a:r>
              <a:rPr lang="en-US" dirty="0" smtClean="0"/>
              <a:t>But it involve high capital cost due to heavy civil engineering work </a:t>
            </a:r>
          </a:p>
          <a:p>
            <a:r>
              <a:rPr lang="en-US" dirty="0" smtClean="0"/>
              <a:t>It involves long gestation period of about five to eight years as compared to four to six years for steam plants</a:t>
            </a:r>
          </a:p>
          <a:p>
            <a:r>
              <a:rPr lang="en-US" dirty="0" smtClean="0"/>
              <a:t>Such plants are multipurpose such as river flood control, storage of irrigation and drinking water etc.</a:t>
            </a:r>
            <a:endParaRPr lang="en-US" dirty="0"/>
          </a:p>
        </p:txBody>
      </p:sp>
    </p:spTree>
    <p:extLst>
      <p:ext uri="{BB962C8B-B14F-4D97-AF65-F5344CB8AC3E}">
        <p14:creationId xmlns:p14="http://schemas.microsoft.com/office/powerpoint/2010/main" val="74604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Diversity Factor</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defined as the sum of individual maximum demands on the consumers divided by the maximum load on the system</a:t>
            </a:r>
          </a:p>
          <a:p>
            <a:r>
              <a:rPr lang="en-US" dirty="0" smtClean="0"/>
              <a:t>This factor gives the diversification of the load and is used to decide the installation of sufficient generating and transmission plants</a:t>
            </a:r>
          </a:p>
          <a:p>
            <a:r>
              <a:rPr lang="en-US" dirty="0" smtClean="0"/>
              <a:t>If all demands came at the same time i.e., unity diversity factor, the total installed capacity required would be much more</a:t>
            </a:r>
          </a:p>
          <a:p>
            <a:r>
              <a:rPr lang="en-US" dirty="0" smtClean="0"/>
              <a:t>Luckily, the factor is much higher than unity, especially for domestic loads</a:t>
            </a:r>
          </a:p>
          <a:p>
            <a:r>
              <a:rPr lang="en-US" dirty="0" smtClean="0"/>
              <a:t> High diversity factors may be provided if;</a:t>
            </a:r>
            <a:br>
              <a:rPr lang="en-US" dirty="0" smtClean="0"/>
            </a:br>
            <a:endParaRPr lang="en-US" dirty="0"/>
          </a:p>
        </p:txBody>
      </p:sp>
      <p:pic>
        <p:nvPicPr>
          <p:cNvPr id="4" name="Picture 3" descr="C:\Users\Shahzad Aslam\Desktop\mono garam uet\images (4).jpg"/>
          <p:cNvPicPr/>
          <p:nvPr/>
        </p:nvPicPr>
        <p:blipFill>
          <a:blip r:embed="rId2"/>
          <a:srcRect/>
          <a:stretch>
            <a:fillRect/>
          </a:stretch>
        </p:blipFill>
        <p:spPr bwMode="auto">
          <a:xfrm>
            <a:off x="970541" y="553878"/>
            <a:ext cx="921385" cy="948055"/>
          </a:xfrm>
          <a:prstGeom prst="rect">
            <a:avLst/>
          </a:prstGeom>
          <a:noFill/>
          <a:ln w="9525">
            <a:noFill/>
            <a:miter lim="800000"/>
            <a:headEnd/>
            <a:tailEnd/>
          </a:ln>
        </p:spPr>
      </p:pic>
    </p:spTree>
    <p:extLst>
      <p:ext uri="{BB962C8B-B14F-4D97-AF65-F5344CB8AC3E}">
        <p14:creationId xmlns:p14="http://schemas.microsoft.com/office/powerpoint/2010/main" val="2340924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 simple block diagram of hydro plant is shown in next slide</a:t>
            </a:r>
          </a:p>
          <a:p>
            <a:r>
              <a:rPr lang="en-US" dirty="0" smtClean="0"/>
              <a:t>The vertical difference between upper reservoir and tail race is called the head</a:t>
            </a:r>
          </a:p>
          <a:p>
            <a:r>
              <a:rPr lang="en-US" dirty="0"/>
              <a:t>Hydro plants are of different types </a:t>
            </a:r>
            <a:r>
              <a:rPr lang="en-US" dirty="0" smtClean="0"/>
              <a:t>such as </a:t>
            </a:r>
            <a:r>
              <a:rPr lang="en-US" dirty="0"/>
              <a:t>run-of-river (use of water as it</a:t>
            </a:r>
            <a:br>
              <a:rPr lang="en-US" dirty="0"/>
            </a:br>
            <a:r>
              <a:rPr lang="en-US" dirty="0"/>
              <a:t>comes), </a:t>
            </a:r>
            <a:r>
              <a:rPr lang="en-US" dirty="0" err="1" smtClean="0"/>
              <a:t>pondage</a:t>
            </a:r>
            <a:r>
              <a:rPr lang="en-US" dirty="0" smtClean="0"/>
              <a:t>  </a:t>
            </a:r>
            <a:r>
              <a:rPr lang="en-US" dirty="0"/>
              <a:t>(medium head) type, and reservoir (high head) type. </a:t>
            </a:r>
            <a:endParaRPr lang="en-US" dirty="0" smtClean="0"/>
          </a:p>
          <a:p>
            <a:r>
              <a:rPr lang="en-US" dirty="0" smtClean="0"/>
              <a:t>The reservoir </a:t>
            </a:r>
            <a:r>
              <a:rPr lang="en-US" dirty="0"/>
              <a:t>type plants are the ones which are employed for bulk power</a:t>
            </a:r>
            <a:br>
              <a:rPr lang="en-US" dirty="0"/>
            </a:br>
            <a:r>
              <a:rPr lang="en-US" dirty="0" smtClean="0"/>
              <a:t>generation</a:t>
            </a:r>
          </a:p>
          <a:p>
            <a:r>
              <a:rPr lang="en-US" dirty="0" smtClean="0"/>
              <a:t>Often</a:t>
            </a:r>
            <a:r>
              <a:rPr lang="en-US" dirty="0"/>
              <a:t>, </a:t>
            </a:r>
            <a:r>
              <a:rPr lang="en-US" dirty="0" smtClean="0"/>
              <a:t>cascaded plants </a:t>
            </a:r>
            <a:r>
              <a:rPr lang="en-US" dirty="0"/>
              <a:t>are </a:t>
            </a:r>
            <a:r>
              <a:rPr lang="en-US" dirty="0" smtClean="0"/>
              <a:t>also constructed</a:t>
            </a:r>
            <a:r>
              <a:rPr lang="en-US" dirty="0"/>
              <a:t>, i.e., on the </a:t>
            </a:r>
            <a:r>
              <a:rPr lang="en-US" dirty="0" smtClean="0"/>
              <a:t>same water</a:t>
            </a:r>
            <a:r>
              <a:rPr lang="en-US" dirty="0"/>
              <a:t/>
            </a:r>
            <a:br>
              <a:rPr lang="en-US" dirty="0"/>
            </a:br>
            <a:r>
              <a:rPr lang="en-US" dirty="0"/>
              <a:t>stream where the </a:t>
            </a:r>
            <a:r>
              <a:rPr lang="en-US" dirty="0" smtClean="0"/>
              <a:t>discharge of </a:t>
            </a:r>
            <a:r>
              <a:rPr lang="en-US" dirty="0"/>
              <a:t>one plant </a:t>
            </a:r>
            <a:r>
              <a:rPr lang="en-US" dirty="0" smtClean="0"/>
              <a:t>becomes the in flow </a:t>
            </a:r>
            <a:r>
              <a:rPr lang="en-US" dirty="0"/>
              <a:t>of a </a:t>
            </a:r>
            <a:r>
              <a:rPr lang="en-US" dirty="0" smtClean="0"/>
              <a:t>down stream plant</a:t>
            </a:r>
            <a:r>
              <a:rPr lang="en-US" dirty="0"/>
              <a:t/>
            </a:r>
            <a:br>
              <a:rPr lang="en-US" dirty="0"/>
            </a:br>
            <a:endParaRPr lang="en-US" dirty="0"/>
          </a:p>
        </p:txBody>
      </p:sp>
    </p:spTree>
    <p:extLst>
      <p:ext uri="{BB962C8B-B14F-4D97-AF65-F5344CB8AC3E}">
        <p14:creationId xmlns:p14="http://schemas.microsoft.com/office/powerpoint/2010/main" val="2961872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57462" y="2005806"/>
            <a:ext cx="7077075" cy="3990975"/>
          </a:xfrm>
          <a:prstGeom prst="rect">
            <a:avLst/>
          </a:prstGeom>
        </p:spPr>
      </p:pic>
    </p:spTree>
    <p:extLst>
      <p:ext uri="{BB962C8B-B14F-4D97-AF65-F5344CB8AC3E}">
        <p14:creationId xmlns:p14="http://schemas.microsoft.com/office/powerpoint/2010/main" val="92590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algn="just"/>
                <a:r>
                  <a:rPr lang="en-US" dirty="0" smtClean="0"/>
                  <a:t>Different types of turbines such as Pelton, Francis </a:t>
                </a:r>
                <a:r>
                  <a:rPr lang="en-US" dirty="0"/>
                  <a:t>and Kaplan are used </a:t>
                </a:r>
                <a:r>
                  <a:rPr lang="en-US" dirty="0" smtClean="0"/>
                  <a:t>for storage, </a:t>
                </a:r>
                <a:r>
                  <a:rPr lang="en-US" dirty="0" err="1" smtClean="0"/>
                  <a:t>pondage</a:t>
                </a:r>
                <a:r>
                  <a:rPr lang="en-US" dirty="0" smtClean="0"/>
                  <a:t> and </a:t>
                </a:r>
                <a:r>
                  <a:rPr lang="en-US" dirty="0"/>
                  <a:t>run-of-river plants</a:t>
                </a:r>
                <a:r>
                  <a:rPr lang="en-US" dirty="0" smtClean="0"/>
                  <a:t>, respectively </a:t>
                </a:r>
              </a:p>
              <a:p>
                <a:pPr algn="just"/>
                <a:r>
                  <a:rPr lang="en-US" dirty="0" smtClean="0"/>
                  <a:t>Hydroelectric plants are capable of starting very fast like in five min</a:t>
                </a:r>
              </a:p>
              <a:p>
                <a:pPr algn="just"/>
                <a:r>
                  <a:rPr lang="en-US" dirty="0" smtClean="0"/>
                  <a:t>The rate of taking up the load on machines is of order of 20 MW/min</a:t>
                </a:r>
              </a:p>
              <a:p>
                <a:pPr algn="just"/>
                <a:r>
                  <a:rPr lang="en-US" dirty="0" smtClean="0"/>
                  <a:t>Hydro plants are ideal for meeting peak loads</a:t>
                </a:r>
              </a:p>
              <a:p>
                <a:pPr algn="just"/>
                <a:r>
                  <a:rPr lang="en-US" dirty="0" smtClean="0"/>
                  <a:t>The power available from hydro plant is;</a:t>
                </a:r>
              </a:p>
              <a:p>
                <a:pPr algn="just"/>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𝑔</m:t>
                    </m:r>
                    <m:r>
                      <m:rPr>
                        <m:sty m:val="p"/>
                      </m:rPr>
                      <a:rPr lang="el-GR" b="0" i="1" smtClean="0">
                        <a:latin typeface="Cambria Math" panose="02040503050406030204" pitchFamily="18" charset="0"/>
                      </a:rPr>
                      <m:t>ρ</m:t>
                    </m:r>
                    <m:r>
                      <a:rPr lang="en-US" b="0" i="1" smtClean="0">
                        <a:latin typeface="Cambria Math" panose="02040503050406030204" pitchFamily="18" charset="0"/>
                      </a:rPr>
                      <m:t>𝑊𝐻</m:t>
                    </m:r>
                    <m:r>
                      <a:rPr lang="en-US" b="0" i="1" smtClean="0">
                        <a:latin typeface="Cambria Math" panose="02040503050406030204" pitchFamily="18" charset="0"/>
                      </a:rPr>
                      <m:t> </m:t>
                    </m:r>
                    <m:r>
                      <a:rPr lang="en-US" b="0" i="1" smtClean="0">
                        <a:latin typeface="Cambria Math" panose="02040503050406030204" pitchFamily="18" charset="0"/>
                      </a:rPr>
                      <m:t>𝑤𝑎𝑡𝑡𝑠</m:t>
                    </m:r>
                    <m:r>
                      <a:rPr lang="en-US" b="0" i="1" smtClean="0">
                        <a:latin typeface="Cambria Math" panose="02040503050406030204" pitchFamily="18" charset="0"/>
                      </a:rPr>
                      <m:t>; </m:t>
                    </m:r>
                  </m:oMath>
                </a14:m>
                <a:endParaRPr lang="en-US" b="0" dirty="0" smtClean="0"/>
              </a:p>
              <a:p>
                <a:pPr algn="just"/>
                <a:r>
                  <a:rPr lang="en-US" dirty="0" smtClean="0"/>
                  <a:t>Where W= discharge m</a:t>
                </a:r>
                <a:r>
                  <a:rPr lang="en-US" baseline="30000" dirty="0" smtClean="0"/>
                  <a:t>3</a:t>
                </a:r>
                <a:r>
                  <a:rPr lang="en-US" dirty="0" smtClean="0"/>
                  <a:t>/s through turbine; </a:t>
                </a:r>
                <a14:m>
                  <m:oMath xmlns:m="http://schemas.openxmlformats.org/officeDocument/2006/math">
                    <m:r>
                      <m:rPr>
                        <m:sty m:val="p"/>
                      </m:rPr>
                      <a:rPr lang="el-GR" i="1">
                        <a:latin typeface="Cambria Math" panose="02040503050406030204" pitchFamily="18" charset="0"/>
                      </a:rPr>
                      <m:t>ρ</m:t>
                    </m:r>
                  </m:oMath>
                </a14:m>
                <a:r>
                  <a:rPr lang="en-US" dirty="0" smtClean="0"/>
                  <a:t>= density 1000 </a:t>
                </a:r>
                <a:r>
                  <a:rPr lang="en-US" dirty="0" smtClean="0"/>
                  <a:t>kg/m</a:t>
                </a:r>
                <a:r>
                  <a:rPr lang="en-US" baseline="30000" dirty="0" smtClean="0"/>
                  <a:t>3</a:t>
                </a:r>
              </a:p>
              <a:p>
                <a:pPr algn="just"/>
                <a:endParaRPr lang="en-US" baseline="30000" dirty="0" smtClean="0"/>
              </a:p>
              <a:p>
                <a:pPr algn="just"/>
                <a:r>
                  <a:rPr lang="en-US" dirty="0" smtClean="0"/>
                  <a:t>H= Head in meter and g= 9.81 m/sec</a:t>
                </a:r>
                <a:r>
                  <a:rPr lang="en-US" baseline="30000" dirty="0" smtClean="0"/>
                  <a:t>2</a:t>
                </a:r>
                <a:r>
                  <a:rPr lang="en-US" dirty="0"/>
                  <a:t/>
                </a:r>
                <a:br>
                  <a:rPr lang="en-US"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986"/>
                </a:stretch>
              </a:blipFill>
            </p:spPr>
            <p:txBody>
              <a:bodyPr/>
              <a:lstStyle/>
              <a:p>
                <a:r>
                  <a:rPr lang="en-US">
                    <a:noFill/>
                  </a:rPr>
                  <a:t> </a:t>
                </a:r>
              </a:p>
            </p:txBody>
          </p:sp>
        </mc:Fallback>
      </mc:AlternateContent>
    </p:spTree>
    <p:extLst>
      <p:ext uri="{BB962C8B-B14F-4D97-AF65-F5344CB8AC3E}">
        <p14:creationId xmlns:p14="http://schemas.microsoft.com/office/powerpoint/2010/main" val="11407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Problems peculiar to </a:t>
            </a:r>
            <a:r>
              <a:rPr lang="en-US" dirty="0"/>
              <a:t>hydro plant which inhibit </a:t>
            </a:r>
            <a:r>
              <a:rPr lang="en-US" dirty="0" smtClean="0"/>
              <a:t>expansion are</a:t>
            </a:r>
            <a:r>
              <a:rPr lang="en-US" dirty="0"/>
              <a:t>:</a:t>
            </a:r>
            <a:br>
              <a:rPr lang="en-US" dirty="0"/>
            </a:br>
            <a:r>
              <a:rPr lang="en-US" dirty="0"/>
              <a:t>1. </a:t>
            </a:r>
            <a:r>
              <a:rPr lang="en-US" dirty="0" smtClean="0"/>
              <a:t>Silting-It </a:t>
            </a:r>
            <a:r>
              <a:rPr lang="en-US" dirty="0"/>
              <a:t>refers both to the increased concentration of suspended sediments, and to the increased accumulation (temporary or permanent) of fine sediments on bottoms where they are undesirable.</a:t>
            </a:r>
            <a:br>
              <a:rPr lang="en-US" dirty="0"/>
            </a:br>
            <a:r>
              <a:rPr lang="en-US" dirty="0"/>
              <a:t>2. </a:t>
            </a:r>
            <a:r>
              <a:rPr lang="en-US" dirty="0" smtClean="0"/>
              <a:t>Seepage-</a:t>
            </a:r>
            <a:r>
              <a:rPr lang="en-US" b="1" dirty="0"/>
              <a:t>Seepage</a:t>
            </a:r>
            <a:r>
              <a:rPr lang="en-US" dirty="0"/>
              <a:t> Through Earthen </a:t>
            </a:r>
            <a:r>
              <a:rPr lang="en-US" b="1" dirty="0" smtClean="0"/>
              <a:t>Dams (</a:t>
            </a:r>
            <a:r>
              <a:rPr lang="en-US" dirty="0" smtClean="0"/>
              <a:t>Wet </a:t>
            </a:r>
            <a:r>
              <a:rPr lang="en-US" dirty="0"/>
              <a:t>areas downstream from </a:t>
            </a:r>
            <a:r>
              <a:rPr lang="en-US" b="1" dirty="0"/>
              <a:t>dams</a:t>
            </a:r>
            <a:r>
              <a:rPr lang="en-US" dirty="0"/>
              <a:t> are not usually natural springs, but </a:t>
            </a:r>
            <a:r>
              <a:rPr lang="en-US" b="1" dirty="0"/>
              <a:t>seepage</a:t>
            </a:r>
            <a:r>
              <a:rPr lang="en-US" dirty="0"/>
              <a:t> through or under the </a:t>
            </a:r>
            <a:r>
              <a:rPr lang="en-US" b="1" dirty="0"/>
              <a:t>dam</a:t>
            </a:r>
            <a:r>
              <a:rPr lang="en-US" dirty="0"/>
              <a:t>. ... </a:t>
            </a:r>
            <a:r>
              <a:rPr lang="en-US" b="1" dirty="0" smtClean="0"/>
              <a:t>Seepage </a:t>
            </a:r>
            <a:r>
              <a:rPr lang="en-US" dirty="0" smtClean="0"/>
              <a:t>becomes </a:t>
            </a:r>
            <a:r>
              <a:rPr lang="en-US" dirty="0"/>
              <a:t>a concern if it is carrying material with it, and should be controlled to prevent erosion of the embankment, or foundation, or damage to concrete </a:t>
            </a:r>
            <a:r>
              <a:rPr lang="en-US" dirty="0" smtClean="0"/>
              <a:t>structure)    </a:t>
            </a:r>
            <a:r>
              <a:rPr lang="en-US" dirty="0"/>
              <a:t/>
            </a:r>
            <a:br>
              <a:rPr lang="en-US" dirty="0"/>
            </a:br>
            <a:r>
              <a:rPr lang="en-US" dirty="0"/>
              <a:t>3. </a:t>
            </a:r>
            <a:r>
              <a:rPr lang="en-US" dirty="0" smtClean="0"/>
              <a:t>Environmental damage to </a:t>
            </a:r>
            <a:r>
              <a:rPr lang="en-US" dirty="0"/>
              <a:t>region</a:t>
            </a:r>
            <a:br>
              <a:rPr lang="en-US" dirty="0"/>
            </a:br>
            <a:r>
              <a:rPr lang="en-US" dirty="0"/>
              <a:t>4. </a:t>
            </a:r>
            <a:r>
              <a:rPr lang="en-US" dirty="0" smtClean="0"/>
              <a:t>Displacement of human habitation from areas behind the </a:t>
            </a:r>
            <a:r>
              <a:rPr lang="en-US" dirty="0"/>
              <a:t>dam which </a:t>
            </a:r>
            <a:r>
              <a:rPr lang="en-US" dirty="0" smtClean="0"/>
              <a:t>will fill </a:t>
            </a:r>
            <a:r>
              <a:rPr lang="en-US" dirty="0"/>
              <a:t>up and </a:t>
            </a:r>
            <a:r>
              <a:rPr lang="en-US" dirty="0" smtClean="0"/>
              <a:t>become a lake</a:t>
            </a:r>
            <a:r>
              <a:rPr lang="en-US" dirty="0"/>
              <a:t/>
            </a:r>
            <a:br>
              <a:rPr lang="en-US" dirty="0"/>
            </a:br>
            <a:endParaRPr lang="en-US" dirty="0"/>
          </a:p>
        </p:txBody>
      </p:sp>
    </p:spTree>
    <p:extLst>
      <p:ext uri="{BB962C8B-B14F-4D97-AF65-F5344CB8AC3E}">
        <p14:creationId xmlns:p14="http://schemas.microsoft.com/office/powerpoint/2010/main" val="3884291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-3</a:t>
            </a:r>
            <a:endParaRPr lang="en-US" dirty="0"/>
          </a:p>
        </p:txBody>
      </p:sp>
      <p:sp>
        <p:nvSpPr>
          <p:cNvPr id="3" name="Content Placeholder 2"/>
          <p:cNvSpPr>
            <a:spLocks noGrp="1"/>
          </p:cNvSpPr>
          <p:nvPr>
            <p:ph idx="1"/>
          </p:nvPr>
        </p:nvSpPr>
        <p:spPr/>
        <p:txBody>
          <a:bodyPr/>
          <a:lstStyle/>
          <a:p>
            <a:r>
              <a:rPr lang="en-US" dirty="0" smtClean="0"/>
              <a:t>Hybrid Electricity generation and </a:t>
            </a:r>
            <a:r>
              <a:rPr lang="en-US" smtClean="0"/>
              <a:t>cost analysis</a:t>
            </a:r>
            <a:endParaRPr lang="en-US" dirty="0" smtClean="0"/>
          </a:p>
          <a:p>
            <a:endParaRPr lang="en-US" dirty="0"/>
          </a:p>
        </p:txBody>
      </p:sp>
    </p:spTree>
    <p:extLst>
      <p:ext uri="{BB962C8B-B14F-4D97-AF65-F5344CB8AC3E}">
        <p14:creationId xmlns:p14="http://schemas.microsoft.com/office/powerpoint/2010/main" val="80981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t>Giving </a:t>
            </a:r>
            <a:r>
              <a:rPr lang="en-US" sz="2400" dirty="0" smtClean="0"/>
              <a:t>incentives to </a:t>
            </a:r>
            <a:r>
              <a:rPr lang="en-US" sz="2400" dirty="0"/>
              <a:t>farmers and/or </a:t>
            </a:r>
            <a:r>
              <a:rPr lang="en-US" sz="2400" dirty="0" smtClean="0"/>
              <a:t>some industries to </a:t>
            </a:r>
            <a:r>
              <a:rPr lang="en-US" sz="2400" dirty="0"/>
              <a:t>use electricity </a:t>
            </a:r>
            <a:r>
              <a:rPr lang="en-US" sz="2400" dirty="0" smtClean="0"/>
              <a:t>in the night or light load period </a:t>
            </a:r>
          </a:p>
          <a:p>
            <a:r>
              <a:rPr lang="en-US" sz="2400" dirty="0" smtClean="0"/>
              <a:t>Using day light </a:t>
            </a:r>
            <a:r>
              <a:rPr lang="en-US" sz="2400" dirty="0"/>
              <a:t>saving as in many other </a:t>
            </a:r>
            <a:r>
              <a:rPr lang="en-US" sz="2400" dirty="0" smtClean="0"/>
              <a:t>countries</a:t>
            </a:r>
          </a:p>
          <a:p>
            <a:r>
              <a:rPr lang="en-US" sz="2400" dirty="0" smtClean="0"/>
              <a:t>Staggering </a:t>
            </a:r>
            <a:r>
              <a:rPr lang="en-US" sz="2400" dirty="0"/>
              <a:t>the </a:t>
            </a:r>
            <a:r>
              <a:rPr lang="en-US" sz="2400" dirty="0" smtClean="0"/>
              <a:t>office </a:t>
            </a:r>
            <a:r>
              <a:rPr lang="en-US" sz="2400" dirty="0"/>
              <a:t>timings</a:t>
            </a:r>
            <a:r>
              <a:rPr lang="en-US" sz="2400" dirty="0" smtClean="0"/>
              <a:t> </a:t>
            </a:r>
          </a:p>
          <a:p>
            <a:r>
              <a:rPr lang="en-US" sz="2400" dirty="0"/>
              <a:t>Having different time zones in the country like USA, Australia, etc.</a:t>
            </a:r>
            <a:r>
              <a:rPr lang="en-US" sz="2400" dirty="0" smtClean="0"/>
              <a:t> </a:t>
            </a:r>
          </a:p>
          <a:p>
            <a:r>
              <a:rPr lang="en-US" sz="2400" dirty="0"/>
              <a:t>Having two-part tariff in which consumer has to pay an amount</a:t>
            </a:r>
            <a:r>
              <a:rPr lang="en-US" sz="2400" dirty="0" smtClean="0"/>
              <a:t> </a:t>
            </a:r>
            <a:r>
              <a:rPr lang="en-US" sz="2400" dirty="0"/>
              <a:t>dependent on the maximum demand he makes, plus </a:t>
            </a:r>
            <a:r>
              <a:rPr lang="en-US" sz="2400" dirty="0" smtClean="0"/>
              <a:t> a charge of each unit energy consumed</a:t>
            </a:r>
          </a:p>
          <a:p>
            <a:r>
              <a:rPr lang="en-US" sz="2400" dirty="0" smtClean="0"/>
              <a:t>Some times consumer is charged on the basis of KVA demand instead </a:t>
            </a:r>
            <a:r>
              <a:rPr lang="en-US" sz="2400" dirty="0"/>
              <a:t>used frequently </a:t>
            </a:r>
            <a:r>
              <a:rPr lang="en-US" sz="2400" dirty="0" smtClean="0"/>
              <a:t>of </a:t>
            </a:r>
            <a:r>
              <a:rPr lang="en-US" sz="2400" dirty="0"/>
              <a:t>kW to </a:t>
            </a:r>
            <a:r>
              <a:rPr lang="en-US" sz="2400" dirty="0" smtClean="0"/>
              <a:t>penalize loads of low power factor</a:t>
            </a:r>
          </a:p>
          <a:p>
            <a:r>
              <a:rPr lang="en-US" sz="2400" dirty="0" smtClean="0"/>
              <a:t>Two other frequently used factors are;</a:t>
            </a:r>
          </a:p>
          <a:p>
            <a:pPr marL="0" indent="0">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156987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FF0000"/>
                </a:solidFill>
              </a:rPr>
              <a:t>plant capacity factor = Actual Energy Produced/Max possible energy which could be produced</a:t>
            </a:r>
          </a:p>
          <a:p>
            <a:r>
              <a:rPr lang="en-US" b="1" dirty="0">
                <a:solidFill>
                  <a:srgbClr val="FF0000"/>
                </a:solidFill>
              </a:rPr>
              <a:t>=Average Demand/ Installed Capacity</a:t>
            </a:r>
          </a:p>
          <a:p>
            <a:r>
              <a:rPr lang="en-US" b="1" dirty="0">
                <a:solidFill>
                  <a:srgbClr val="FF0000"/>
                </a:solidFill>
              </a:rPr>
              <a:t>Plant use factor = Actual Energy Produced/ Plant Capacity (KW) X Time (</a:t>
            </a:r>
            <a:r>
              <a:rPr lang="en-US" b="1" dirty="0" err="1">
                <a:solidFill>
                  <a:srgbClr val="FF0000"/>
                </a:solidFill>
              </a:rPr>
              <a:t>hrs</a:t>
            </a:r>
            <a:r>
              <a:rPr lang="en-US" b="1" dirty="0">
                <a:solidFill>
                  <a:srgbClr val="FF0000"/>
                </a:solidFill>
              </a:rPr>
              <a:t>) the plant has been in </a:t>
            </a:r>
            <a:r>
              <a:rPr lang="en-US" b="1" dirty="0" smtClean="0">
                <a:solidFill>
                  <a:srgbClr val="FF0000"/>
                </a:solidFill>
              </a:rPr>
              <a:t>operation</a:t>
            </a:r>
          </a:p>
          <a:p>
            <a:r>
              <a:rPr lang="en-US" b="1" dirty="0" smtClean="0">
                <a:solidFill>
                  <a:srgbClr val="FF0000"/>
                </a:solidFill>
              </a:rPr>
              <a:t>Diversity and Demand factor is calculated in next slide</a:t>
            </a:r>
            <a:r>
              <a:rPr lang="en-US" b="1" dirty="0">
                <a:solidFill>
                  <a:srgbClr val="FF0000"/>
                </a:solidFill>
              </a:rPr>
              <a:t/>
            </a:r>
            <a:br>
              <a:rPr lang="en-US" b="1" dirty="0">
                <a:solidFill>
                  <a:srgbClr val="FF0000"/>
                </a:solidFill>
              </a:rPr>
            </a:br>
            <a:r>
              <a:rPr lang="en-US" b="1" dirty="0">
                <a:solidFill>
                  <a:srgbClr val="FF0000"/>
                </a:solidFill>
              </a:rPr>
              <a:t/>
            </a:r>
            <a:br>
              <a:rPr lang="en-US" b="1" dirty="0">
                <a:solidFill>
                  <a:srgbClr val="FF0000"/>
                </a:solidFill>
              </a:rPr>
            </a:br>
            <a:endParaRPr lang="en-US" dirty="0"/>
          </a:p>
        </p:txBody>
      </p:sp>
    </p:spTree>
    <p:extLst>
      <p:ext uri="{BB962C8B-B14F-4D97-AF65-F5344CB8AC3E}">
        <p14:creationId xmlns:p14="http://schemas.microsoft.com/office/powerpoint/2010/main" val="13467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838201" y="365125"/>
            <a:ext cx="10634662" cy="5811838"/>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254488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Tariffs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lgn="just"/>
                <a:r>
                  <a:rPr lang="en-US" dirty="0" smtClean="0"/>
                  <a:t>The cost of electric power is normally given by the expression;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𝐾𝑤</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𝐾𝑊h</m:t>
                    </m:r>
                  </m:oMath>
                </a14:m>
                <a:r>
                  <a:rPr lang="en-US" dirty="0" smtClean="0"/>
                  <a:t> per </a:t>
                </a:r>
                <a:r>
                  <a:rPr lang="en-US" dirty="0"/>
                  <a:t>annum, </a:t>
                </a:r>
                <a:r>
                  <a:rPr lang="en-US" dirty="0" smtClean="0"/>
                  <a:t>where “a” is fixed charges “b” </a:t>
                </a:r>
                <a:r>
                  <a:rPr lang="en-US" dirty="0"/>
                  <a:t>depends </a:t>
                </a:r>
                <a:r>
                  <a:rPr lang="en-US" dirty="0" smtClean="0"/>
                  <a:t>upon maximum demand on the system hence on the interest and depreciation on the installed power stations and “C” depends on the units produced and therefore, on fuel charges and the wages of the station staff</a:t>
                </a:r>
              </a:p>
              <a:p>
                <a:pPr algn="just"/>
                <a:r>
                  <a:rPr lang="en-US" dirty="0"/>
                  <a:t>Tariff structures </a:t>
                </a:r>
                <a:r>
                  <a:rPr lang="en-US" dirty="0" smtClean="0"/>
                  <a:t>may be such as to influence the load curve and to improve the load factor</a:t>
                </a:r>
              </a:p>
              <a:p>
                <a:pPr algn="just"/>
                <a:r>
                  <a:rPr lang="en-US" dirty="0" smtClean="0"/>
                  <a:t>Tariff should consider the pf of the load of the consumer</a:t>
                </a:r>
              </a:p>
              <a:p>
                <a:pPr algn="just"/>
                <a:r>
                  <a:rPr lang="en-US" dirty="0" smtClean="0"/>
                  <a:t>If it is low, it takes more current for the same KWs and hence T and D (Transmission and Distribution) losses are correspondingly increased </a:t>
                </a:r>
                <a:br>
                  <a:rPr lang="en-US" dirty="0" smtClean="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r="-986"/>
                </a:stretch>
              </a:blipFill>
            </p:spPr>
            <p:txBody>
              <a:bodyPr/>
              <a:lstStyle/>
              <a:p>
                <a:r>
                  <a:rPr lang="en-US">
                    <a:noFill/>
                  </a:rPr>
                  <a:t> </a:t>
                </a:r>
              </a:p>
            </p:txBody>
          </p:sp>
        </mc:Fallback>
      </mc:AlternateContent>
    </p:spTree>
    <p:extLst>
      <p:ext uri="{BB962C8B-B14F-4D97-AF65-F5344CB8AC3E}">
        <p14:creationId xmlns:p14="http://schemas.microsoft.com/office/powerpoint/2010/main" val="2890795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power station has to install either pf improvement devices such as synchronous capacitors, SVC or voltage regulating equipment to maintain the voltages with in allowed limits and thus total cost increases</a:t>
            </a:r>
          </a:p>
          <a:p>
            <a:r>
              <a:rPr lang="en-US" dirty="0" smtClean="0"/>
              <a:t>One of the following alternatives may be used to avoid low pf;</a:t>
            </a:r>
          </a:p>
          <a:p>
            <a:r>
              <a:rPr lang="en-US" dirty="0" smtClean="0"/>
              <a:t>(</a:t>
            </a:r>
            <a:r>
              <a:rPr lang="en-US" dirty="0" err="1" smtClean="0"/>
              <a:t>i</a:t>
            </a:r>
            <a:r>
              <a:rPr lang="en-US" dirty="0" smtClean="0"/>
              <a:t>) to charge the consumers based on KVA rather than KW</a:t>
            </a:r>
          </a:p>
          <a:p>
            <a:r>
              <a:rPr lang="en-US" dirty="0" smtClean="0"/>
              <a:t>(ii) a pf penalty clause may be imposed on the consumer</a:t>
            </a:r>
          </a:p>
          <a:p>
            <a:r>
              <a:rPr lang="en-US" dirty="0" smtClean="0"/>
              <a:t>(iii) the consumer may be asked to use shunt capacitors for improving the power factor of </a:t>
            </a:r>
            <a:r>
              <a:rPr lang="en-US" smtClean="0"/>
              <a:t>his installation</a:t>
            </a:r>
            <a:endParaRPr lang="en-US" dirty="0"/>
          </a:p>
        </p:txBody>
      </p:sp>
    </p:spTree>
    <p:extLst>
      <p:ext uri="{BB962C8B-B14F-4D97-AF65-F5344CB8AC3E}">
        <p14:creationId xmlns:p14="http://schemas.microsoft.com/office/powerpoint/2010/main" val="1559522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Problem 1 …Tariff Calculation  </a:t>
            </a:r>
          </a:p>
          <a:p>
            <a:r>
              <a:rPr lang="en-US" dirty="0" smtClean="0"/>
              <a:t>Problem 2….Generation plant calculations  </a:t>
            </a:r>
            <a:endParaRPr lang="en-US" dirty="0"/>
          </a:p>
        </p:txBody>
      </p:sp>
    </p:spTree>
    <p:extLst>
      <p:ext uri="{BB962C8B-B14F-4D97-AF65-F5344CB8AC3E}">
        <p14:creationId xmlns:p14="http://schemas.microsoft.com/office/powerpoint/2010/main" val="305130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TotalTime>
  <Words>1733</Words>
  <Application>Microsoft Office PowerPoint</Application>
  <PresentationFormat>Widescreen</PresentationFormat>
  <Paragraphs>134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Power System Planning</vt:lpstr>
      <vt:lpstr>         Lecture Contents</vt:lpstr>
      <vt:lpstr>         Diversity Factor</vt:lpstr>
      <vt:lpstr>PowerPoint Presentation</vt:lpstr>
      <vt:lpstr>PowerPoint Presentation</vt:lpstr>
      <vt:lpstr>PowerPoint Presentation</vt:lpstr>
      <vt:lpstr>Tariffs</vt:lpstr>
      <vt:lpstr>PowerPoint Presentation</vt:lpstr>
      <vt:lpstr>Problems…..</vt:lpstr>
      <vt:lpstr>Load Forecasting</vt:lpstr>
      <vt:lpstr>PowerPoint Presentation</vt:lpstr>
      <vt:lpstr>Definition of reserves</vt:lpstr>
      <vt:lpstr>PowerPoint Presentation</vt:lpstr>
      <vt:lpstr>Structure of Power systems</vt:lpstr>
      <vt:lpstr>PowerPoint Presentation</vt:lpstr>
      <vt:lpstr>PowerPoint Presentation</vt:lpstr>
      <vt:lpstr>PowerPoint Presentation</vt:lpstr>
      <vt:lpstr>PowerPoint Presentation</vt:lpstr>
      <vt:lpstr>Conventional Sources of Electric Energy</vt:lpstr>
      <vt:lpstr>Thermal Power Stations</vt:lpstr>
      <vt:lpstr>PowerPoint Presentation</vt:lpstr>
      <vt:lpstr>PowerPoint Presentation</vt:lpstr>
      <vt:lpstr>PowerPoint Presentation</vt:lpstr>
      <vt:lpstr>Rankine Cycle</vt:lpstr>
      <vt:lpstr>PowerPoint Presentation</vt:lpstr>
      <vt:lpstr>PowerPoint Presentation</vt:lpstr>
      <vt:lpstr>PowerPoint Presentation</vt:lpstr>
      <vt:lpstr>PowerPoint Presentation</vt:lpstr>
      <vt:lpstr>Hydro electric power generation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88</cp:revision>
  <dcterms:created xsi:type="dcterms:W3CDTF">2018-01-24T05:51:23Z</dcterms:created>
  <dcterms:modified xsi:type="dcterms:W3CDTF">2018-09-12T09:50:39Z</dcterms:modified>
</cp:coreProperties>
</file>