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57" r:id="rId4"/>
    <p:sldId id="259" r:id="rId5"/>
    <p:sldId id="260" r:id="rId6"/>
    <p:sldId id="261" r:id="rId7"/>
    <p:sldId id="262" r:id="rId8"/>
    <p:sldId id="264" r:id="rId9"/>
    <p:sldId id="265" r:id="rId10"/>
    <p:sldId id="275" r:id="rId11"/>
    <p:sldId id="276" r:id="rId12"/>
    <p:sldId id="277" r:id="rId13"/>
    <p:sldId id="278" r:id="rId14"/>
    <p:sldId id="279" r:id="rId15"/>
    <p:sldId id="263" r:id="rId16"/>
    <p:sldId id="266" r:id="rId17"/>
    <p:sldId id="273" r:id="rId18"/>
    <p:sldId id="280" r:id="rId19"/>
    <p:sldId id="281" r:id="rId20"/>
    <p:sldId id="282" r:id="rId21"/>
    <p:sldId id="283" r:id="rId22"/>
    <p:sldId id="267" r:id="rId23"/>
    <p:sldId id="294" r:id="rId24"/>
    <p:sldId id="290" r:id="rId25"/>
    <p:sldId id="291" r:id="rId26"/>
    <p:sldId id="292" r:id="rId27"/>
    <p:sldId id="293" r:id="rId28"/>
    <p:sldId id="268" r:id="rId29"/>
    <p:sldId id="269" r:id="rId30"/>
    <p:sldId id="295" r:id="rId31"/>
    <p:sldId id="296" r:id="rId32"/>
    <p:sldId id="297" r:id="rId33"/>
    <p:sldId id="270" r:id="rId34"/>
    <p:sldId id="271" r:id="rId35"/>
    <p:sldId id="284" r:id="rId36"/>
    <p:sldId id="285" r:id="rId37"/>
    <p:sldId id="286" r:id="rId38"/>
    <p:sldId id="272" r:id="rId39"/>
    <p:sldId id="287" r:id="rId40"/>
    <p:sldId id="288" r:id="rId41"/>
    <p:sldId id="289"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4F6ED5-1CF8-4F41-8DC3-23A49C8F991D}" type="datetimeFigureOut">
              <a:rPr lang="en-US" smtClean="0"/>
              <a:t>9/25/2018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7D6881-1DE9-47A2-9C8E-2DDB661D9EE2}" type="slidenum">
              <a:rPr lang="en-US" smtClean="0"/>
              <a:t>‹#›</a:t>
            </a:fld>
            <a:endParaRPr lang="en-US"/>
          </a:p>
        </p:txBody>
      </p:sp>
    </p:spTree>
    <p:extLst>
      <p:ext uri="{BB962C8B-B14F-4D97-AF65-F5344CB8AC3E}">
        <p14:creationId xmlns:p14="http://schemas.microsoft.com/office/powerpoint/2010/main" val="252491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4F6ED5-1CF8-4F41-8DC3-23A49C8F991D}" type="datetimeFigureOut">
              <a:rPr lang="en-US" smtClean="0"/>
              <a:t>9/25/2018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7D6881-1DE9-47A2-9C8E-2DDB661D9EE2}" type="slidenum">
              <a:rPr lang="en-US" smtClean="0"/>
              <a:t>‹#›</a:t>
            </a:fld>
            <a:endParaRPr lang="en-US"/>
          </a:p>
        </p:txBody>
      </p:sp>
    </p:spTree>
    <p:extLst>
      <p:ext uri="{BB962C8B-B14F-4D97-AF65-F5344CB8AC3E}">
        <p14:creationId xmlns:p14="http://schemas.microsoft.com/office/powerpoint/2010/main" val="2274730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4F6ED5-1CF8-4F41-8DC3-23A49C8F991D}" type="datetimeFigureOut">
              <a:rPr lang="en-US" smtClean="0"/>
              <a:t>9/25/2018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7D6881-1DE9-47A2-9C8E-2DDB661D9EE2}" type="slidenum">
              <a:rPr lang="en-US" smtClean="0"/>
              <a:t>‹#›</a:t>
            </a:fld>
            <a:endParaRPr lang="en-US"/>
          </a:p>
        </p:txBody>
      </p:sp>
    </p:spTree>
    <p:extLst>
      <p:ext uri="{BB962C8B-B14F-4D97-AF65-F5344CB8AC3E}">
        <p14:creationId xmlns:p14="http://schemas.microsoft.com/office/powerpoint/2010/main" val="3380125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4F6ED5-1CF8-4F41-8DC3-23A49C8F991D}" type="datetimeFigureOut">
              <a:rPr lang="en-US" smtClean="0"/>
              <a:t>9/25/2018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7D6881-1DE9-47A2-9C8E-2DDB661D9EE2}" type="slidenum">
              <a:rPr lang="en-US" smtClean="0"/>
              <a:t>‹#›</a:t>
            </a:fld>
            <a:endParaRPr lang="en-US"/>
          </a:p>
        </p:txBody>
      </p:sp>
    </p:spTree>
    <p:extLst>
      <p:ext uri="{BB962C8B-B14F-4D97-AF65-F5344CB8AC3E}">
        <p14:creationId xmlns:p14="http://schemas.microsoft.com/office/powerpoint/2010/main" val="1579513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4F6ED5-1CF8-4F41-8DC3-23A49C8F991D}" type="datetimeFigureOut">
              <a:rPr lang="en-US" smtClean="0"/>
              <a:t>9/25/2018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7D6881-1DE9-47A2-9C8E-2DDB661D9EE2}" type="slidenum">
              <a:rPr lang="en-US" smtClean="0"/>
              <a:t>‹#›</a:t>
            </a:fld>
            <a:endParaRPr lang="en-US"/>
          </a:p>
        </p:txBody>
      </p:sp>
    </p:spTree>
    <p:extLst>
      <p:ext uri="{BB962C8B-B14F-4D97-AF65-F5344CB8AC3E}">
        <p14:creationId xmlns:p14="http://schemas.microsoft.com/office/powerpoint/2010/main" val="2648040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4F6ED5-1CF8-4F41-8DC3-23A49C8F991D}" type="datetimeFigureOut">
              <a:rPr lang="en-US" smtClean="0"/>
              <a:t>9/25/2018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7D6881-1DE9-47A2-9C8E-2DDB661D9EE2}" type="slidenum">
              <a:rPr lang="en-US" smtClean="0"/>
              <a:t>‹#›</a:t>
            </a:fld>
            <a:endParaRPr lang="en-US"/>
          </a:p>
        </p:txBody>
      </p:sp>
    </p:spTree>
    <p:extLst>
      <p:ext uri="{BB962C8B-B14F-4D97-AF65-F5344CB8AC3E}">
        <p14:creationId xmlns:p14="http://schemas.microsoft.com/office/powerpoint/2010/main" val="193655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4F6ED5-1CF8-4F41-8DC3-23A49C8F991D}" type="datetimeFigureOut">
              <a:rPr lang="en-US" smtClean="0"/>
              <a:t>9/25/2018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7D6881-1DE9-47A2-9C8E-2DDB661D9EE2}" type="slidenum">
              <a:rPr lang="en-US" smtClean="0"/>
              <a:t>‹#›</a:t>
            </a:fld>
            <a:endParaRPr lang="en-US"/>
          </a:p>
        </p:txBody>
      </p:sp>
    </p:spTree>
    <p:extLst>
      <p:ext uri="{BB962C8B-B14F-4D97-AF65-F5344CB8AC3E}">
        <p14:creationId xmlns:p14="http://schemas.microsoft.com/office/powerpoint/2010/main" val="776879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4F6ED5-1CF8-4F41-8DC3-23A49C8F991D}" type="datetimeFigureOut">
              <a:rPr lang="en-US" smtClean="0"/>
              <a:t>9/25/2018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7D6881-1DE9-47A2-9C8E-2DDB661D9EE2}" type="slidenum">
              <a:rPr lang="en-US" smtClean="0"/>
              <a:t>‹#›</a:t>
            </a:fld>
            <a:endParaRPr lang="en-US"/>
          </a:p>
        </p:txBody>
      </p:sp>
    </p:spTree>
    <p:extLst>
      <p:ext uri="{BB962C8B-B14F-4D97-AF65-F5344CB8AC3E}">
        <p14:creationId xmlns:p14="http://schemas.microsoft.com/office/powerpoint/2010/main" val="2409586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4F6ED5-1CF8-4F41-8DC3-23A49C8F991D}" type="datetimeFigureOut">
              <a:rPr lang="en-US" smtClean="0"/>
              <a:t>9/25/2018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7D6881-1DE9-47A2-9C8E-2DDB661D9EE2}" type="slidenum">
              <a:rPr lang="en-US" smtClean="0"/>
              <a:t>‹#›</a:t>
            </a:fld>
            <a:endParaRPr lang="en-US"/>
          </a:p>
        </p:txBody>
      </p:sp>
    </p:spTree>
    <p:extLst>
      <p:ext uri="{BB962C8B-B14F-4D97-AF65-F5344CB8AC3E}">
        <p14:creationId xmlns:p14="http://schemas.microsoft.com/office/powerpoint/2010/main" val="1357439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4F6ED5-1CF8-4F41-8DC3-23A49C8F991D}" type="datetimeFigureOut">
              <a:rPr lang="en-US" smtClean="0"/>
              <a:t>9/25/2018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7D6881-1DE9-47A2-9C8E-2DDB661D9EE2}" type="slidenum">
              <a:rPr lang="en-US" smtClean="0"/>
              <a:t>‹#›</a:t>
            </a:fld>
            <a:endParaRPr lang="en-US"/>
          </a:p>
        </p:txBody>
      </p:sp>
    </p:spTree>
    <p:extLst>
      <p:ext uri="{BB962C8B-B14F-4D97-AF65-F5344CB8AC3E}">
        <p14:creationId xmlns:p14="http://schemas.microsoft.com/office/powerpoint/2010/main" val="3826645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4F6ED5-1CF8-4F41-8DC3-23A49C8F991D}" type="datetimeFigureOut">
              <a:rPr lang="en-US" smtClean="0"/>
              <a:t>9/25/2018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7D6881-1DE9-47A2-9C8E-2DDB661D9EE2}" type="slidenum">
              <a:rPr lang="en-US" smtClean="0"/>
              <a:t>‹#›</a:t>
            </a:fld>
            <a:endParaRPr lang="en-US"/>
          </a:p>
        </p:txBody>
      </p:sp>
    </p:spTree>
    <p:extLst>
      <p:ext uri="{BB962C8B-B14F-4D97-AF65-F5344CB8AC3E}">
        <p14:creationId xmlns:p14="http://schemas.microsoft.com/office/powerpoint/2010/main" val="1580501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4F6ED5-1CF8-4F41-8DC3-23A49C8F991D}" type="datetimeFigureOut">
              <a:rPr lang="en-US" smtClean="0"/>
              <a:t>9/25/2018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D6881-1DE9-47A2-9C8E-2DDB661D9EE2}" type="slidenum">
              <a:rPr lang="en-US" smtClean="0"/>
              <a:t>‹#›</a:t>
            </a:fld>
            <a:endParaRPr lang="en-US"/>
          </a:p>
        </p:txBody>
      </p:sp>
    </p:spTree>
    <p:extLst>
      <p:ext uri="{BB962C8B-B14F-4D97-AF65-F5344CB8AC3E}">
        <p14:creationId xmlns:p14="http://schemas.microsoft.com/office/powerpoint/2010/main" val="2427704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n.wikipedia.org/wiki/SEG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en.wikipedia.org/wiki/Inductor"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Power System Planning</a:t>
            </a:r>
            <a:endParaRPr lang="en-US" dirty="0"/>
          </a:p>
        </p:txBody>
      </p:sp>
      <p:sp>
        <p:nvSpPr>
          <p:cNvPr id="3" name="Subtitle 2"/>
          <p:cNvSpPr>
            <a:spLocks noGrp="1"/>
          </p:cNvSpPr>
          <p:nvPr>
            <p:ph type="subTitle" idx="1"/>
          </p:nvPr>
        </p:nvSpPr>
        <p:spPr/>
        <p:txBody>
          <a:bodyPr/>
          <a:lstStyle/>
          <a:p>
            <a:r>
              <a:rPr lang="en-US" dirty="0" smtClean="0"/>
              <a:t>Muhammad Kamran, PhD</a:t>
            </a:r>
          </a:p>
          <a:p>
            <a:r>
              <a:rPr lang="en-US" dirty="0" smtClean="0"/>
              <a:t>Lecture-3</a:t>
            </a:r>
          </a:p>
          <a:p>
            <a:r>
              <a:rPr lang="en-US" dirty="0" smtClean="0"/>
              <a:t>mkamran@uet.edu.pk</a:t>
            </a:r>
            <a:endParaRPr lang="en-US" dirty="0"/>
          </a:p>
        </p:txBody>
      </p:sp>
    </p:spTree>
    <p:extLst>
      <p:ext uri="{BB962C8B-B14F-4D97-AF65-F5344CB8AC3E}">
        <p14:creationId xmlns:p14="http://schemas.microsoft.com/office/powerpoint/2010/main" val="30863211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temperature collectors</a:t>
            </a:r>
            <a:endParaRPr lang="en-US" dirty="0"/>
          </a:p>
        </p:txBody>
      </p:sp>
      <p:sp>
        <p:nvSpPr>
          <p:cNvPr id="3" name="Content Placeholder 2"/>
          <p:cNvSpPr>
            <a:spLocks noGrp="1"/>
          </p:cNvSpPr>
          <p:nvPr>
            <p:ph idx="1"/>
          </p:nvPr>
        </p:nvSpPr>
        <p:spPr/>
        <p:txBody>
          <a:bodyPr/>
          <a:lstStyle/>
          <a:p>
            <a:r>
              <a:rPr lang="en-US" dirty="0"/>
              <a:t>Where temperatures below about 95 °C are sufficient, as for space heating, flat-plate collectors of the </a:t>
            </a:r>
            <a:r>
              <a:rPr lang="en-US" dirty="0" smtClean="0"/>
              <a:t>non concentrating </a:t>
            </a:r>
            <a:r>
              <a:rPr lang="en-US" dirty="0"/>
              <a:t>type are generally </a:t>
            </a:r>
            <a:r>
              <a:rPr lang="en-US" dirty="0" smtClean="0"/>
              <a:t>used</a:t>
            </a:r>
          </a:p>
          <a:p>
            <a:r>
              <a:rPr lang="en-US" dirty="0" smtClean="0"/>
              <a:t>Because </a:t>
            </a:r>
            <a:r>
              <a:rPr lang="en-US" dirty="0"/>
              <a:t>of the relatively high heat losses through the glazing, flat plate collectors will not reach temperatures much above 200 °C even when the heat transfer fluid is </a:t>
            </a:r>
            <a:r>
              <a:rPr lang="en-US" dirty="0" smtClean="0"/>
              <a:t>stagnant</a:t>
            </a:r>
          </a:p>
          <a:p>
            <a:r>
              <a:rPr lang="en-US" dirty="0" smtClean="0"/>
              <a:t>Such </a:t>
            </a:r>
            <a:r>
              <a:rPr lang="en-US" dirty="0"/>
              <a:t>temperatures are too low for efficient </a:t>
            </a:r>
            <a:r>
              <a:rPr lang="en-US" dirty="0" smtClean="0"/>
              <a:t>conversion</a:t>
            </a:r>
            <a:r>
              <a:rPr lang="en-US" dirty="0"/>
              <a:t> </a:t>
            </a:r>
            <a:r>
              <a:rPr lang="en-US" dirty="0" smtClean="0"/>
              <a:t>to </a:t>
            </a:r>
            <a:r>
              <a:rPr lang="en-US" dirty="0"/>
              <a:t>electricity.</a:t>
            </a:r>
          </a:p>
        </p:txBody>
      </p:sp>
    </p:spTree>
    <p:extLst>
      <p:ext uri="{BB962C8B-B14F-4D97-AF65-F5344CB8AC3E}">
        <p14:creationId xmlns:p14="http://schemas.microsoft.com/office/powerpoint/2010/main" val="12144867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efficiency of heat engines increases with the temperature of the heat </a:t>
            </a:r>
            <a:r>
              <a:rPr lang="en-US" dirty="0" smtClean="0"/>
              <a:t>source</a:t>
            </a:r>
          </a:p>
          <a:p>
            <a:r>
              <a:rPr lang="en-US" dirty="0" smtClean="0"/>
              <a:t>To </a:t>
            </a:r>
            <a:r>
              <a:rPr lang="en-US" dirty="0"/>
              <a:t>achieve this in solar thermal energy plants, solar </a:t>
            </a:r>
            <a:r>
              <a:rPr lang="en-US" dirty="0" smtClean="0"/>
              <a:t>radiation</a:t>
            </a:r>
            <a:r>
              <a:rPr lang="en-US" dirty="0"/>
              <a:t> </a:t>
            </a:r>
            <a:r>
              <a:rPr lang="en-US" dirty="0" smtClean="0"/>
              <a:t>is </a:t>
            </a:r>
            <a:r>
              <a:rPr lang="en-US" dirty="0"/>
              <a:t>concentrated by mirrors or lenses to obtain higher temperatures – a technique called Concentrated Solar </a:t>
            </a:r>
            <a:r>
              <a:rPr lang="en-US" dirty="0" smtClean="0"/>
              <a:t>Power (CSP)</a:t>
            </a:r>
          </a:p>
          <a:p>
            <a:r>
              <a:rPr lang="en-US" dirty="0" smtClean="0"/>
              <a:t>The </a:t>
            </a:r>
            <a:r>
              <a:rPr lang="en-US" dirty="0"/>
              <a:t>practical effect of high efficiencies is to reduce the plant's collector size and total land use per unit power generated, reducing the environmental impacts of a power plant as well as its expense.</a:t>
            </a:r>
          </a:p>
        </p:txBody>
      </p:sp>
    </p:spTree>
    <p:extLst>
      <p:ext uri="{BB962C8B-B14F-4D97-AF65-F5344CB8AC3E}">
        <p14:creationId xmlns:p14="http://schemas.microsoft.com/office/powerpoint/2010/main" val="16929023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of the 354 MW </a:t>
            </a:r>
            <a:r>
              <a:rPr lang="en-US" dirty="0">
                <a:hlinkClick r:id="rId2" tooltip="SEGS"/>
              </a:rPr>
              <a:t>SEGS</a:t>
            </a:r>
            <a:r>
              <a:rPr lang="en-US" dirty="0"/>
              <a:t> solar complex in northern San Bernardino County, </a:t>
            </a:r>
            <a:r>
              <a:rPr lang="en-US" dirty="0" smtClean="0"/>
              <a:t>California</a:t>
            </a:r>
            <a:endParaRPr lang="en-US" dirty="0"/>
          </a:p>
        </p:txBody>
      </p:sp>
      <p:pic>
        <p:nvPicPr>
          <p:cNvPr id="4" name="Content Placeholder 3"/>
          <p:cNvPicPr>
            <a:picLocks noGrp="1" noChangeAspect="1"/>
          </p:cNvPicPr>
          <p:nvPr>
            <p:ph idx="1"/>
          </p:nvPr>
        </p:nvPicPr>
        <p:blipFill>
          <a:blip r:embed="rId3"/>
          <a:stretch>
            <a:fillRect/>
          </a:stretch>
        </p:blipFill>
        <p:spPr>
          <a:xfrm>
            <a:off x="838200" y="1825625"/>
            <a:ext cx="10515599" cy="4351338"/>
          </a:xfrm>
          <a:prstGeom prst="rect">
            <a:avLst/>
          </a:prstGeom>
        </p:spPr>
      </p:pic>
    </p:spTree>
    <p:extLst>
      <p:ext uri="{BB962C8B-B14F-4D97-AF65-F5344CB8AC3E}">
        <p14:creationId xmlns:p14="http://schemas.microsoft.com/office/powerpoint/2010/main" val="16837546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As the temperature increases, different forms of conversion become practical. Up to 600 °C, steam turbines, standard technology, have an efficiency up to </a:t>
            </a:r>
            <a:r>
              <a:rPr lang="en-US" dirty="0" smtClean="0"/>
              <a:t>41%</a:t>
            </a:r>
          </a:p>
          <a:p>
            <a:pPr algn="just"/>
            <a:r>
              <a:rPr lang="en-US" dirty="0" smtClean="0"/>
              <a:t>Above </a:t>
            </a:r>
            <a:r>
              <a:rPr lang="en-US" dirty="0"/>
              <a:t>600 °C, gas turbines can be more efficient. Higher temperatures are problematic because different materials and techniques are </a:t>
            </a:r>
            <a:r>
              <a:rPr lang="en-US" dirty="0" smtClean="0"/>
              <a:t>needed</a:t>
            </a:r>
          </a:p>
          <a:p>
            <a:pPr algn="just"/>
            <a:r>
              <a:rPr lang="en-US" dirty="0" smtClean="0"/>
              <a:t>One </a:t>
            </a:r>
            <a:r>
              <a:rPr lang="en-US" dirty="0"/>
              <a:t>proposal for very high temperatures is to use liquid fluoride salts operating between 700 °C to 800 °C, using multi-stage turbine systems to achieve 50% or more thermal </a:t>
            </a:r>
            <a:r>
              <a:rPr lang="en-US" dirty="0" smtClean="0"/>
              <a:t>efficiencies</a:t>
            </a:r>
            <a:endParaRPr lang="en-US" dirty="0"/>
          </a:p>
        </p:txBody>
      </p:sp>
    </p:spTree>
    <p:extLst>
      <p:ext uri="{BB962C8B-B14F-4D97-AF65-F5344CB8AC3E}">
        <p14:creationId xmlns:p14="http://schemas.microsoft.com/office/powerpoint/2010/main" val="12199677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higher operating </a:t>
            </a:r>
            <a:r>
              <a:rPr lang="en-US" dirty="0" smtClean="0"/>
              <a:t>temperatures</a:t>
            </a:r>
            <a:r>
              <a:rPr lang="en-US" dirty="0"/>
              <a:t> </a:t>
            </a:r>
            <a:r>
              <a:rPr lang="en-US" dirty="0" smtClean="0"/>
              <a:t>permit </a:t>
            </a:r>
            <a:r>
              <a:rPr lang="en-US" dirty="0"/>
              <a:t>the plant to use higher-temperature dry heat exchangers for its thermal exhaust, reducing the plant's water use – critical in the deserts where large solar plants are </a:t>
            </a:r>
            <a:r>
              <a:rPr lang="en-US" dirty="0" smtClean="0"/>
              <a:t>practical</a:t>
            </a:r>
          </a:p>
          <a:p>
            <a:r>
              <a:rPr lang="en-US" dirty="0" smtClean="0"/>
              <a:t>High </a:t>
            </a:r>
            <a:r>
              <a:rPr lang="en-US" dirty="0"/>
              <a:t>temperatures also make heat storage more efficient, because more watt-hours are stored per unit of </a:t>
            </a:r>
            <a:r>
              <a:rPr lang="en-US" dirty="0" smtClean="0"/>
              <a:t>fluid</a:t>
            </a:r>
            <a:endParaRPr lang="en-US" dirty="0"/>
          </a:p>
        </p:txBody>
      </p:sp>
    </p:spTree>
    <p:extLst>
      <p:ext uri="{BB962C8B-B14F-4D97-AF65-F5344CB8AC3E}">
        <p14:creationId xmlns:p14="http://schemas.microsoft.com/office/powerpoint/2010/main" val="25605030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Solar Energy</a:t>
            </a:r>
            <a:endParaRPr lang="en-US" dirty="0"/>
          </a:p>
        </p:txBody>
      </p:sp>
      <p:sp>
        <p:nvSpPr>
          <p:cNvPr id="3" name="Content Placeholder 2"/>
          <p:cNvSpPr>
            <a:spLocks noGrp="1"/>
          </p:cNvSpPr>
          <p:nvPr>
            <p:ph idx="1"/>
          </p:nvPr>
        </p:nvSpPr>
        <p:spPr/>
        <p:txBody>
          <a:bodyPr>
            <a:normAutofit fontScale="92500"/>
          </a:bodyPr>
          <a:lstStyle/>
          <a:p>
            <a:r>
              <a:rPr lang="en-US" dirty="0" smtClean="0"/>
              <a:t>The average incident solar energy received on earth’s surface is about 600 W/m</a:t>
            </a:r>
            <a:r>
              <a:rPr lang="en-US" baseline="30000" dirty="0" smtClean="0"/>
              <a:t>2 </a:t>
            </a:r>
            <a:r>
              <a:rPr lang="en-US" dirty="0" smtClean="0"/>
              <a:t>but the actual value varies considerably</a:t>
            </a:r>
          </a:p>
          <a:p>
            <a:r>
              <a:rPr lang="en-US" dirty="0" smtClean="0"/>
              <a:t>Advantages are free of cost, non exhaustible and completely pollution free</a:t>
            </a:r>
          </a:p>
          <a:p>
            <a:r>
              <a:rPr lang="en-US" dirty="0" smtClean="0"/>
              <a:t>Drawbacks are; energy density per unit area is very low, it is available only for a part of the day</a:t>
            </a:r>
          </a:p>
          <a:p>
            <a:r>
              <a:rPr lang="en-US" dirty="0" smtClean="0"/>
              <a:t>Cloudy and hazy atmospheric conditions greatly reduce energy received</a:t>
            </a:r>
          </a:p>
          <a:p>
            <a:r>
              <a:rPr lang="en-US" dirty="0" smtClean="0"/>
              <a:t>Utilizing solar energy for generation, challenging technological problems exist, the most important being that collection and concentration of solar energy and its conversion to the electrical from through efficient and with economic means</a:t>
            </a:r>
            <a:endParaRPr lang="en-US" dirty="0"/>
          </a:p>
        </p:txBody>
      </p:sp>
    </p:spTree>
    <p:extLst>
      <p:ext uri="{BB962C8B-B14F-4D97-AF65-F5344CB8AC3E}">
        <p14:creationId xmlns:p14="http://schemas.microsoft.com/office/powerpoint/2010/main" val="9994851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Wave Energy</a:t>
            </a:r>
            <a:endParaRPr lang="en-US" dirty="0"/>
          </a:p>
        </p:txBody>
      </p:sp>
      <p:sp>
        <p:nvSpPr>
          <p:cNvPr id="3" name="Content Placeholder 2"/>
          <p:cNvSpPr>
            <a:spLocks noGrp="1"/>
          </p:cNvSpPr>
          <p:nvPr>
            <p:ph idx="1"/>
          </p:nvPr>
        </p:nvSpPr>
        <p:spPr/>
        <p:txBody>
          <a:bodyPr>
            <a:noAutofit/>
          </a:bodyPr>
          <a:lstStyle/>
          <a:p>
            <a:pPr algn="just"/>
            <a:r>
              <a:rPr lang="en-US" sz="2300" dirty="0"/>
              <a:t>The </a:t>
            </a:r>
            <a:r>
              <a:rPr lang="en-US" sz="2300" dirty="0" smtClean="0"/>
              <a:t>energy content of sea waves is </a:t>
            </a:r>
            <a:r>
              <a:rPr lang="en-US" sz="2300" dirty="0"/>
              <a:t>very </a:t>
            </a:r>
            <a:r>
              <a:rPr lang="en-US" sz="2300" dirty="0" smtClean="0"/>
              <a:t>high</a:t>
            </a:r>
          </a:p>
          <a:p>
            <a:pPr algn="just"/>
            <a:r>
              <a:rPr lang="en-US" sz="2300" dirty="0" smtClean="0"/>
              <a:t>In long coast line countries, </a:t>
            </a:r>
            <a:r>
              <a:rPr lang="en-US" sz="2300" dirty="0"/>
              <a:t>with </a:t>
            </a:r>
            <a:r>
              <a:rPr lang="en-US" sz="2300" dirty="0" smtClean="0"/>
              <a:t>several hundreds</a:t>
            </a:r>
            <a:r>
              <a:rPr lang="en-US" sz="2300" dirty="0"/>
              <a:t/>
            </a:r>
            <a:br>
              <a:rPr lang="en-US" sz="2300" dirty="0"/>
            </a:br>
            <a:r>
              <a:rPr lang="en-US" sz="2300" dirty="0"/>
              <a:t>of </a:t>
            </a:r>
            <a:r>
              <a:rPr lang="en-US" sz="2300" dirty="0" smtClean="0"/>
              <a:t>kilometers of </a:t>
            </a:r>
            <a:r>
              <a:rPr lang="en-US" sz="2300" dirty="0"/>
              <a:t>coastline, a </a:t>
            </a:r>
            <a:r>
              <a:rPr lang="en-US" sz="2300" dirty="0" smtClean="0"/>
              <a:t>vast source of energy is available</a:t>
            </a:r>
          </a:p>
          <a:p>
            <a:pPr algn="just"/>
            <a:r>
              <a:rPr lang="en-US" sz="2300" dirty="0"/>
              <a:t>The power </a:t>
            </a:r>
            <a:r>
              <a:rPr lang="en-US" sz="2300" dirty="0" smtClean="0"/>
              <a:t>in the </a:t>
            </a:r>
            <a:r>
              <a:rPr lang="en-US" sz="2300" dirty="0"/>
              <a:t>wave is </a:t>
            </a:r>
            <a:r>
              <a:rPr lang="en-US" sz="2300" dirty="0" smtClean="0"/>
              <a:t>proportional to </a:t>
            </a:r>
            <a:r>
              <a:rPr lang="en-US" sz="2300" dirty="0"/>
              <a:t>the </a:t>
            </a:r>
            <a:r>
              <a:rPr lang="en-US" sz="2300" dirty="0" smtClean="0"/>
              <a:t>square of </a:t>
            </a:r>
            <a:r>
              <a:rPr lang="en-US" sz="2300" dirty="0"/>
              <a:t>the </a:t>
            </a:r>
            <a:r>
              <a:rPr lang="en-US" sz="2300" dirty="0" smtClean="0"/>
              <a:t>amplitude and </a:t>
            </a:r>
            <a:r>
              <a:rPr lang="en-US" sz="2300" dirty="0"/>
              <a:t>to the period </a:t>
            </a:r>
            <a:r>
              <a:rPr lang="en-US" sz="2300" dirty="0" smtClean="0"/>
              <a:t>of the </a:t>
            </a:r>
            <a:r>
              <a:rPr lang="en-US" sz="2300" dirty="0"/>
              <a:t>motion </a:t>
            </a:r>
            <a:endParaRPr lang="en-US" sz="2300" dirty="0" smtClean="0"/>
          </a:p>
          <a:p>
            <a:pPr algn="just"/>
            <a:r>
              <a:rPr lang="en-US" sz="2300" dirty="0"/>
              <a:t>Therefore</a:t>
            </a:r>
            <a:r>
              <a:rPr lang="en-US" sz="2300" dirty="0" smtClean="0"/>
              <a:t>, the long period (~ </a:t>
            </a:r>
            <a:r>
              <a:rPr lang="en-US" sz="2300" dirty="0"/>
              <a:t>10 s), </a:t>
            </a:r>
            <a:r>
              <a:rPr lang="en-US" sz="2300" dirty="0" smtClean="0"/>
              <a:t>large amplitude (~ </a:t>
            </a:r>
            <a:r>
              <a:rPr lang="en-US" sz="2300" dirty="0"/>
              <a:t>2m) waves</a:t>
            </a:r>
            <a:br>
              <a:rPr lang="en-US" sz="2300" dirty="0"/>
            </a:br>
            <a:r>
              <a:rPr lang="en-US" sz="2300" dirty="0"/>
              <a:t>are of considerable interest for power </a:t>
            </a:r>
            <a:r>
              <a:rPr lang="en-US" sz="2300" dirty="0" smtClean="0"/>
              <a:t>generation</a:t>
            </a:r>
            <a:r>
              <a:rPr lang="en-US" sz="2300" dirty="0"/>
              <a:t>, with energy fluxes</a:t>
            </a:r>
            <a:br>
              <a:rPr lang="en-US" sz="2300" dirty="0"/>
            </a:br>
            <a:r>
              <a:rPr lang="en-US" sz="2300" dirty="0"/>
              <a:t>commonly </a:t>
            </a:r>
            <a:r>
              <a:rPr lang="en-US" sz="2300" dirty="0" smtClean="0"/>
              <a:t>averaging between 50 </a:t>
            </a:r>
            <a:r>
              <a:rPr lang="en-US" sz="2300" dirty="0"/>
              <a:t>and 70 kW/m width of </a:t>
            </a:r>
            <a:r>
              <a:rPr lang="en-US" sz="2300" dirty="0" smtClean="0"/>
              <a:t>on coming wave</a:t>
            </a:r>
          </a:p>
          <a:p>
            <a:r>
              <a:rPr lang="en-US" sz="2300" dirty="0"/>
              <a:t>Though the </a:t>
            </a:r>
            <a:r>
              <a:rPr lang="en-US" sz="2300" dirty="0" smtClean="0"/>
              <a:t>engineering problems associated with wave-power are </a:t>
            </a:r>
            <a:r>
              <a:rPr lang="en-US" sz="2300" dirty="0"/>
              <a:t>formidable,</a:t>
            </a:r>
            <a:br>
              <a:rPr lang="en-US" sz="2300" dirty="0"/>
            </a:br>
            <a:r>
              <a:rPr lang="en-US" sz="2300" dirty="0"/>
              <a:t>the </a:t>
            </a:r>
            <a:r>
              <a:rPr lang="en-US" sz="2300" dirty="0" smtClean="0"/>
              <a:t>amount of energy that </a:t>
            </a:r>
            <a:r>
              <a:rPr lang="en-US" sz="2300" dirty="0"/>
              <a:t>can be </a:t>
            </a:r>
            <a:r>
              <a:rPr lang="en-US" sz="2300" dirty="0" smtClean="0"/>
              <a:t>harnessed is large  and development </a:t>
            </a:r>
            <a:r>
              <a:rPr lang="en-US" sz="2300" dirty="0"/>
              <a:t>work is</a:t>
            </a:r>
            <a:br>
              <a:rPr lang="en-US" sz="2300" dirty="0"/>
            </a:br>
            <a:r>
              <a:rPr lang="en-US" sz="2300" dirty="0"/>
              <a:t>in </a:t>
            </a:r>
            <a:r>
              <a:rPr lang="en-US" sz="2300" dirty="0" smtClean="0"/>
              <a:t>progress </a:t>
            </a:r>
            <a:r>
              <a:rPr lang="en-US" sz="2300" dirty="0"/>
              <a:t/>
            </a:r>
            <a:br>
              <a:rPr lang="en-US" sz="2300" dirty="0"/>
            </a:br>
            <a:r>
              <a:rPr lang="en-US" sz="2300" dirty="0"/>
              <a:t> </a:t>
            </a:r>
            <a:br>
              <a:rPr lang="en-US" sz="2300" dirty="0"/>
            </a:br>
            <a:r>
              <a:rPr lang="en-US" sz="2300" dirty="0"/>
              <a:t/>
            </a:r>
            <a:br>
              <a:rPr lang="en-US" sz="2300" dirty="0"/>
            </a:br>
            <a:r>
              <a:rPr lang="en-US" sz="2300" dirty="0"/>
              <a:t> </a:t>
            </a:r>
            <a:br>
              <a:rPr lang="en-US" sz="2300" dirty="0"/>
            </a:br>
            <a:endParaRPr lang="en-US" sz="2300" dirty="0"/>
          </a:p>
        </p:txBody>
      </p:sp>
    </p:spTree>
    <p:extLst>
      <p:ext uri="{BB962C8B-B14F-4D97-AF65-F5344CB8AC3E}">
        <p14:creationId xmlns:p14="http://schemas.microsoft.com/office/powerpoint/2010/main" val="15434637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Wave Energy Phenomena</a:t>
            </a:r>
            <a:endParaRPr lang="en-US" dirty="0"/>
          </a:p>
        </p:txBody>
      </p:sp>
      <p:sp>
        <p:nvSpPr>
          <p:cNvPr id="3" name="Content Placeholder 2"/>
          <p:cNvSpPr>
            <a:spLocks noGrp="1"/>
          </p:cNvSpPr>
          <p:nvPr>
            <p:ph idx="1"/>
          </p:nvPr>
        </p:nvSpPr>
        <p:spPr/>
        <p:txBody>
          <a:bodyPr>
            <a:normAutofit lnSpcReduction="10000"/>
          </a:bodyPr>
          <a:lstStyle/>
          <a:p>
            <a:pPr algn="just"/>
            <a:r>
              <a:rPr lang="en-US" dirty="0"/>
              <a:t>As the wind passes over the surface of the oceans, a portion of the winds kinetic energy is transferred to the water below, generating </a:t>
            </a:r>
            <a:r>
              <a:rPr lang="en-US" dirty="0" smtClean="0"/>
              <a:t>waves</a:t>
            </a:r>
          </a:p>
          <a:p>
            <a:pPr algn="just"/>
            <a:r>
              <a:rPr lang="en-US" dirty="0" smtClean="0"/>
              <a:t>In </a:t>
            </a:r>
            <a:r>
              <a:rPr lang="en-US" dirty="0"/>
              <a:t>fact, the ocean could be viewed as a vast storage collector of energy transferred by the sun to the oceans, with the waves carrying the transferred kinetic energy across the surface of the </a:t>
            </a:r>
            <a:r>
              <a:rPr lang="en-US" dirty="0" smtClean="0"/>
              <a:t>oceans</a:t>
            </a:r>
          </a:p>
          <a:p>
            <a:pPr algn="just"/>
            <a:r>
              <a:rPr lang="en-US" dirty="0"/>
              <a:t>The kinetic energy of the wave turns a turbine attached to a generator, which produces </a:t>
            </a:r>
            <a:r>
              <a:rPr lang="en-US" dirty="0" smtClean="0"/>
              <a:t>electricity</a:t>
            </a:r>
          </a:p>
          <a:p>
            <a:pPr algn="just"/>
            <a:r>
              <a:rPr lang="en-US" dirty="0" smtClean="0"/>
              <a:t>However</a:t>
            </a:r>
            <a:r>
              <a:rPr lang="en-US" dirty="0"/>
              <a:t>, the open oceans can be a stormy and violent environment, resulting in the wave energy machines being destroyed by </a:t>
            </a:r>
            <a:r>
              <a:rPr lang="en-US" dirty="0" smtClean="0"/>
              <a:t>the </a:t>
            </a:r>
            <a:r>
              <a:rPr lang="en-US" dirty="0"/>
              <a:t>energy they were designed to capture.</a:t>
            </a:r>
          </a:p>
        </p:txBody>
      </p:sp>
    </p:spTree>
    <p:extLst>
      <p:ext uri="{BB962C8B-B14F-4D97-AF65-F5344CB8AC3E}">
        <p14:creationId xmlns:p14="http://schemas.microsoft.com/office/powerpoint/2010/main" val="13719273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phenomena</a:t>
            </a:r>
            <a:endParaRPr lang="en-US" dirty="0"/>
          </a:p>
        </p:txBody>
      </p:sp>
      <p:sp>
        <p:nvSpPr>
          <p:cNvPr id="3" name="Content Placeholder 2"/>
          <p:cNvSpPr>
            <a:spLocks noGrp="1"/>
          </p:cNvSpPr>
          <p:nvPr>
            <p:ph idx="1"/>
          </p:nvPr>
        </p:nvSpPr>
        <p:spPr/>
        <p:txBody>
          <a:bodyPr/>
          <a:lstStyle/>
          <a:p>
            <a:r>
              <a:rPr lang="en-US" dirty="0"/>
              <a:t>Waves are generated by wind passing over the surface of the </a:t>
            </a:r>
            <a:r>
              <a:rPr lang="en-US" dirty="0" smtClean="0"/>
              <a:t>sea</a:t>
            </a:r>
          </a:p>
          <a:p>
            <a:r>
              <a:rPr lang="en-US" dirty="0" smtClean="0"/>
              <a:t>As </a:t>
            </a:r>
            <a:r>
              <a:rPr lang="en-US" dirty="0"/>
              <a:t>long as the waves propagate slower than the wind speed just above the waves, there is an energy transfer from the wind to the </a:t>
            </a:r>
            <a:r>
              <a:rPr lang="en-US" dirty="0" smtClean="0"/>
              <a:t>waves</a:t>
            </a:r>
          </a:p>
          <a:p>
            <a:r>
              <a:rPr lang="en-US" dirty="0" smtClean="0"/>
              <a:t>Both </a:t>
            </a:r>
            <a:r>
              <a:rPr lang="en-US" dirty="0"/>
              <a:t>air pressure differences between the upwind and </a:t>
            </a:r>
            <a:r>
              <a:rPr lang="en-US" dirty="0" smtClean="0"/>
              <a:t>the side </a:t>
            </a:r>
            <a:r>
              <a:rPr lang="en-US" dirty="0"/>
              <a:t>of a wave </a:t>
            </a:r>
            <a:r>
              <a:rPr lang="en-US" dirty="0" smtClean="0"/>
              <a:t>crest , </a:t>
            </a:r>
            <a:r>
              <a:rPr lang="en-US" dirty="0"/>
              <a:t>as well as friction on the water surface by the wind, making the water to go into the shear </a:t>
            </a:r>
            <a:r>
              <a:rPr lang="en-US" dirty="0" smtClean="0"/>
              <a:t>stress </a:t>
            </a:r>
            <a:r>
              <a:rPr lang="en-US" dirty="0"/>
              <a:t> causes the growth of the waves</a:t>
            </a:r>
          </a:p>
        </p:txBody>
      </p:sp>
    </p:spTree>
    <p:extLst>
      <p:ext uri="{BB962C8B-B14F-4D97-AF65-F5344CB8AC3E}">
        <p14:creationId xmlns:p14="http://schemas.microsoft.com/office/powerpoint/2010/main" val="1543028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In deep water where the water depth is larger than half </a:t>
            </a:r>
            <a:r>
              <a:rPr lang="en-US" dirty="0" smtClean="0"/>
              <a:t>the</a:t>
            </a:r>
            <a:r>
              <a:rPr lang="en-US" dirty="0"/>
              <a:t> wavelength, the wave energy flux </a:t>
            </a:r>
            <a:r>
              <a:rPr lang="en-US" dirty="0" smtClean="0"/>
              <a:t>is;</a:t>
            </a:r>
          </a:p>
          <a:p>
            <a:endParaRPr lang="en-US" dirty="0"/>
          </a:p>
        </p:txBody>
      </p:sp>
      <p:pic>
        <p:nvPicPr>
          <p:cNvPr id="4" name="Picture 3"/>
          <p:cNvPicPr>
            <a:picLocks noChangeAspect="1"/>
          </p:cNvPicPr>
          <p:nvPr/>
        </p:nvPicPr>
        <p:blipFill>
          <a:blip r:embed="rId2"/>
          <a:stretch>
            <a:fillRect/>
          </a:stretch>
        </p:blipFill>
        <p:spPr>
          <a:xfrm>
            <a:off x="2625213" y="3128962"/>
            <a:ext cx="5766619" cy="1118573"/>
          </a:xfrm>
          <a:prstGeom prst="rect">
            <a:avLst/>
          </a:prstGeom>
        </p:spPr>
      </p:pic>
    </p:spTree>
    <p:extLst>
      <p:ext uri="{BB962C8B-B14F-4D97-AF65-F5344CB8AC3E}">
        <p14:creationId xmlns:p14="http://schemas.microsoft.com/office/powerpoint/2010/main" val="2226003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contents</a:t>
            </a:r>
            <a:endParaRPr lang="en-US" dirty="0"/>
          </a:p>
        </p:txBody>
      </p:sp>
      <p:sp>
        <p:nvSpPr>
          <p:cNvPr id="3" name="Content Placeholder 2"/>
          <p:cNvSpPr>
            <a:spLocks noGrp="1"/>
          </p:cNvSpPr>
          <p:nvPr>
            <p:ph idx="1"/>
          </p:nvPr>
        </p:nvSpPr>
        <p:spPr/>
        <p:txBody>
          <a:bodyPr/>
          <a:lstStyle/>
          <a:p>
            <a:r>
              <a:rPr lang="en-US" dirty="0" smtClean="0"/>
              <a:t>Renewable Energy resources-Unconventional Energy sources</a:t>
            </a:r>
            <a:endParaRPr lang="en-US" dirty="0"/>
          </a:p>
        </p:txBody>
      </p:sp>
    </p:spTree>
    <p:extLst>
      <p:ext uri="{BB962C8B-B14F-4D97-AF65-F5344CB8AC3E}">
        <p14:creationId xmlns:p14="http://schemas.microsoft.com/office/powerpoint/2010/main" val="252986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with </a:t>
            </a:r>
            <a:r>
              <a:rPr lang="en-US" i="1" dirty="0"/>
              <a:t>P</a:t>
            </a:r>
            <a:r>
              <a:rPr lang="en-US" dirty="0"/>
              <a:t> the wave energy flux per unit of wave-crest </a:t>
            </a:r>
            <a:r>
              <a:rPr lang="en-US" dirty="0" smtClean="0"/>
              <a:t>length</a:t>
            </a:r>
            <a:r>
              <a:rPr lang="en-US" dirty="0"/>
              <a:t>, </a:t>
            </a:r>
            <a:r>
              <a:rPr lang="en-US" i="1" dirty="0"/>
              <a:t>H</a:t>
            </a:r>
            <a:r>
              <a:rPr lang="en-US" i="1" baseline="-25000" dirty="0"/>
              <a:t>m0</a:t>
            </a:r>
            <a:r>
              <a:rPr lang="en-US" dirty="0"/>
              <a:t> the significant wave height, </a:t>
            </a:r>
            <a:r>
              <a:rPr lang="en-US" i="1" dirty="0" err="1"/>
              <a:t>T</a:t>
            </a:r>
            <a:r>
              <a:rPr lang="en-US" i="1" baseline="-25000" dirty="0" err="1"/>
              <a:t>e</a:t>
            </a:r>
            <a:r>
              <a:rPr lang="en-US" dirty="0"/>
              <a:t> the wave energy period, </a:t>
            </a:r>
            <a:r>
              <a:rPr lang="en-US" i="1" dirty="0"/>
              <a:t>ρ</a:t>
            </a:r>
            <a:r>
              <a:rPr lang="en-US" dirty="0"/>
              <a:t> the water </a:t>
            </a:r>
            <a:r>
              <a:rPr lang="en-US" dirty="0" smtClean="0"/>
              <a:t>density and</a:t>
            </a:r>
            <a:r>
              <a:rPr lang="en-US" dirty="0"/>
              <a:t> </a:t>
            </a:r>
            <a:r>
              <a:rPr lang="en-US" i="1" dirty="0"/>
              <a:t>g</a:t>
            </a:r>
            <a:r>
              <a:rPr lang="en-US" dirty="0"/>
              <a:t> the acceleration by </a:t>
            </a:r>
            <a:r>
              <a:rPr lang="en-US" dirty="0" smtClean="0"/>
              <a:t>gravity</a:t>
            </a:r>
          </a:p>
          <a:p>
            <a:pPr algn="just"/>
            <a:r>
              <a:rPr lang="en-US" dirty="0" smtClean="0"/>
              <a:t>The </a:t>
            </a:r>
            <a:r>
              <a:rPr lang="en-US" dirty="0"/>
              <a:t>above formula states that wave power is proportional to the wave energy period and to the square of the wave </a:t>
            </a:r>
            <a:r>
              <a:rPr lang="en-US" dirty="0" smtClean="0"/>
              <a:t>height</a:t>
            </a:r>
          </a:p>
          <a:p>
            <a:pPr algn="just"/>
            <a:r>
              <a:rPr lang="en-US" dirty="0" smtClean="0"/>
              <a:t>When </a:t>
            </a:r>
            <a:r>
              <a:rPr lang="en-US" dirty="0"/>
              <a:t>the significant wave height is given in </a:t>
            </a:r>
            <a:r>
              <a:rPr lang="en-US" dirty="0" err="1"/>
              <a:t>metres</a:t>
            </a:r>
            <a:r>
              <a:rPr lang="en-US" dirty="0"/>
              <a:t>, and the wave period in seconds, the result is the wave power in kilowatts (kW) per </a:t>
            </a:r>
            <a:r>
              <a:rPr lang="en-US" dirty="0" err="1"/>
              <a:t>metre</a:t>
            </a:r>
            <a:r>
              <a:rPr lang="en-US" dirty="0"/>
              <a:t> of </a:t>
            </a:r>
            <a:r>
              <a:rPr lang="en-US" dirty="0" smtClean="0"/>
              <a:t>wave front</a:t>
            </a:r>
            <a:r>
              <a:rPr lang="en-US" dirty="0"/>
              <a:t> length</a:t>
            </a:r>
          </a:p>
        </p:txBody>
      </p:sp>
    </p:spTree>
    <p:extLst>
      <p:ext uri="{BB962C8B-B14F-4D97-AF65-F5344CB8AC3E}">
        <p14:creationId xmlns:p14="http://schemas.microsoft.com/office/powerpoint/2010/main" val="2066496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Example: Consider moderate ocean swells, in deep water, a few km off a coastline, with a wave height of 3 m and a wave energy period of 8 </a:t>
            </a:r>
            <a:r>
              <a:rPr lang="en-US" dirty="0" smtClean="0"/>
              <a:t>seconds</a:t>
            </a:r>
          </a:p>
          <a:p>
            <a:r>
              <a:rPr lang="en-US" dirty="0" smtClean="0"/>
              <a:t>Using </a:t>
            </a:r>
            <a:r>
              <a:rPr lang="en-US" dirty="0"/>
              <a:t>the formula to solve for power, we </a:t>
            </a:r>
            <a:r>
              <a:rPr lang="en-US" dirty="0" smtClean="0"/>
              <a:t>get;</a:t>
            </a:r>
          </a:p>
          <a:p>
            <a:r>
              <a:rPr lang="en-US" dirty="0" smtClean="0"/>
              <a:t>In </a:t>
            </a:r>
            <a:r>
              <a:rPr lang="en-US" dirty="0"/>
              <a:t>major storms, the largest waves offshore are about 15 meters high and have a period of about 15 </a:t>
            </a:r>
            <a:r>
              <a:rPr lang="en-US" dirty="0" smtClean="0"/>
              <a:t>seconds</a:t>
            </a:r>
          </a:p>
          <a:p>
            <a:r>
              <a:rPr lang="en-US" dirty="0" smtClean="0"/>
              <a:t>According </a:t>
            </a:r>
            <a:r>
              <a:rPr lang="en-US" dirty="0"/>
              <a:t>to the above formula, such waves carry about 1.7 MW of power across each </a:t>
            </a:r>
            <a:r>
              <a:rPr lang="en-US" dirty="0" err="1"/>
              <a:t>metre</a:t>
            </a:r>
            <a:r>
              <a:rPr lang="en-US" dirty="0"/>
              <a:t> of </a:t>
            </a:r>
            <a:r>
              <a:rPr lang="en-US" dirty="0" err="1" smtClean="0"/>
              <a:t>wavefront</a:t>
            </a:r>
            <a:endParaRPr lang="en-US" dirty="0" smtClean="0"/>
          </a:p>
          <a:p>
            <a:endParaRPr lang="en-US" dirty="0"/>
          </a:p>
        </p:txBody>
      </p:sp>
    </p:spTree>
    <p:extLst>
      <p:ext uri="{BB962C8B-B14F-4D97-AF65-F5344CB8AC3E}">
        <p14:creationId xmlns:p14="http://schemas.microsoft.com/office/powerpoint/2010/main" val="2970097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Biofuels</a:t>
            </a:r>
            <a:endParaRPr lang="en-US" dirty="0"/>
          </a:p>
        </p:txBody>
      </p:sp>
      <p:sp>
        <p:nvSpPr>
          <p:cNvPr id="3" name="Content Placeholder 2"/>
          <p:cNvSpPr>
            <a:spLocks noGrp="1"/>
          </p:cNvSpPr>
          <p:nvPr>
            <p:ph idx="1"/>
          </p:nvPr>
        </p:nvSpPr>
        <p:spPr/>
        <p:txBody>
          <a:bodyPr>
            <a:noAutofit/>
          </a:bodyPr>
          <a:lstStyle/>
          <a:p>
            <a:pPr algn="just"/>
            <a:r>
              <a:rPr lang="en-US" sz="2200" dirty="0"/>
              <a:t>The material of plants and animals is called biomass, which may be</a:t>
            </a:r>
            <a:br>
              <a:rPr lang="en-US" sz="2200" dirty="0"/>
            </a:br>
            <a:r>
              <a:rPr lang="en-US" sz="2200" dirty="0"/>
              <a:t>transformed by chemical and biological </a:t>
            </a:r>
            <a:r>
              <a:rPr lang="en-US" sz="2200" dirty="0" smtClean="0"/>
              <a:t>processes to </a:t>
            </a:r>
            <a:r>
              <a:rPr lang="en-US" sz="2200" dirty="0"/>
              <a:t>produce </a:t>
            </a:r>
            <a:r>
              <a:rPr lang="en-US" sz="2200" dirty="0" smtClean="0"/>
              <a:t>intermediate biofuels such </a:t>
            </a:r>
            <a:r>
              <a:rPr lang="en-US" sz="2200" dirty="0"/>
              <a:t>as </a:t>
            </a:r>
            <a:r>
              <a:rPr lang="en-US" sz="2200" dirty="0" smtClean="0"/>
              <a:t>methane gas</a:t>
            </a:r>
            <a:r>
              <a:rPr lang="en-US" sz="2200" dirty="0"/>
              <a:t>, ethanol liquid or charcoal solid </a:t>
            </a:r>
            <a:endParaRPr lang="en-US" sz="2200" dirty="0" smtClean="0"/>
          </a:p>
          <a:p>
            <a:pPr algn="just"/>
            <a:r>
              <a:rPr lang="en-US" sz="2200" dirty="0"/>
              <a:t>Biomass </a:t>
            </a:r>
            <a:r>
              <a:rPr lang="en-US" sz="2200" dirty="0" smtClean="0"/>
              <a:t>is burnt </a:t>
            </a:r>
            <a:r>
              <a:rPr lang="en-US" sz="2200" dirty="0"/>
              <a:t>to provide heat for cooking, comfort heat (</a:t>
            </a:r>
            <a:r>
              <a:rPr lang="en-US" sz="2200" dirty="0" smtClean="0"/>
              <a:t>space heat</a:t>
            </a:r>
            <a:r>
              <a:rPr lang="en-US" sz="2200" dirty="0"/>
              <a:t>), crop drying</a:t>
            </a:r>
            <a:r>
              <a:rPr lang="en-US" sz="2200" dirty="0" smtClean="0"/>
              <a:t>, </a:t>
            </a:r>
            <a:r>
              <a:rPr lang="en-US" sz="2200" dirty="0"/>
              <a:t>f</a:t>
            </a:r>
            <a:r>
              <a:rPr lang="en-US" sz="2200" dirty="0" smtClean="0"/>
              <a:t>actory processes and raising steam for </a:t>
            </a:r>
            <a:r>
              <a:rPr lang="en-US" sz="2200" dirty="0"/>
              <a:t>electricity </a:t>
            </a:r>
            <a:r>
              <a:rPr lang="en-US" sz="2200" dirty="0" smtClean="0"/>
              <a:t>production and transport</a:t>
            </a:r>
          </a:p>
          <a:p>
            <a:pPr algn="just"/>
            <a:r>
              <a:rPr lang="en-US" sz="2200" dirty="0" smtClean="0"/>
              <a:t>Renewable energy programs are </a:t>
            </a:r>
            <a:r>
              <a:rPr lang="en-US" sz="2200" dirty="0"/>
              <a:t>specially </a:t>
            </a:r>
            <a:r>
              <a:rPr lang="en-US" sz="2200" dirty="0" smtClean="0"/>
              <a:t>designed to </a:t>
            </a:r>
            <a:r>
              <a:rPr lang="en-US" sz="2200" dirty="0"/>
              <a:t>meet the growing</a:t>
            </a:r>
            <a:br>
              <a:rPr lang="en-US" sz="2200" dirty="0"/>
            </a:br>
            <a:r>
              <a:rPr lang="en-US" sz="2200" dirty="0"/>
              <a:t>energy needs in the rural areas for </a:t>
            </a:r>
            <a:r>
              <a:rPr lang="en-US" sz="2200" dirty="0" smtClean="0"/>
              <a:t>promoting decentralized and </a:t>
            </a:r>
            <a:r>
              <a:rPr lang="en-US" sz="2200" dirty="0"/>
              <a:t>hybrid</a:t>
            </a:r>
            <a:br>
              <a:rPr lang="en-US" sz="2200" dirty="0"/>
            </a:br>
            <a:r>
              <a:rPr lang="en-US" sz="2200" dirty="0" smtClean="0"/>
              <a:t>development so as to stem growing migration of </a:t>
            </a:r>
            <a:r>
              <a:rPr lang="en-US" sz="2200" dirty="0"/>
              <a:t>rural </a:t>
            </a:r>
            <a:r>
              <a:rPr lang="en-US" sz="2200" dirty="0" smtClean="0"/>
              <a:t>population to </a:t>
            </a:r>
            <a:r>
              <a:rPr lang="en-US" sz="2200" dirty="0"/>
              <a:t>urban</a:t>
            </a:r>
            <a:br>
              <a:rPr lang="en-US" sz="2200" dirty="0"/>
            </a:br>
            <a:r>
              <a:rPr lang="en-US" sz="2200" dirty="0" smtClean="0"/>
              <a:t>are as in search of better living </a:t>
            </a:r>
            <a:r>
              <a:rPr lang="en-US" sz="2200" dirty="0"/>
              <a:t>conditions </a:t>
            </a:r>
            <a:endParaRPr lang="en-US" sz="2200" dirty="0" smtClean="0"/>
          </a:p>
          <a:p>
            <a:pPr algn="just"/>
            <a:r>
              <a:rPr lang="en-US" sz="2200" dirty="0"/>
              <a:t>It would be </a:t>
            </a:r>
            <a:r>
              <a:rPr lang="en-US" sz="2200" dirty="0" smtClean="0"/>
              <a:t>through this integration of </a:t>
            </a:r>
            <a:r>
              <a:rPr lang="en-US" sz="2200" dirty="0"/>
              <a:t>energy </a:t>
            </a:r>
            <a:r>
              <a:rPr lang="en-US" sz="2200" dirty="0" smtClean="0"/>
              <a:t>conservation efforts </a:t>
            </a:r>
            <a:r>
              <a:rPr lang="en-US" sz="2200" dirty="0"/>
              <a:t>with </a:t>
            </a:r>
            <a:r>
              <a:rPr lang="en-US" sz="2200" dirty="0" smtClean="0"/>
              <a:t>renewable energy programs that any country would </a:t>
            </a:r>
            <a:r>
              <a:rPr lang="en-US" sz="2200" dirty="0"/>
              <a:t>be able to </a:t>
            </a:r>
            <a:r>
              <a:rPr lang="en-US" sz="2200" dirty="0" smtClean="0"/>
              <a:t>achieve a smooth transition </a:t>
            </a:r>
            <a:r>
              <a:rPr lang="en-US" sz="2200" dirty="0"/>
              <a:t>from fossil fuel economy </a:t>
            </a:r>
            <a:r>
              <a:rPr lang="en-US" sz="2200" dirty="0" smtClean="0"/>
              <a:t>to sustainable renewable energy based economy </a:t>
            </a:r>
            <a:r>
              <a:rPr lang="en-US" sz="2200" dirty="0"/>
              <a:t>and bring "Energy for </a:t>
            </a:r>
            <a:r>
              <a:rPr lang="en-US" sz="2200" dirty="0" smtClean="0"/>
              <a:t>all" for reasonable and environmental friendly sustainable development </a:t>
            </a:r>
            <a:r>
              <a:rPr lang="en-US" sz="2200" dirty="0"/>
              <a:t/>
            </a:r>
            <a:br>
              <a:rPr lang="en-US" sz="2200" dirty="0"/>
            </a:br>
            <a:r>
              <a:rPr lang="en-US" sz="2200" dirty="0"/>
              <a:t/>
            </a:r>
            <a:br>
              <a:rPr lang="en-US" sz="2200" dirty="0"/>
            </a:br>
            <a:r>
              <a:rPr lang="en-US" sz="2200" dirty="0"/>
              <a:t/>
            </a:r>
            <a:br>
              <a:rPr lang="en-US" sz="2200" dirty="0"/>
            </a:br>
            <a:r>
              <a:rPr lang="en-US" sz="2200" dirty="0"/>
              <a:t/>
            </a:r>
            <a:br>
              <a:rPr lang="en-US" sz="2200" dirty="0"/>
            </a:br>
            <a:endParaRPr lang="en-US" sz="2200" dirty="0"/>
          </a:p>
        </p:txBody>
      </p:sp>
    </p:spTree>
    <p:extLst>
      <p:ext uri="{BB962C8B-B14F-4D97-AF65-F5344CB8AC3E}">
        <p14:creationId xmlns:p14="http://schemas.microsoft.com/office/powerpoint/2010/main" val="3199070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Biomass</a:t>
            </a:r>
            <a:endParaRPr lang="en-US" dirty="0"/>
          </a:p>
        </p:txBody>
      </p:sp>
      <p:sp>
        <p:nvSpPr>
          <p:cNvPr id="3" name="Content Placeholder 2"/>
          <p:cNvSpPr>
            <a:spLocks noGrp="1"/>
          </p:cNvSpPr>
          <p:nvPr>
            <p:ph idx="1"/>
          </p:nvPr>
        </p:nvSpPr>
        <p:spPr>
          <a:xfrm>
            <a:off x="682625" y="1755775"/>
            <a:ext cx="10515600" cy="4351338"/>
          </a:xfrm>
        </p:spPr>
        <p:txBody>
          <a:bodyPr/>
          <a:lstStyle/>
          <a:p>
            <a:r>
              <a:rPr lang="en-US" b="1" dirty="0"/>
              <a:t>Biomass</a:t>
            </a:r>
            <a:r>
              <a:rPr lang="en-US" dirty="0"/>
              <a:t> is organic material that comes from plants and animals, and it is a renewable source of </a:t>
            </a:r>
            <a:r>
              <a:rPr lang="en-US" b="1" dirty="0" smtClean="0"/>
              <a:t>energy</a:t>
            </a:r>
            <a:endParaRPr lang="en-US" dirty="0"/>
          </a:p>
          <a:p>
            <a:r>
              <a:rPr lang="en-US" b="1" dirty="0" smtClean="0"/>
              <a:t>Biomass</a:t>
            </a:r>
            <a:r>
              <a:rPr lang="en-US" dirty="0"/>
              <a:t> contains </a:t>
            </a:r>
            <a:r>
              <a:rPr lang="en-US" dirty="0" smtClean="0"/>
              <a:t>stored </a:t>
            </a:r>
            <a:r>
              <a:rPr lang="en-US" b="1" dirty="0" smtClean="0"/>
              <a:t>energy</a:t>
            </a:r>
            <a:r>
              <a:rPr lang="en-US" dirty="0"/>
              <a:t> from the </a:t>
            </a:r>
            <a:r>
              <a:rPr lang="en-US" dirty="0" smtClean="0"/>
              <a:t>sun</a:t>
            </a:r>
          </a:p>
          <a:p>
            <a:r>
              <a:rPr lang="en-US" dirty="0" smtClean="0"/>
              <a:t>Plants </a:t>
            </a:r>
            <a:r>
              <a:rPr lang="en-US" dirty="0"/>
              <a:t>absorb the sun's </a:t>
            </a:r>
            <a:r>
              <a:rPr lang="en-US" b="1" dirty="0"/>
              <a:t>energy</a:t>
            </a:r>
            <a:r>
              <a:rPr lang="en-US" dirty="0"/>
              <a:t> in a process called </a:t>
            </a:r>
            <a:r>
              <a:rPr lang="en-US" dirty="0" smtClean="0"/>
              <a:t>photosynthesis</a:t>
            </a:r>
          </a:p>
          <a:p>
            <a:r>
              <a:rPr lang="en-US" dirty="0" smtClean="0"/>
              <a:t>When</a:t>
            </a:r>
            <a:r>
              <a:rPr lang="en-US" dirty="0"/>
              <a:t> </a:t>
            </a:r>
            <a:r>
              <a:rPr lang="en-US" b="1" dirty="0"/>
              <a:t>biomass</a:t>
            </a:r>
            <a:r>
              <a:rPr lang="en-US" dirty="0"/>
              <a:t> is burned, the </a:t>
            </a:r>
            <a:r>
              <a:rPr lang="en-US" dirty="0" smtClean="0"/>
              <a:t>chemical </a:t>
            </a:r>
            <a:r>
              <a:rPr lang="en-US" b="1" dirty="0" smtClean="0"/>
              <a:t>energy</a:t>
            </a:r>
            <a:r>
              <a:rPr lang="en-US" dirty="0"/>
              <a:t> in </a:t>
            </a:r>
            <a:r>
              <a:rPr lang="en-US" b="1" dirty="0"/>
              <a:t>biomass</a:t>
            </a:r>
            <a:r>
              <a:rPr lang="en-US" dirty="0"/>
              <a:t> is released as </a:t>
            </a:r>
            <a:r>
              <a:rPr lang="en-US" dirty="0" smtClean="0"/>
              <a:t>heat </a:t>
            </a:r>
            <a:endParaRPr lang="en-US" dirty="0"/>
          </a:p>
        </p:txBody>
      </p:sp>
      <p:pic>
        <p:nvPicPr>
          <p:cNvPr id="4" name="Picture 3"/>
          <p:cNvPicPr>
            <a:picLocks noChangeAspect="1"/>
          </p:cNvPicPr>
          <p:nvPr/>
        </p:nvPicPr>
        <p:blipFill>
          <a:blip r:embed="rId2"/>
          <a:stretch>
            <a:fillRect/>
          </a:stretch>
        </p:blipFill>
        <p:spPr>
          <a:xfrm>
            <a:off x="5223163" y="4239491"/>
            <a:ext cx="2313709" cy="2119745"/>
          </a:xfrm>
          <a:prstGeom prst="rect">
            <a:avLst/>
          </a:prstGeom>
        </p:spPr>
      </p:pic>
    </p:spTree>
    <p:extLst>
      <p:ext uri="{BB962C8B-B14F-4D97-AF65-F5344CB8AC3E}">
        <p14:creationId xmlns:p14="http://schemas.microsoft.com/office/powerpoint/2010/main" val="16686712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Biomass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Growing crops of wood or other kinds of biomass to burn as fuel for generating electricity has some appeal as a means of </a:t>
            </a:r>
            <a:r>
              <a:rPr lang="en-US" dirty="0" smtClean="0"/>
              <a:t>utilizing </a:t>
            </a:r>
            <a:r>
              <a:rPr lang="en-US" dirty="0"/>
              <a:t>the solar energy captured by photosynthesis for electrical power </a:t>
            </a:r>
            <a:r>
              <a:rPr lang="en-US" dirty="0" smtClean="0"/>
              <a:t>generation</a:t>
            </a:r>
          </a:p>
          <a:p>
            <a:pPr algn="just"/>
            <a:r>
              <a:rPr lang="en-US" dirty="0" smtClean="0"/>
              <a:t>The </a:t>
            </a:r>
            <a:r>
              <a:rPr lang="en-US" dirty="0"/>
              <a:t>main advantages of biofuels are that they are renewable energy resources which ultimately do not contribute to global </a:t>
            </a:r>
            <a:r>
              <a:rPr lang="en-US" dirty="0" smtClean="0"/>
              <a:t>warming</a:t>
            </a:r>
          </a:p>
          <a:p>
            <a:pPr algn="just"/>
            <a:r>
              <a:rPr lang="en-US" dirty="0"/>
              <a:t>Just as with fossil fuels however, burning biomass fuel to raise steam in conventional electricity generating plants also generates greenhouse </a:t>
            </a:r>
            <a:r>
              <a:rPr lang="en-US" dirty="0" smtClean="0"/>
              <a:t>gases</a:t>
            </a:r>
          </a:p>
          <a:p>
            <a:pPr algn="just"/>
            <a:r>
              <a:rPr lang="en-US" dirty="0" smtClean="0"/>
              <a:t> </a:t>
            </a:r>
            <a:r>
              <a:rPr lang="en-US" dirty="0"/>
              <a:t>In the case of biomass however, the process of growing the new biomass is based on photosynthesis which uses energy captured from sunlight to extract CO</a:t>
            </a:r>
            <a:r>
              <a:rPr lang="en-US" baseline="-25000" dirty="0"/>
              <a:t>2</a:t>
            </a:r>
            <a:r>
              <a:rPr lang="en-US" dirty="0"/>
              <a:t> from the atmosphere and convert it into the combustible organic compounds thus offsetting the greenhouse gas generated by burning</a:t>
            </a:r>
          </a:p>
        </p:txBody>
      </p:sp>
    </p:spTree>
    <p:extLst>
      <p:ext uri="{BB962C8B-B14F-4D97-AF65-F5344CB8AC3E}">
        <p14:creationId xmlns:p14="http://schemas.microsoft.com/office/powerpoint/2010/main" val="21028578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Unfortunately the logistics often defeat the arguments for using </a:t>
            </a:r>
            <a:r>
              <a:rPr lang="en-US" dirty="0" smtClean="0"/>
              <a:t>biomass</a:t>
            </a:r>
          </a:p>
          <a:p>
            <a:r>
              <a:rPr lang="en-US" dirty="0" smtClean="0"/>
              <a:t>The </a:t>
            </a:r>
            <a:r>
              <a:rPr lang="en-US" dirty="0"/>
              <a:t>energy content of biomass is relatively low and vast areas of land are needed for cultivating the fuels and furthermore a lot of energy is required to harvest and move the crops to the power station</a:t>
            </a:r>
          </a:p>
        </p:txBody>
      </p:sp>
    </p:spTree>
    <p:extLst>
      <p:ext uri="{BB962C8B-B14F-4D97-AF65-F5344CB8AC3E}">
        <p14:creationId xmlns:p14="http://schemas.microsoft.com/office/powerpoint/2010/main" val="4683004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 effecting Biofuels for energy generation</a:t>
            </a:r>
            <a:endParaRPr lang="en-US" dirty="0"/>
          </a:p>
        </p:txBody>
      </p:sp>
      <p:sp>
        <p:nvSpPr>
          <p:cNvPr id="3" name="Content Placeholder 2"/>
          <p:cNvSpPr>
            <a:spLocks noGrp="1"/>
          </p:cNvSpPr>
          <p:nvPr>
            <p:ph idx="1"/>
          </p:nvPr>
        </p:nvSpPr>
        <p:spPr/>
        <p:txBody>
          <a:bodyPr/>
          <a:lstStyle/>
          <a:p>
            <a:pPr algn="just"/>
            <a:r>
              <a:rPr lang="en-US" dirty="0"/>
              <a:t>The energy content of biomass fuels, as harvested, is highly variable due to the variability of the moisture content of the fuel as well as the nature of the crop </a:t>
            </a:r>
            <a:r>
              <a:rPr lang="en-US" dirty="0" smtClean="0"/>
              <a:t>itself</a:t>
            </a:r>
          </a:p>
          <a:p>
            <a:pPr algn="just"/>
            <a:r>
              <a:rPr lang="en-US" dirty="0" smtClean="0"/>
              <a:t>Woods </a:t>
            </a:r>
            <a:r>
              <a:rPr lang="en-US" dirty="0"/>
              <a:t>and grasses as harvested may have calorific values of only 10 GJ/</a:t>
            </a:r>
            <a:r>
              <a:rPr lang="en-US" dirty="0" err="1"/>
              <a:t>tonne</a:t>
            </a:r>
            <a:r>
              <a:rPr lang="en-US" dirty="0"/>
              <a:t> due their high moisture content, typically 50%, but the calorific value may be improved by drying the </a:t>
            </a:r>
            <a:r>
              <a:rPr lang="en-US" dirty="0" smtClean="0"/>
              <a:t>fuel</a:t>
            </a:r>
          </a:p>
          <a:p>
            <a:pPr algn="just"/>
            <a:r>
              <a:rPr lang="en-US" dirty="0" smtClean="0"/>
              <a:t>Natural </a:t>
            </a:r>
            <a:r>
              <a:rPr lang="en-US" dirty="0"/>
              <a:t>air drying can reduce the moisture content to as low as 20% and oven drying to even lower levels enabling calorific values of 18 GJ/</a:t>
            </a:r>
            <a:r>
              <a:rPr lang="en-US" dirty="0" err="1"/>
              <a:t>tonne</a:t>
            </a:r>
            <a:r>
              <a:rPr lang="en-US" dirty="0"/>
              <a:t> or more to be achieved.</a:t>
            </a:r>
          </a:p>
        </p:txBody>
      </p:sp>
    </p:spTree>
    <p:extLst>
      <p:ext uri="{BB962C8B-B14F-4D97-AF65-F5344CB8AC3E}">
        <p14:creationId xmlns:p14="http://schemas.microsoft.com/office/powerpoint/2010/main" val="20805583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Electricity Generation Plant</a:t>
            </a:r>
            <a:endParaRPr lang="en-US" dirty="0"/>
          </a:p>
        </p:txBody>
      </p:sp>
      <p:pic>
        <p:nvPicPr>
          <p:cNvPr id="4" name="Content Placeholder 3"/>
          <p:cNvPicPr>
            <a:picLocks noGrp="1" noChangeAspect="1"/>
          </p:cNvPicPr>
          <p:nvPr>
            <p:ph idx="1"/>
          </p:nvPr>
        </p:nvPicPr>
        <p:blipFill>
          <a:blip r:embed="rId2"/>
          <a:stretch>
            <a:fillRect/>
          </a:stretch>
        </p:blipFill>
        <p:spPr>
          <a:xfrm>
            <a:off x="1312606" y="1548581"/>
            <a:ext cx="9365226" cy="4675238"/>
          </a:xfrm>
          <a:prstGeom prst="rect">
            <a:avLst/>
          </a:prstGeom>
        </p:spPr>
      </p:pic>
    </p:spTree>
    <p:extLst>
      <p:ext uri="{BB962C8B-B14F-4D97-AF65-F5344CB8AC3E}">
        <p14:creationId xmlns:p14="http://schemas.microsoft.com/office/powerpoint/2010/main" val="40372476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Energy Storage</a:t>
            </a:r>
            <a:endParaRPr lang="en-US" dirty="0"/>
          </a:p>
        </p:txBody>
      </p:sp>
      <p:sp>
        <p:nvSpPr>
          <p:cNvPr id="3" name="Content Placeholder 2"/>
          <p:cNvSpPr>
            <a:spLocks noGrp="1"/>
          </p:cNvSpPr>
          <p:nvPr>
            <p:ph idx="1"/>
          </p:nvPr>
        </p:nvSpPr>
        <p:spPr/>
        <p:txBody>
          <a:bodyPr/>
          <a:lstStyle/>
          <a:p>
            <a:r>
              <a:rPr lang="en-US" dirty="0" smtClean="0"/>
              <a:t>There is </a:t>
            </a:r>
            <a:r>
              <a:rPr lang="en-US" dirty="0"/>
              <a:t>a </a:t>
            </a:r>
            <a:r>
              <a:rPr lang="en-US" dirty="0" smtClean="0"/>
              <a:t>lot problem in storing electricity in large quantities</a:t>
            </a:r>
          </a:p>
          <a:p>
            <a:r>
              <a:rPr lang="en-US" dirty="0" smtClean="0"/>
              <a:t>Energy which </a:t>
            </a:r>
            <a:r>
              <a:rPr lang="en-US" dirty="0"/>
              <a:t>can be </a:t>
            </a:r>
            <a:r>
              <a:rPr lang="en-US" dirty="0" smtClean="0"/>
              <a:t>converted into electricity can </a:t>
            </a:r>
            <a:r>
              <a:rPr lang="en-US" dirty="0"/>
              <a:t>be </a:t>
            </a:r>
            <a:r>
              <a:rPr lang="en-US" dirty="0" smtClean="0"/>
              <a:t>stored in </a:t>
            </a:r>
            <a:r>
              <a:rPr lang="en-US" dirty="0"/>
              <a:t>a number of </a:t>
            </a:r>
            <a:r>
              <a:rPr lang="en-US" dirty="0" smtClean="0"/>
              <a:t>ways</a:t>
            </a:r>
          </a:p>
          <a:p>
            <a:r>
              <a:rPr lang="en-US" dirty="0" smtClean="0"/>
              <a:t>Storage of </a:t>
            </a:r>
            <a:r>
              <a:rPr lang="en-US" dirty="0"/>
              <a:t>any </a:t>
            </a:r>
            <a:r>
              <a:rPr lang="en-US" dirty="0" smtClean="0"/>
              <a:t>nature is however very </a:t>
            </a:r>
            <a:r>
              <a:rPr lang="en-US" dirty="0"/>
              <a:t>costly </a:t>
            </a:r>
            <a:r>
              <a:rPr lang="en-US" dirty="0" smtClean="0"/>
              <a:t>and its economics must be worked </a:t>
            </a:r>
            <a:r>
              <a:rPr lang="en-US" dirty="0"/>
              <a:t>out properly </a:t>
            </a:r>
            <a:endParaRPr lang="en-US" dirty="0" smtClean="0"/>
          </a:p>
          <a:p>
            <a:r>
              <a:rPr lang="en-US" dirty="0"/>
              <a:t>Various options </a:t>
            </a:r>
            <a:r>
              <a:rPr lang="en-US" dirty="0" smtClean="0"/>
              <a:t>available are</a:t>
            </a:r>
            <a:r>
              <a:rPr lang="en-US" dirty="0"/>
              <a:t>: </a:t>
            </a:r>
            <a:r>
              <a:rPr lang="en-US" dirty="0" smtClean="0"/>
              <a:t>pumped storage, compressed air</a:t>
            </a:r>
            <a:r>
              <a:rPr lang="en-US" dirty="0"/>
              <a:t>, </a:t>
            </a:r>
            <a:r>
              <a:rPr lang="en-US" dirty="0" smtClean="0"/>
              <a:t>heat, hydrogen gas, secondary batteries</a:t>
            </a:r>
            <a:r>
              <a:rPr lang="en-US" dirty="0"/>
              <a:t>, </a:t>
            </a:r>
            <a:r>
              <a:rPr lang="en-US" dirty="0" smtClean="0"/>
              <a:t>fly wheels and superconducting coils</a:t>
            </a: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37736571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lgn="just"/>
            <a:r>
              <a:rPr lang="en-US" dirty="0"/>
              <a:t>As already mentioned, gas turbines are normally used for meeting </a:t>
            </a:r>
            <a:r>
              <a:rPr lang="en-US" dirty="0" smtClean="0"/>
              <a:t>peak loads </a:t>
            </a:r>
            <a:r>
              <a:rPr lang="en-US" dirty="0"/>
              <a:t>but are very </a:t>
            </a:r>
            <a:r>
              <a:rPr lang="en-US" dirty="0" smtClean="0"/>
              <a:t>expensive</a:t>
            </a:r>
          </a:p>
          <a:p>
            <a:pPr algn="just"/>
            <a:r>
              <a:rPr lang="en-US" dirty="0" smtClean="0"/>
              <a:t>A </a:t>
            </a:r>
            <a:r>
              <a:rPr lang="en-US" dirty="0"/>
              <a:t>significant amount of storage capable </a:t>
            </a:r>
            <a:r>
              <a:rPr lang="en-US" dirty="0" smtClean="0"/>
              <a:t>of instantaneous use would </a:t>
            </a:r>
            <a:r>
              <a:rPr lang="en-US" dirty="0"/>
              <a:t>be </a:t>
            </a:r>
            <a:r>
              <a:rPr lang="en-US" dirty="0" smtClean="0"/>
              <a:t>better way </a:t>
            </a:r>
            <a:r>
              <a:rPr lang="en-US" dirty="0"/>
              <a:t>of </a:t>
            </a:r>
            <a:r>
              <a:rPr lang="en-US" dirty="0" smtClean="0"/>
              <a:t>meetings peak loads, and </a:t>
            </a:r>
            <a:r>
              <a:rPr lang="en-US" dirty="0"/>
              <a:t>so far</a:t>
            </a:r>
            <a:br>
              <a:rPr lang="en-US" dirty="0"/>
            </a:br>
            <a:r>
              <a:rPr lang="en-US" dirty="0"/>
              <a:t>the most </a:t>
            </a:r>
            <a:r>
              <a:rPr lang="en-US" dirty="0" smtClean="0"/>
              <a:t>important way </a:t>
            </a:r>
            <a:r>
              <a:rPr lang="en-US" dirty="0"/>
              <a:t>is to </a:t>
            </a:r>
            <a:r>
              <a:rPr lang="en-US" dirty="0" smtClean="0"/>
              <a:t>have a pumped storage plan </a:t>
            </a:r>
          </a:p>
          <a:p>
            <a:pPr algn="just"/>
            <a:r>
              <a:rPr lang="en-US" b="1" dirty="0" smtClean="0">
                <a:solidFill>
                  <a:srgbClr val="FF0000"/>
                </a:solidFill>
              </a:rPr>
              <a:t>Secondary Batteries: </a:t>
            </a:r>
          </a:p>
          <a:p>
            <a:pPr algn="just"/>
            <a:r>
              <a:rPr lang="en-US" dirty="0" smtClean="0"/>
              <a:t>The </a:t>
            </a:r>
            <a:r>
              <a:rPr lang="en-US" dirty="0"/>
              <a:t>most widely </a:t>
            </a:r>
            <a:r>
              <a:rPr lang="en-US" dirty="0" smtClean="0"/>
              <a:t>used storage battery is </a:t>
            </a:r>
            <a:r>
              <a:rPr lang="en-US" dirty="0"/>
              <a:t>the lead acid </a:t>
            </a:r>
            <a:r>
              <a:rPr lang="en-US" dirty="0" smtClean="0"/>
              <a:t>battery</a:t>
            </a:r>
          </a:p>
          <a:p>
            <a:r>
              <a:rPr lang="en-US" dirty="0" smtClean="0"/>
              <a:t>Sodium-</a:t>
            </a:r>
            <a:r>
              <a:rPr lang="en-US" dirty="0" err="1" smtClean="0"/>
              <a:t>sulphur</a:t>
            </a:r>
            <a:r>
              <a:rPr lang="en-US" dirty="0" smtClean="0"/>
              <a:t> battery (</a:t>
            </a:r>
            <a:r>
              <a:rPr lang="en-US" dirty="0"/>
              <a:t>200 </a:t>
            </a:r>
            <a:r>
              <a:rPr lang="en-US" dirty="0" err="1"/>
              <a:t>Wh</a:t>
            </a:r>
            <a:r>
              <a:rPr lang="en-US" dirty="0"/>
              <a:t>/kg) and </a:t>
            </a:r>
            <a:r>
              <a:rPr lang="en-US" dirty="0" smtClean="0"/>
              <a:t>other combinations </a:t>
            </a:r>
            <a:r>
              <a:rPr lang="en-US" dirty="0"/>
              <a:t>of </a:t>
            </a:r>
            <a:r>
              <a:rPr lang="en-US" dirty="0" smtClean="0"/>
              <a:t>materials are also being developed to </a:t>
            </a:r>
            <a:r>
              <a:rPr lang="en-US" dirty="0"/>
              <a:t>get more </a:t>
            </a:r>
            <a:r>
              <a:rPr lang="en-US" dirty="0" smtClean="0"/>
              <a:t>output and </a:t>
            </a:r>
            <a:r>
              <a:rPr lang="en-US" smtClean="0"/>
              <a:t>storage per unit </a:t>
            </a:r>
            <a:r>
              <a:rPr lang="en-US" dirty="0" smtClean="0"/>
              <a:t>weight</a:t>
            </a:r>
            <a:r>
              <a:rPr lang="en-US" dirty="0"/>
              <a:t>. </a:t>
            </a:r>
            <a:br>
              <a:rPr lang="en-US" dirty="0"/>
            </a:br>
            <a:r>
              <a:rPr lang="en-US" dirty="0"/>
              <a:t> </a:t>
            </a:r>
            <a:br>
              <a:rPr lang="en-US" dirty="0"/>
            </a:br>
            <a:r>
              <a:rPr lang="en-US" dirty="0"/>
              <a:t/>
            </a:r>
            <a:br>
              <a:rPr lang="en-US" dirty="0"/>
            </a:br>
            <a:endParaRPr lang="en-US" dirty="0"/>
          </a:p>
        </p:txBody>
      </p:sp>
    </p:spTree>
    <p:extLst>
      <p:ext uri="{BB962C8B-B14F-4D97-AF65-F5344CB8AC3E}">
        <p14:creationId xmlns:p14="http://schemas.microsoft.com/office/powerpoint/2010/main" val="665263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Renewable Energy Sources</a:t>
            </a:r>
            <a:endParaRPr lang="en-US" dirty="0"/>
          </a:p>
        </p:txBody>
      </p:sp>
      <p:sp>
        <p:nvSpPr>
          <p:cNvPr id="3" name="Content Placeholder 2"/>
          <p:cNvSpPr>
            <a:spLocks noGrp="1"/>
          </p:cNvSpPr>
          <p:nvPr>
            <p:ph idx="1"/>
          </p:nvPr>
        </p:nvSpPr>
        <p:spPr/>
        <p:txBody>
          <a:bodyPr>
            <a:normAutofit fontScale="92500"/>
          </a:bodyPr>
          <a:lstStyle/>
          <a:p>
            <a:pPr algn="just"/>
            <a:r>
              <a:rPr lang="en-US" dirty="0"/>
              <a:t>To </a:t>
            </a:r>
            <a:r>
              <a:rPr lang="en-US" dirty="0" smtClean="0"/>
              <a:t>protect environment and </a:t>
            </a:r>
            <a:r>
              <a:rPr lang="en-US" dirty="0"/>
              <a:t>for </a:t>
            </a:r>
            <a:r>
              <a:rPr lang="en-US" dirty="0" smtClean="0"/>
              <a:t>sustainable development, the importance of renewable energy sources can not be negated</a:t>
            </a:r>
          </a:p>
          <a:p>
            <a:pPr algn="just"/>
            <a:r>
              <a:rPr lang="en-US" dirty="0" smtClean="0"/>
              <a:t> </a:t>
            </a:r>
            <a:r>
              <a:rPr lang="en-US" dirty="0"/>
              <a:t>It is an </a:t>
            </a:r>
            <a:r>
              <a:rPr lang="en-US" dirty="0" smtClean="0"/>
              <a:t>established and accepted fact that renewable and </a:t>
            </a:r>
            <a:r>
              <a:rPr lang="en-US" dirty="0"/>
              <a:t>non-conventional forms of </a:t>
            </a:r>
            <a:r>
              <a:rPr lang="en-US" dirty="0" smtClean="0"/>
              <a:t>energy will play an increasingly important </a:t>
            </a:r>
            <a:r>
              <a:rPr lang="en-US" dirty="0"/>
              <a:t>role </a:t>
            </a:r>
            <a:r>
              <a:rPr lang="en-US" dirty="0" smtClean="0"/>
              <a:t>in </a:t>
            </a:r>
            <a:r>
              <a:rPr lang="en-US" dirty="0"/>
              <a:t>future as they are </a:t>
            </a:r>
            <a:r>
              <a:rPr lang="en-US" dirty="0" smtClean="0"/>
              <a:t>cleaner and </a:t>
            </a:r>
            <a:r>
              <a:rPr lang="en-US" dirty="0"/>
              <a:t>easier </a:t>
            </a:r>
            <a:r>
              <a:rPr lang="en-US" dirty="0" smtClean="0"/>
              <a:t>to use </a:t>
            </a:r>
            <a:r>
              <a:rPr lang="en-US" dirty="0"/>
              <a:t>and </a:t>
            </a:r>
            <a:r>
              <a:rPr lang="en-US" dirty="0" smtClean="0"/>
              <a:t>environmentally friendly </a:t>
            </a:r>
            <a:r>
              <a:rPr lang="en-US" dirty="0"/>
              <a:t>and </a:t>
            </a:r>
            <a:r>
              <a:rPr lang="en-US" dirty="0" smtClean="0"/>
              <a:t>are bound to become economically more viable </a:t>
            </a:r>
            <a:r>
              <a:rPr lang="en-US" dirty="0"/>
              <a:t>with </a:t>
            </a:r>
            <a:r>
              <a:rPr lang="en-US" dirty="0" smtClean="0"/>
              <a:t>increased use </a:t>
            </a:r>
          </a:p>
          <a:p>
            <a:pPr algn="just"/>
            <a:r>
              <a:rPr lang="en-US" dirty="0" smtClean="0"/>
              <a:t>Because of </a:t>
            </a:r>
            <a:r>
              <a:rPr lang="en-US" dirty="0"/>
              <a:t>the limited availability of coal, there is </a:t>
            </a:r>
            <a:r>
              <a:rPr lang="en-US" dirty="0" smtClean="0"/>
              <a:t>considerable international </a:t>
            </a:r>
            <a:r>
              <a:rPr lang="en-US" dirty="0"/>
              <a:t>effort into the </a:t>
            </a:r>
            <a:r>
              <a:rPr lang="en-US" dirty="0" smtClean="0"/>
              <a:t>development of alternative/new/non-conventional renewable/clean sources of energy</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19589183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 conductor</a:t>
            </a:r>
            <a:endParaRPr lang="en-US" dirty="0"/>
          </a:p>
        </p:txBody>
      </p:sp>
      <p:pic>
        <p:nvPicPr>
          <p:cNvPr id="2050" name="Picture 2" descr="Image result for superconducting coils for energy stor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22073" y="2895600"/>
            <a:ext cx="5652654" cy="2050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09158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Superconducting</a:t>
            </a:r>
            <a:r>
              <a:rPr lang="en-US" dirty="0"/>
              <a:t> Magnetic </a:t>
            </a:r>
            <a:r>
              <a:rPr lang="en-US" b="1" dirty="0"/>
              <a:t>Energy Storage</a:t>
            </a:r>
            <a:r>
              <a:rPr lang="en-US" dirty="0"/>
              <a:t> (SMES) systems </a:t>
            </a:r>
            <a:r>
              <a:rPr lang="en-US" b="1" dirty="0"/>
              <a:t>store energy</a:t>
            </a:r>
            <a:r>
              <a:rPr lang="en-US" dirty="0"/>
              <a:t> in the magnetic field created by the flow of direct current in a </a:t>
            </a:r>
            <a:r>
              <a:rPr lang="en-US" b="1" dirty="0"/>
              <a:t>superconducting coil</a:t>
            </a:r>
            <a:r>
              <a:rPr lang="en-US" dirty="0"/>
              <a:t> which has been </a:t>
            </a:r>
            <a:r>
              <a:rPr lang="en-US" dirty="0" smtClean="0"/>
              <a:t>cryogenically </a:t>
            </a:r>
            <a:r>
              <a:rPr lang="en-US" dirty="0"/>
              <a:t>cooled to a temperature below its </a:t>
            </a:r>
            <a:r>
              <a:rPr lang="en-US" b="1" dirty="0"/>
              <a:t>superconducting</a:t>
            </a:r>
            <a:r>
              <a:rPr lang="en-US" dirty="0"/>
              <a:t> critical </a:t>
            </a:r>
            <a:r>
              <a:rPr lang="en-US" dirty="0" smtClean="0"/>
              <a:t>temperature</a:t>
            </a:r>
          </a:p>
          <a:p>
            <a:r>
              <a:rPr lang="en-US" dirty="0"/>
              <a:t>A typical SMES system includes three parts: superconducting </a:t>
            </a:r>
            <a:r>
              <a:rPr lang="en-US" dirty="0">
                <a:hlinkClick r:id="rId2" tooltip="Inductor"/>
              </a:rPr>
              <a:t>coil</a:t>
            </a:r>
            <a:r>
              <a:rPr lang="en-US" dirty="0"/>
              <a:t>, power conditioning system and cryogenically cooled </a:t>
            </a:r>
            <a:r>
              <a:rPr lang="en-US" dirty="0" smtClean="0"/>
              <a:t>refrigerator</a:t>
            </a:r>
          </a:p>
          <a:p>
            <a:r>
              <a:rPr lang="en-US" dirty="0" smtClean="0"/>
              <a:t>Once </a:t>
            </a:r>
            <a:r>
              <a:rPr lang="en-US" dirty="0"/>
              <a:t>the superconducting coil is charged, the current will not decay and the magnetic energy can be stored indefinitely.</a:t>
            </a:r>
            <a:endParaRPr lang="en-US" dirty="0"/>
          </a:p>
        </p:txBody>
      </p:sp>
    </p:spTree>
    <p:extLst>
      <p:ext uri="{BB962C8B-B14F-4D97-AF65-F5344CB8AC3E}">
        <p14:creationId xmlns:p14="http://schemas.microsoft.com/office/powerpoint/2010/main" val="38039046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lgn="just"/>
            <a:r>
              <a:rPr lang="en-US" dirty="0"/>
              <a:t>The stored energy can be released back to the network by discharging the </a:t>
            </a:r>
            <a:r>
              <a:rPr lang="en-US" dirty="0" smtClean="0"/>
              <a:t>coil</a:t>
            </a:r>
          </a:p>
          <a:p>
            <a:pPr algn="just"/>
            <a:r>
              <a:rPr lang="en-US" dirty="0" smtClean="0"/>
              <a:t>The </a:t>
            </a:r>
            <a:r>
              <a:rPr lang="en-US" dirty="0"/>
              <a:t>power conditioning system uses an </a:t>
            </a:r>
            <a:r>
              <a:rPr lang="en-US" dirty="0" smtClean="0"/>
              <a:t>inverter/rectifier to </a:t>
            </a:r>
            <a:r>
              <a:rPr lang="en-US" dirty="0"/>
              <a:t>transform alternating </a:t>
            </a:r>
            <a:r>
              <a:rPr lang="en-US" dirty="0" smtClean="0"/>
              <a:t>current</a:t>
            </a:r>
            <a:r>
              <a:rPr lang="en-US" dirty="0"/>
              <a:t> </a:t>
            </a:r>
            <a:r>
              <a:rPr lang="en-US" dirty="0" smtClean="0"/>
              <a:t>(AC</a:t>
            </a:r>
            <a:r>
              <a:rPr lang="en-US" dirty="0"/>
              <a:t>) power to direct current or convert DC back to AC </a:t>
            </a:r>
            <a:r>
              <a:rPr lang="en-US" dirty="0" smtClean="0"/>
              <a:t>power</a:t>
            </a:r>
          </a:p>
          <a:p>
            <a:pPr algn="just"/>
            <a:r>
              <a:rPr lang="en-US" dirty="0" smtClean="0"/>
              <a:t>The </a:t>
            </a:r>
            <a:r>
              <a:rPr lang="en-US" dirty="0"/>
              <a:t>inverter/rectifier accounts for about 2–3% energy loss in each </a:t>
            </a:r>
            <a:r>
              <a:rPr lang="en-US" dirty="0" smtClean="0"/>
              <a:t>direction</a:t>
            </a:r>
          </a:p>
          <a:p>
            <a:pPr algn="just"/>
            <a:r>
              <a:rPr lang="en-US" dirty="0" smtClean="0"/>
              <a:t>SMES </a:t>
            </a:r>
            <a:r>
              <a:rPr lang="en-US" dirty="0"/>
              <a:t>loses the least amount of electricity in the energy storage process compared to other methods of storing </a:t>
            </a:r>
            <a:r>
              <a:rPr lang="en-US" dirty="0" smtClean="0"/>
              <a:t>energy</a:t>
            </a:r>
          </a:p>
          <a:p>
            <a:pPr algn="just"/>
            <a:r>
              <a:rPr lang="en-US" dirty="0" smtClean="0"/>
              <a:t>SMES </a:t>
            </a:r>
            <a:r>
              <a:rPr lang="en-US" dirty="0"/>
              <a:t>systems are highly efficient; the round-trip efficiency is greater than 95%</a:t>
            </a:r>
            <a:endParaRPr lang="en-US" dirty="0"/>
          </a:p>
        </p:txBody>
      </p:sp>
    </p:spTree>
    <p:extLst>
      <p:ext uri="{BB962C8B-B14F-4D97-AF65-F5344CB8AC3E}">
        <p14:creationId xmlns:p14="http://schemas.microsoft.com/office/powerpoint/2010/main" val="32136322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Fuel Cells</a:t>
            </a:r>
            <a:endParaRPr lang="en-US" dirty="0"/>
          </a:p>
        </p:txBody>
      </p:sp>
      <p:sp>
        <p:nvSpPr>
          <p:cNvPr id="3" name="Content Placeholder 2"/>
          <p:cNvSpPr>
            <a:spLocks noGrp="1"/>
          </p:cNvSpPr>
          <p:nvPr>
            <p:ph idx="1"/>
          </p:nvPr>
        </p:nvSpPr>
        <p:spPr/>
        <p:txBody>
          <a:bodyPr>
            <a:normAutofit fontScale="85000" lnSpcReduction="20000"/>
          </a:bodyPr>
          <a:lstStyle/>
          <a:p>
            <a:r>
              <a:rPr lang="en-US" dirty="0"/>
              <a:t>A fuel cell </a:t>
            </a:r>
            <a:r>
              <a:rPr lang="en-US" dirty="0" smtClean="0"/>
              <a:t>converts chemical energy of </a:t>
            </a:r>
            <a:r>
              <a:rPr lang="en-US" dirty="0"/>
              <a:t>a fuel into </a:t>
            </a:r>
            <a:r>
              <a:rPr lang="en-US" dirty="0" smtClean="0"/>
              <a:t>electricity directly, with no intermediate combustion cycle</a:t>
            </a:r>
          </a:p>
          <a:p>
            <a:r>
              <a:rPr lang="en-US" dirty="0" smtClean="0"/>
              <a:t>In </a:t>
            </a:r>
            <a:r>
              <a:rPr lang="en-US" dirty="0"/>
              <a:t>the fuel cell, </a:t>
            </a:r>
            <a:r>
              <a:rPr lang="en-US" dirty="0" smtClean="0"/>
              <a:t>hydrogen is supplied to the negative electrode and </a:t>
            </a:r>
            <a:r>
              <a:rPr lang="en-US" dirty="0"/>
              <a:t>oxygen (or air) to the positive </a:t>
            </a:r>
            <a:endParaRPr lang="en-US" dirty="0" smtClean="0"/>
          </a:p>
          <a:p>
            <a:r>
              <a:rPr lang="en-US" dirty="0" smtClean="0"/>
              <a:t>Hydrogen and oxygen are </a:t>
            </a:r>
            <a:r>
              <a:rPr lang="en-US" dirty="0"/>
              <a:t>combined to give water and </a:t>
            </a:r>
            <a:r>
              <a:rPr lang="en-US" dirty="0" smtClean="0"/>
              <a:t>electricity</a:t>
            </a:r>
          </a:p>
          <a:p>
            <a:r>
              <a:rPr lang="en-US" dirty="0" smtClean="0"/>
              <a:t>The </a:t>
            </a:r>
            <a:r>
              <a:rPr lang="en-US" dirty="0"/>
              <a:t>porous </a:t>
            </a:r>
            <a:r>
              <a:rPr lang="en-US" dirty="0" smtClean="0"/>
              <a:t>electrodes allow hydrogen ions </a:t>
            </a:r>
            <a:r>
              <a:rPr lang="en-US" dirty="0"/>
              <a:t>to </a:t>
            </a:r>
            <a:r>
              <a:rPr lang="en-US" dirty="0" smtClean="0"/>
              <a:t>pass</a:t>
            </a:r>
          </a:p>
          <a:p>
            <a:r>
              <a:rPr lang="en-US" dirty="0" smtClean="0"/>
              <a:t>The </a:t>
            </a:r>
            <a:r>
              <a:rPr lang="en-US" dirty="0"/>
              <a:t>main </a:t>
            </a:r>
            <a:r>
              <a:rPr lang="en-US" dirty="0" smtClean="0"/>
              <a:t>reason why </a:t>
            </a:r>
            <a:r>
              <a:rPr lang="en-US" dirty="0"/>
              <a:t>fuel cells </a:t>
            </a:r>
            <a:r>
              <a:rPr lang="en-US" dirty="0" smtClean="0"/>
              <a:t>are not </a:t>
            </a:r>
            <a:r>
              <a:rPr lang="en-US" dirty="0"/>
              <a:t>in wide use </a:t>
            </a:r>
            <a:r>
              <a:rPr lang="en-US" dirty="0" smtClean="0"/>
              <a:t>is their </a:t>
            </a:r>
            <a:r>
              <a:rPr lang="en-US" dirty="0"/>
              <a:t>cost (&gt; $ </a:t>
            </a:r>
            <a:r>
              <a:rPr lang="en-US" dirty="0" smtClean="0"/>
              <a:t>2000/kW)</a:t>
            </a:r>
          </a:p>
          <a:p>
            <a:r>
              <a:rPr lang="en-US" dirty="0" smtClean="0"/>
              <a:t>Global </a:t>
            </a:r>
            <a:r>
              <a:rPr lang="en-US" dirty="0"/>
              <a:t>electricity </a:t>
            </a:r>
            <a:r>
              <a:rPr lang="en-US" dirty="0" smtClean="0"/>
              <a:t>generating capacity from </a:t>
            </a:r>
            <a:r>
              <a:rPr lang="en-US" dirty="0"/>
              <a:t>full </a:t>
            </a:r>
            <a:r>
              <a:rPr lang="en-US" dirty="0" smtClean="0"/>
              <a:t>cells will </a:t>
            </a:r>
            <a:r>
              <a:rPr lang="en-US" dirty="0"/>
              <a:t>grow </a:t>
            </a:r>
            <a:r>
              <a:rPr lang="en-US" dirty="0" smtClean="0"/>
              <a:t>from just </a:t>
            </a:r>
            <a:r>
              <a:rPr lang="en-US" dirty="0"/>
              <a:t>75 Mw in </a:t>
            </a:r>
            <a:r>
              <a:rPr lang="en-US" dirty="0" smtClean="0"/>
              <a:t>2001 </a:t>
            </a:r>
            <a:r>
              <a:rPr lang="en-US" dirty="0"/>
              <a:t>t</a:t>
            </a:r>
            <a:r>
              <a:rPr lang="en-US" dirty="0" smtClean="0"/>
              <a:t>o 15000 MW by 2010 USA</a:t>
            </a:r>
          </a:p>
          <a:p>
            <a:r>
              <a:rPr lang="en-US" dirty="0" smtClean="0"/>
              <a:t>Germany and Japan may </a:t>
            </a:r>
            <a:r>
              <a:rPr lang="en-US" dirty="0"/>
              <a:t>take lead for </a:t>
            </a:r>
            <a:r>
              <a:rPr lang="en-US" dirty="0" smtClean="0"/>
              <a:t>this….. </a:t>
            </a: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26982914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Hydrogen Energy System</a:t>
            </a:r>
            <a:endParaRPr lang="en-US" dirty="0"/>
          </a:p>
        </p:txBody>
      </p:sp>
      <p:sp>
        <p:nvSpPr>
          <p:cNvPr id="3" name="Content Placeholder 2"/>
          <p:cNvSpPr>
            <a:spLocks noGrp="1"/>
          </p:cNvSpPr>
          <p:nvPr>
            <p:ph idx="1"/>
          </p:nvPr>
        </p:nvSpPr>
        <p:spPr/>
        <p:txBody>
          <a:bodyPr>
            <a:normAutofit/>
          </a:bodyPr>
          <a:lstStyle/>
          <a:p>
            <a:r>
              <a:rPr lang="en-US" dirty="0"/>
              <a:t>Hydrogen can be used as a medium for energy </a:t>
            </a:r>
            <a:r>
              <a:rPr lang="en-US" dirty="0" smtClean="0"/>
              <a:t>transmission and storage</a:t>
            </a:r>
          </a:p>
          <a:p>
            <a:r>
              <a:rPr lang="en-US" dirty="0" smtClean="0"/>
              <a:t>Electrolysis is </a:t>
            </a:r>
            <a:r>
              <a:rPr lang="en-US" dirty="0"/>
              <a:t>a </a:t>
            </a:r>
            <a:r>
              <a:rPr lang="en-US" dirty="0" smtClean="0"/>
              <a:t>well-established commercial process yielding pure hydrogen</a:t>
            </a:r>
            <a:endParaRPr lang="en-US" dirty="0"/>
          </a:p>
          <a:p>
            <a:r>
              <a:rPr lang="en-US" dirty="0" smtClean="0"/>
              <a:t>H</a:t>
            </a:r>
            <a:r>
              <a:rPr lang="en-US" baseline="-25000" dirty="0" smtClean="0"/>
              <a:t>2</a:t>
            </a:r>
            <a:r>
              <a:rPr lang="en-US" dirty="0" smtClean="0"/>
              <a:t> </a:t>
            </a:r>
            <a:r>
              <a:rPr lang="en-US" dirty="0"/>
              <a:t>can be </a:t>
            </a:r>
            <a:r>
              <a:rPr lang="en-US" dirty="0" smtClean="0"/>
              <a:t>converted very efficiently back to electricity by means of </a:t>
            </a:r>
            <a:r>
              <a:rPr lang="en-US" dirty="0"/>
              <a:t>fuel </a:t>
            </a:r>
            <a:r>
              <a:rPr lang="en-US" dirty="0" smtClean="0"/>
              <a:t>ceils</a:t>
            </a:r>
          </a:p>
          <a:p>
            <a:r>
              <a:rPr lang="en-US" dirty="0" smtClean="0"/>
              <a:t>Also </a:t>
            </a:r>
            <a:r>
              <a:rPr lang="en-US" dirty="0"/>
              <a:t>the </a:t>
            </a:r>
            <a:r>
              <a:rPr lang="en-US" dirty="0" smtClean="0"/>
              <a:t>use of hydrogen as fuel </a:t>
            </a:r>
            <a:r>
              <a:rPr lang="en-US" dirty="0"/>
              <a:t>for </a:t>
            </a:r>
            <a:r>
              <a:rPr lang="en-US" dirty="0" smtClean="0"/>
              <a:t>aircraft and automobiles could encourage its </a:t>
            </a:r>
            <a:r>
              <a:rPr lang="en-US" dirty="0"/>
              <a:t>large </a:t>
            </a:r>
            <a:r>
              <a:rPr lang="en-US" dirty="0" smtClean="0"/>
              <a:t>scale production, storage and distribution  </a:t>
            </a:r>
            <a:r>
              <a:rPr lang="en-US" dirty="0"/>
              <a:t/>
            </a:r>
            <a:br>
              <a:rPr lang="en-US" dirty="0"/>
            </a:br>
            <a:endParaRPr lang="en-US" dirty="0"/>
          </a:p>
        </p:txBody>
      </p:sp>
    </p:spTree>
    <p:extLst>
      <p:ext uri="{BB962C8B-B14F-4D97-AF65-F5344CB8AC3E}">
        <p14:creationId xmlns:p14="http://schemas.microsoft.com/office/powerpoint/2010/main" val="5288238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configuration</a:t>
            </a:r>
            <a:endParaRPr lang="en-US" dirty="0"/>
          </a:p>
        </p:txBody>
      </p:sp>
      <p:sp>
        <p:nvSpPr>
          <p:cNvPr id="3" name="Content Placeholder 2"/>
          <p:cNvSpPr>
            <a:spLocks noGrp="1"/>
          </p:cNvSpPr>
          <p:nvPr>
            <p:ph idx="1"/>
          </p:nvPr>
        </p:nvSpPr>
        <p:spPr/>
        <p:txBody>
          <a:bodyPr/>
          <a:lstStyle/>
          <a:p>
            <a:pPr algn="just"/>
            <a:r>
              <a:rPr lang="en-US" dirty="0"/>
              <a:t>The system </a:t>
            </a:r>
            <a:r>
              <a:rPr lang="en-US" dirty="0" smtClean="0"/>
              <a:t>presented here </a:t>
            </a:r>
            <a:r>
              <a:rPr lang="en-US" dirty="0"/>
              <a:t>includes a hydrogen production installation—via water electrolysis—using renewable energy sources, so as to use it in a fuel cell bus (</a:t>
            </a:r>
            <a:r>
              <a:rPr lang="en-US" dirty="0" smtClean="0"/>
              <a:t>FC)</a:t>
            </a:r>
          </a:p>
          <a:p>
            <a:r>
              <a:rPr lang="en-US" dirty="0" smtClean="0"/>
              <a:t>Figure </a:t>
            </a:r>
            <a:r>
              <a:rPr lang="en-US" dirty="0"/>
              <a:t>illustrates the system </a:t>
            </a:r>
            <a:r>
              <a:rPr lang="en-US" dirty="0" smtClean="0"/>
              <a:t>configuration</a:t>
            </a:r>
          </a:p>
          <a:p>
            <a:r>
              <a:rPr lang="en-US" dirty="0" smtClean="0"/>
              <a:t>The </a:t>
            </a:r>
            <a:r>
              <a:rPr lang="en-US" dirty="0"/>
              <a:t>renewable PV and wind power are taken as primary energy </a:t>
            </a:r>
            <a:r>
              <a:rPr lang="en-US" dirty="0" smtClean="0"/>
              <a:t>sources</a:t>
            </a:r>
          </a:p>
          <a:p>
            <a:pPr algn="just"/>
            <a:r>
              <a:rPr lang="en-US" dirty="0" smtClean="0"/>
              <a:t>It </a:t>
            </a:r>
            <a:r>
              <a:rPr lang="en-US" dirty="0"/>
              <a:t>is noted that solar PV and wind systems cannot provide a continuous supply due to the fact that those systems will generate electricity only during sunny and windy </a:t>
            </a:r>
            <a:r>
              <a:rPr lang="en-US" dirty="0" smtClean="0"/>
              <a:t>days</a:t>
            </a:r>
            <a:endParaRPr lang="en-US" dirty="0"/>
          </a:p>
        </p:txBody>
      </p:sp>
    </p:spTree>
    <p:extLst>
      <p:ext uri="{BB962C8B-B14F-4D97-AF65-F5344CB8AC3E}">
        <p14:creationId xmlns:p14="http://schemas.microsoft.com/office/powerpoint/2010/main" val="25409682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1" y="1675940"/>
            <a:ext cx="10515600" cy="4370899"/>
          </a:xfrm>
          <a:prstGeom prst="rect">
            <a:avLst/>
          </a:prstGeom>
        </p:spPr>
      </p:pic>
    </p:spTree>
    <p:extLst>
      <p:ext uri="{BB962C8B-B14F-4D97-AF65-F5344CB8AC3E}">
        <p14:creationId xmlns:p14="http://schemas.microsoft.com/office/powerpoint/2010/main" val="17011757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Hence, a combination of these two sources improves the overall energy </a:t>
            </a:r>
            <a:r>
              <a:rPr lang="en-US" dirty="0" smtClean="0"/>
              <a:t>output</a:t>
            </a:r>
          </a:p>
          <a:p>
            <a:r>
              <a:rPr lang="en-US" dirty="0" smtClean="0"/>
              <a:t>A </a:t>
            </a:r>
            <a:r>
              <a:rPr lang="en-US" dirty="0"/>
              <a:t>proper optimization is required to ensure having an optimal number and size of PV and </a:t>
            </a:r>
            <a:r>
              <a:rPr lang="en-US" dirty="0" smtClean="0"/>
              <a:t>Wind Turbine</a:t>
            </a:r>
          </a:p>
          <a:p>
            <a:pPr algn="just"/>
            <a:r>
              <a:rPr lang="en-US" dirty="0"/>
              <a:t>All of the energy systems are connected in parallel to a common DC bus line through appropriate power electronic interfacing </a:t>
            </a:r>
            <a:r>
              <a:rPr lang="en-US" dirty="0" smtClean="0"/>
              <a:t>circuits</a:t>
            </a:r>
          </a:p>
          <a:p>
            <a:pPr algn="just"/>
            <a:r>
              <a:rPr lang="en-US" dirty="0"/>
              <a:t>When there is an excess solar generation available, the </a:t>
            </a:r>
            <a:r>
              <a:rPr lang="en-US" dirty="0" err="1" smtClean="0"/>
              <a:t>electrolyser</a:t>
            </a:r>
            <a:r>
              <a:rPr lang="en-US" dirty="0" smtClean="0"/>
              <a:t> </a:t>
            </a:r>
            <a:r>
              <a:rPr lang="en-US" dirty="0"/>
              <a:t>is activated to initiate the necessary hydrogen production for bus fueling, which is delivered to hydrogen storage tanks at low pressures</a:t>
            </a:r>
          </a:p>
        </p:txBody>
      </p:sp>
    </p:spTree>
    <p:extLst>
      <p:ext uri="{BB962C8B-B14F-4D97-AF65-F5344CB8AC3E}">
        <p14:creationId xmlns:p14="http://schemas.microsoft.com/office/powerpoint/2010/main" val="9980619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dirty="0"/>
              <a:t>Solar and wind energy are converted to electricity via a PV non-tracking flat plate collector and a wind </a:t>
            </a:r>
            <a:r>
              <a:rPr lang="en-US" dirty="0" smtClean="0"/>
              <a:t>turbine</a:t>
            </a:r>
          </a:p>
          <a:p>
            <a:r>
              <a:rPr lang="en-US" dirty="0"/>
              <a:t>A bus fuel cell is made up, in general, of a fuel cell stack system, an air compressor system, a hydrogen supply system and an air refrigeration </a:t>
            </a:r>
            <a:r>
              <a:rPr lang="en-US" dirty="0" smtClean="0"/>
              <a:t>system</a:t>
            </a:r>
          </a:p>
          <a:p>
            <a:r>
              <a:rPr lang="en-US" dirty="0" smtClean="0"/>
              <a:t>The </a:t>
            </a:r>
            <a:r>
              <a:rPr lang="en-US" dirty="0"/>
              <a:t>fuel cell stack system generates the required power for the bus (</a:t>
            </a:r>
            <a:r>
              <a:rPr lang="en-US" dirty="0" smtClean="0"/>
              <a:t>Figure)</a:t>
            </a:r>
          </a:p>
          <a:p>
            <a:r>
              <a:rPr lang="en-US" dirty="0" smtClean="0"/>
              <a:t>The </a:t>
            </a:r>
            <a:r>
              <a:rPr lang="en-US" dirty="0"/>
              <a:t>air compression sub-system provides the essential oxygen, through air, to the fuel </a:t>
            </a:r>
            <a:r>
              <a:rPr lang="en-US" dirty="0" smtClean="0"/>
              <a:t>cells</a:t>
            </a:r>
          </a:p>
          <a:p>
            <a:r>
              <a:rPr lang="en-US" dirty="0" smtClean="0"/>
              <a:t>The </a:t>
            </a:r>
            <a:r>
              <a:rPr lang="en-US" dirty="0"/>
              <a:t>system contains two compressor stages, compression and hyper-compression, which are been driven by the air of evaporation of the fuel cell, an air to air exchanger, and the filters</a:t>
            </a:r>
          </a:p>
        </p:txBody>
      </p:sp>
    </p:spTree>
    <p:extLst>
      <p:ext uri="{BB962C8B-B14F-4D97-AF65-F5344CB8AC3E}">
        <p14:creationId xmlns:p14="http://schemas.microsoft.com/office/powerpoint/2010/main" val="30879675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Fuel Cell</a:t>
            </a:r>
            <a:endParaRPr lang="en-US" dirty="0"/>
          </a:p>
        </p:txBody>
      </p:sp>
      <p:pic>
        <p:nvPicPr>
          <p:cNvPr id="2050" name="Picture 2" descr="Image result for fuel cell work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0" y="1690688"/>
            <a:ext cx="8128000" cy="4379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0142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 Power</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Winds are </a:t>
            </a:r>
            <a:r>
              <a:rPr lang="en-US" dirty="0" smtClean="0"/>
              <a:t>essentially created by </a:t>
            </a:r>
            <a:r>
              <a:rPr lang="en-US" dirty="0"/>
              <a:t>the </a:t>
            </a:r>
            <a:r>
              <a:rPr lang="en-US" dirty="0" smtClean="0"/>
              <a:t>solar heating of </a:t>
            </a:r>
            <a:r>
              <a:rPr lang="en-US" dirty="0"/>
              <a:t>the </a:t>
            </a:r>
            <a:r>
              <a:rPr lang="en-US" dirty="0" smtClean="0"/>
              <a:t>atmosphere</a:t>
            </a:r>
          </a:p>
          <a:p>
            <a:pPr algn="just"/>
            <a:r>
              <a:rPr lang="en-US" dirty="0" smtClean="0"/>
              <a:t>Several attempts have been made </a:t>
            </a:r>
            <a:r>
              <a:rPr lang="en-US" dirty="0"/>
              <a:t>since 1940 to use wind to </a:t>
            </a:r>
            <a:r>
              <a:rPr lang="en-US" dirty="0" smtClean="0"/>
              <a:t>generate electric energy and development is </a:t>
            </a:r>
            <a:r>
              <a:rPr lang="en-US" dirty="0"/>
              <a:t>still going </a:t>
            </a:r>
            <a:r>
              <a:rPr lang="en-US" dirty="0" smtClean="0"/>
              <a:t>on</a:t>
            </a:r>
          </a:p>
          <a:p>
            <a:pPr algn="just"/>
            <a:r>
              <a:rPr lang="en-US" dirty="0" smtClean="0"/>
              <a:t>However</a:t>
            </a:r>
            <a:r>
              <a:rPr lang="en-US" dirty="0"/>
              <a:t>, </a:t>
            </a:r>
            <a:r>
              <a:rPr lang="en-US" dirty="0" smtClean="0"/>
              <a:t>techno economic feasibility has yet </a:t>
            </a:r>
            <a:r>
              <a:rPr lang="en-US" dirty="0"/>
              <a:t>to be </a:t>
            </a:r>
            <a:r>
              <a:rPr lang="en-US" dirty="0" smtClean="0"/>
              <a:t> satisfactorily established</a:t>
            </a:r>
          </a:p>
          <a:p>
            <a:pPr algn="just"/>
            <a:r>
              <a:rPr lang="en-US" dirty="0"/>
              <a:t>Wind as a power </a:t>
            </a:r>
            <a:r>
              <a:rPr lang="en-US" dirty="0" smtClean="0"/>
              <a:t>source is attractive because it </a:t>
            </a:r>
            <a:r>
              <a:rPr lang="en-US" dirty="0"/>
              <a:t>is plentiful</a:t>
            </a:r>
            <a:r>
              <a:rPr lang="en-US" dirty="0" smtClean="0"/>
              <a:t>, inexhaustible</a:t>
            </a:r>
            <a:r>
              <a:rPr lang="en-US" dirty="0"/>
              <a:t/>
            </a:r>
            <a:br>
              <a:rPr lang="en-US" dirty="0"/>
            </a:br>
            <a:r>
              <a:rPr lang="en-US" dirty="0"/>
              <a:t>and </a:t>
            </a:r>
            <a:r>
              <a:rPr lang="en-US" dirty="0" smtClean="0"/>
              <a:t>non-polluting</a:t>
            </a:r>
          </a:p>
          <a:p>
            <a:pPr algn="just"/>
            <a:r>
              <a:rPr lang="en-US" dirty="0" smtClean="0"/>
              <a:t>Further</a:t>
            </a:r>
            <a:r>
              <a:rPr lang="en-US" dirty="0"/>
              <a:t>, it does not impose extra heat burden on </a:t>
            </a:r>
            <a:r>
              <a:rPr lang="en-US" dirty="0" smtClean="0"/>
              <a:t>the environment</a:t>
            </a:r>
          </a:p>
          <a:p>
            <a:pPr algn="just"/>
            <a:r>
              <a:rPr lang="en-US" dirty="0" smtClean="0"/>
              <a:t>Unfortunately, it </a:t>
            </a:r>
            <a:r>
              <a:rPr lang="en-US" dirty="0"/>
              <a:t>is </a:t>
            </a:r>
            <a:r>
              <a:rPr lang="en-US" dirty="0" smtClean="0"/>
              <a:t>non-steady and undependable </a:t>
            </a: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6797687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If free electrons or other substances could travel through the electrolyte, they would disrupt the chemical </a:t>
            </a:r>
            <a:r>
              <a:rPr lang="en-US" dirty="0" smtClean="0"/>
              <a:t>reaction</a:t>
            </a:r>
          </a:p>
          <a:p>
            <a:pPr algn="just"/>
            <a:r>
              <a:rPr lang="en-US" dirty="0" smtClean="0"/>
              <a:t>Whether </a:t>
            </a:r>
            <a:r>
              <a:rPr lang="en-US" dirty="0"/>
              <a:t>they combine at anode or cathode, together hydrogen and oxygen form water, which drains from </a:t>
            </a:r>
            <a:r>
              <a:rPr lang="en-US" dirty="0" smtClean="0"/>
              <a:t>the </a:t>
            </a:r>
            <a:r>
              <a:rPr lang="en-US" b="1" dirty="0" smtClean="0"/>
              <a:t>cell</a:t>
            </a:r>
            <a:endParaRPr lang="en-US" dirty="0"/>
          </a:p>
          <a:p>
            <a:pPr algn="just"/>
            <a:r>
              <a:rPr lang="en-US" dirty="0" smtClean="0"/>
              <a:t>As </a:t>
            </a:r>
            <a:r>
              <a:rPr lang="en-US" dirty="0"/>
              <a:t>long as a </a:t>
            </a:r>
            <a:r>
              <a:rPr lang="en-US" b="1" dirty="0"/>
              <a:t>fuel cell</a:t>
            </a:r>
            <a:r>
              <a:rPr lang="en-US" dirty="0"/>
              <a:t> is supplied with hydrogen and oxygen, it will generate electricity.</a:t>
            </a:r>
          </a:p>
        </p:txBody>
      </p:sp>
    </p:spTree>
    <p:extLst>
      <p:ext uri="{BB962C8B-B14F-4D97-AF65-F5344CB8AC3E}">
        <p14:creationId xmlns:p14="http://schemas.microsoft.com/office/powerpoint/2010/main" val="725386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Lecture</a:t>
            </a:r>
            <a:endParaRPr lang="en-US" dirty="0"/>
          </a:p>
        </p:txBody>
      </p:sp>
      <p:sp>
        <p:nvSpPr>
          <p:cNvPr id="3" name="Content Placeholder 2"/>
          <p:cNvSpPr>
            <a:spLocks noGrp="1"/>
          </p:cNvSpPr>
          <p:nvPr>
            <p:ph idx="1"/>
          </p:nvPr>
        </p:nvSpPr>
        <p:spPr/>
        <p:txBody>
          <a:bodyPr/>
          <a:lstStyle/>
          <a:p>
            <a:r>
              <a:rPr lang="en-US" dirty="0" smtClean="0"/>
              <a:t>Problems related to power generation using renewable resources (Lecture 3-a)</a:t>
            </a:r>
          </a:p>
          <a:p>
            <a:r>
              <a:rPr lang="en-US" dirty="0" smtClean="0"/>
              <a:t>Distribution planning (Lecture 4)</a:t>
            </a:r>
          </a:p>
          <a:p>
            <a:r>
              <a:rPr lang="en-US" dirty="0" smtClean="0"/>
              <a:t>Definitions and problems</a:t>
            </a:r>
            <a:endParaRPr lang="en-US" dirty="0"/>
          </a:p>
        </p:txBody>
      </p:sp>
    </p:spTree>
    <p:extLst>
      <p:ext uri="{BB962C8B-B14F-4D97-AF65-F5344CB8AC3E}">
        <p14:creationId xmlns:p14="http://schemas.microsoft.com/office/powerpoint/2010/main" val="2293817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dirty="0" smtClean="0"/>
              <a:t>Control equipment has been devised </a:t>
            </a:r>
            <a:r>
              <a:rPr lang="en-US" dirty="0"/>
              <a:t>to </a:t>
            </a:r>
            <a:r>
              <a:rPr lang="en-US" dirty="0" smtClean="0"/>
              <a:t>start the </a:t>
            </a:r>
            <a:r>
              <a:rPr lang="en-US" dirty="0"/>
              <a:t>wind power plant </a:t>
            </a:r>
            <a:r>
              <a:rPr lang="en-US" dirty="0" smtClean="0"/>
              <a:t>when ever the wind speed reaches 30 km/</a:t>
            </a:r>
            <a:r>
              <a:rPr lang="en-US" dirty="0" err="1" smtClean="0"/>
              <a:t>hr</a:t>
            </a:r>
            <a:endParaRPr lang="en-US" dirty="0" smtClean="0"/>
          </a:p>
          <a:p>
            <a:pPr algn="just"/>
            <a:r>
              <a:rPr lang="en-US" dirty="0" smtClean="0"/>
              <a:t> </a:t>
            </a:r>
            <a:r>
              <a:rPr lang="en-US" dirty="0"/>
              <a:t>Methods have </a:t>
            </a:r>
            <a:r>
              <a:rPr lang="en-US" dirty="0" smtClean="0"/>
              <a:t>also been found </a:t>
            </a:r>
            <a:r>
              <a:rPr lang="en-US" dirty="0"/>
              <a:t>to </a:t>
            </a:r>
            <a:r>
              <a:rPr lang="en-US" dirty="0" smtClean="0"/>
              <a:t>generate constant</a:t>
            </a:r>
            <a:r>
              <a:rPr lang="en-US" dirty="0"/>
              <a:t/>
            </a:r>
            <a:br>
              <a:rPr lang="en-US" dirty="0"/>
            </a:br>
            <a:r>
              <a:rPr lang="en-US" dirty="0" smtClean="0"/>
              <a:t>frequency power with </a:t>
            </a:r>
            <a:r>
              <a:rPr lang="en-US" dirty="0"/>
              <a:t>varying wind </a:t>
            </a:r>
            <a:r>
              <a:rPr lang="en-US" dirty="0" smtClean="0"/>
              <a:t>speeds and consequently varying speeds of </a:t>
            </a:r>
            <a:r>
              <a:rPr lang="en-US" dirty="0"/>
              <a:t>wind mill </a:t>
            </a:r>
            <a:r>
              <a:rPr lang="en-US" dirty="0" smtClean="0"/>
              <a:t>propellers</a:t>
            </a:r>
          </a:p>
          <a:p>
            <a:pPr algn="just"/>
            <a:r>
              <a:rPr lang="en-US" dirty="0" smtClean="0"/>
              <a:t>Wind </a:t>
            </a:r>
            <a:r>
              <a:rPr lang="en-US" dirty="0"/>
              <a:t>power may prove practical for small </a:t>
            </a:r>
            <a:r>
              <a:rPr lang="en-US" dirty="0" smtClean="0"/>
              <a:t>power needs in isolated sites</a:t>
            </a:r>
            <a:endParaRPr lang="en-US" dirty="0"/>
          </a:p>
          <a:p>
            <a:pPr algn="just"/>
            <a:r>
              <a:rPr lang="en-US" dirty="0" smtClean="0"/>
              <a:t> </a:t>
            </a:r>
            <a:r>
              <a:rPr lang="en-US" dirty="0"/>
              <a:t>But for maximum flexibility, it </a:t>
            </a:r>
            <a:r>
              <a:rPr lang="en-US" dirty="0" smtClean="0"/>
              <a:t>should be </a:t>
            </a:r>
            <a:r>
              <a:rPr lang="en-US" dirty="0"/>
              <a:t>used </a:t>
            </a:r>
            <a:r>
              <a:rPr lang="en-US" dirty="0" smtClean="0"/>
              <a:t>in conjunction with </a:t>
            </a:r>
            <a:r>
              <a:rPr lang="en-US" dirty="0"/>
              <a:t>other </a:t>
            </a:r>
            <a:r>
              <a:rPr lang="en-US" dirty="0" smtClean="0"/>
              <a:t>methods of </a:t>
            </a:r>
            <a:r>
              <a:rPr lang="en-US" dirty="0"/>
              <a:t>power </a:t>
            </a:r>
            <a:r>
              <a:rPr lang="en-US" dirty="0" smtClean="0"/>
              <a:t>generation to ensure continuity </a:t>
            </a: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10634646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For wind power generation</a:t>
            </a:r>
            <a:r>
              <a:rPr lang="en-US" dirty="0" smtClean="0"/>
              <a:t>, there </a:t>
            </a:r>
            <a:r>
              <a:rPr lang="en-US" dirty="0"/>
              <a:t>are three types of operations:</a:t>
            </a:r>
            <a:br>
              <a:rPr lang="en-US" dirty="0"/>
            </a:br>
            <a:r>
              <a:rPr lang="en-US" dirty="0"/>
              <a:t>1. Small, 0.5-10 kW for </a:t>
            </a:r>
            <a:r>
              <a:rPr lang="en-US" dirty="0" smtClean="0"/>
              <a:t>isolated single premises</a:t>
            </a:r>
            <a:r>
              <a:rPr lang="en-US" dirty="0"/>
              <a:t/>
            </a:r>
            <a:br>
              <a:rPr lang="en-US" dirty="0"/>
            </a:br>
            <a:r>
              <a:rPr lang="en-US" dirty="0"/>
              <a:t>2. Medium, 10-100 kW for </a:t>
            </a:r>
            <a:r>
              <a:rPr lang="en-US" dirty="0" smtClean="0"/>
              <a:t>communities </a:t>
            </a:r>
            <a:r>
              <a:rPr lang="en-US" dirty="0"/>
              <a:t/>
            </a:r>
            <a:br>
              <a:rPr lang="en-US" dirty="0"/>
            </a:br>
            <a:r>
              <a:rPr lang="en-US" dirty="0"/>
              <a:t>3. Large, 1.5 MW for </a:t>
            </a:r>
            <a:r>
              <a:rPr lang="en-US" dirty="0" smtClean="0"/>
              <a:t>connection to </a:t>
            </a:r>
            <a:r>
              <a:rPr lang="en-US" dirty="0"/>
              <a:t>the grid.</a:t>
            </a:r>
            <a:br>
              <a:rPr lang="en-US" dirty="0"/>
            </a:br>
            <a:r>
              <a:rPr lang="en-US" dirty="0"/>
              <a:t>The </a:t>
            </a:r>
            <a:r>
              <a:rPr lang="en-US" dirty="0" smtClean="0"/>
              <a:t>theoretical power </a:t>
            </a:r>
            <a:r>
              <a:rPr lang="en-US" dirty="0"/>
              <a:t>in a wind </a:t>
            </a:r>
            <a:r>
              <a:rPr lang="en-US" dirty="0" smtClean="0"/>
              <a:t>stream is </a:t>
            </a:r>
            <a:r>
              <a:rPr lang="en-US" dirty="0"/>
              <a:t>given by</a:t>
            </a:r>
            <a:br>
              <a:rPr lang="en-US" dirty="0"/>
            </a:br>
            <a:r>
              <a:rPr lang="en-US" dirty="0"/>
              <a:t>P = 0.5 </a:t>
            </a:r>
            <a:r>
              <a:rPr lang="en-US" dirty="0" smtClean="0"/>
              <a:t>pAV</a:t>
            </a:r>
            <a:r>
              <a:rPr lang="en-US" baseline="30000" dirty="0" smtClean="0"/>
              <a:t>3</a:t>
            </a:r>
            <a:r>
              <a:rPr lang="en-US" dirty="0" smtClean="0"/>
              <a:t> W</a:t>
            </a:r>
            <a:r>
              <a:rPr lang="en-US" dirty="0"/>
              <a:t/>
            </a:r>
            <a:br>
              <a:rPr lang="en-US" dirty="0"/>
            </a:br>
            <a:r>
              <a:rPr lang="en-US" dirty="0" smtClean="0"/>
              <a:t>p=density of </a:t>
            </a:r>
            <a:r>
              <a:rPr lang="en-US" dirty="0"/>
              <a:t>air </a:t>
            </a:r>
            <a:r>
              <a:rPr lang="en-US" dirty="0" smtClean="0"/>
              <a:t>=(1201g/m</a:t>
            </a:r>
            <a:r>
              <a:rPr lang="en-US" baseline="30000" dirty="0" smtClean="0"/>
              <a:t>3</a:t>
            </a:r>
            <a:r>
              <a:rPr lang="en-US" dirty="0" smtClean="0"/>
              <a:t> </a:t>
            </a:r>
            <a:r>
              <a:rPr lang="en-US" dirty="0"/>
              <a:t>at NTP)</a:t>
            </a:r>
            <a:br>
              <a:rPr lang="en-US" dirty="0"/>
            </a:br>
            <a:r>
              <a:rPr lang="en-US" dirty="0" smtClean="0"/>
              <a:t>V=mean air </a:t>
            </a:r>
            <a:r>
              <a:rPr lang="en-US" dirty="0"/>
              <a:t>velocity (m/s) and</a:t>
            </a:r>
            <a:br>
              <a:rPr lang="en-US" dirty="0"/>
            </a:br>
            <a:r>
              <a:rPr lang="en-US" dirty="0" smtClean="0"/>
              <a:t>A </a:t>
            </a:r>
            <a:r>
              <a:rPr lang="en-US" dirty="0"/>
              <a:t>= </a:t>
            </a:r>
            <a:r>
              <a:rPr lang="en-US" dirty="0" smtClean="0"/>
              <a:t>swept area (m</a:t>
            </a:r>
            <a:r>
              <a:rPr lang="en-US" baseline="30000" dirty="0" smtClean="0"/>
              <a:t>2</a:t>
            </a:r>
            <a:r>
              <a:rPr lang="en-US" dirty="0" smtClean="0"/>
              <a:t>) </a:t>
            </a:r>
            <a:r>
              <a:rPr lang="en-US" dirty="0"/>
              <a:t/>
            </a:r>
            <a:br>
              <a:rPr lang="en-US" dirty="0"/>
            </a:br>
            <a:endParaRPr lang="en-US" dirty="0"/>
          </a:p>
        </p:txBody>
      </p:sp>
    </p:spTree>
    <p:extLst>
      <p:ext uri="{BB962C8B-B14F-4D97-AF65-F5344CB8AC3E}">
        <p14:creationId xmlns:p14="http://schemas.microsoft.com/office/powerpoint/2010/main" val="31541262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For a rotor of 17 m diameter and a velocity of 48 km/</a:t>
            </a:r>
            <a:r>
              <a:rPr lang="en-US" dirty="0" err="1" smtClean="0"/>
              <a:t>hr</a:t>
            </a:r>
            <a:r>
              <a:rPr lang="en-US" dirty="0" smtClean="0"/>
              <a:t>, the theoretical power is 265 kW and the practical would be roughly half of this value</a:t>
            </a:r>
          </a:p>
          <a:p>
            <a:r>
              <a:rPr lang="en-US" dirty="0" smtClean="0"/>
              <a:t>There are some distinctive energy end –use features of wind power system;</a:t>
            </a:r>
          </a:p>
          <a:p>
            <a:r>
              <a:rPr lang="en-US" dirty="0" smtClean="0"/>
              <a:t>1- Most wind sites are in remote rural, island or marine area</a:t>
            </a:r>
          </a:p>
          <a:p>
            <a:r>
              <a:rPr lang="en-US" dirty="0" smtClean="0"/>
              <a:t>2- Rural grid systems are likely to be “Weak” in these area since they carry relatively low voltage supplies like 33kV</a:t>
            </a:r>
          </a:p>
          <a:p>
            <a:r>
              <a:rPr lang="en-US" dirty="0" smtClean="0"/>
              <a:t>There are always periods without wind</a:t>
            </a:r>
            <a:endParaRPr lang="en-US" dirty="0"/>
          </a:p>
        </p:txBody>
      </p:sp>
    </p:spTree>
    <p:extLst>
      <p:ext uri="{BB962C8B-B14F-4D97-AF65-F5344CB8AC3E}">
        <p14:creationId xmlns:p14="http://schemas.microsoft.com/office/powerpoint/2010/main" val="15660901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Solar Thermal Energy</a:t>
            </a:r>
            <a:endParaRPr lang="en-US" dirty="0"/>
          </a:p>
        </p:txBody>
      </p:sp>
      <p:sp>
        <p:nvSpPr>
          <p:cNvPr id="3" name="Content Placeholder 2"/>
          <p:cNvSpPr>
            <a:spLocks noGrp="1"/>
          </p:cNvSpPr>
          <p:nvPr>
            <p:ph idx="1"/>
          </p:nvPr>
        </p:nvSpPr>
        <p:spPr/>
        <p:txBody>
          <a:bodyPr>
            <a:normAutofit/>
          </a:bodyPr>
          <a:lstStyle/>
          <a:p>
            <a:pPr algn="just"/>
            <a:r>
              <a:rPr lang="en-US" dirty="0"/>
              <a:t>At present, two </a:t>
            </a:r>
            <a:r>
              <a:rPr lang="en-US" dirty="0" smtClean="0"/>
              <a:t>technologies are </a:t>
            </a:r>
            <a:r>
              <a:rPr lang="en-US" dirty="0"/>
              <a:t>being </a:t>
            </a:r>
            <a:r>
              <a:rPr lang="en-US" dirty="0" smtClean="0"/>
              <a:t>developed for </a:t>
            </a:r>
            <a:r>
              <a:rPr lang="en-US" dirty="0"/>
              <a:t>conversion of </a:t>
            </a:r>
            <a:r>
              <a:rPr lang="en-US" dirty="0" smtClean="0"/>
              <a:t>solar energy to </a:t>
            </a:r>
            <a:r>
              <a:rPr lang="en-US" dirty="0"/>
              <a:t>the </a:t>
            </a:r>
            <a:r>
              <a:rPr lang="en-US" dirty="0" smtClean="0"/>
              <a:t>electrical form </a:t>
            </a:r>
          </a:p>
          <a:p>
            <a:pPr algn="just"/>
            <a:r>
              <a:rPr lang="en-US" dirty="0" smtClean="0"/>
              <a:t>'In one </a:t>
            </a:r>
            <a:r>
              <a:rPr lang="en-US" dirty="0"/>
              <a:t>technology</a:t>
            </a:r>
            <a:r>
              <a:rPr lang="en-US" dirty="0" smtClean="0"/>
              <a:t>, collectors with concentrators </a:t>
            </a:r>
            <a:r>
              <a:rPr lang="en-US" dirty="0"/>
              <a:t/>
            </a:r>
            <a:br>
              <a:rPr lang="en-US" dirty="0"/>
            </a:br>
            <a:r>
              <a:rPr lang="en-US" dirty="0" smtClean="0"/>
              <a:t>are employed to achieve temperatures high enough (</a:t>
            </a:r>
            <a:r>
              <a:rPr lang="en-US" dirty="0"/>
              <a:t>700'C) to </a:t>
            </a:r>
            <a:r>
              <a:rPr lang="en-US" dirty="0" smtClean="0"/>
              <a:t>operate a heat engine at reasonable efficiency </a:t>
            </a:r>
            <a:r>
              <a:rPr lang="en-US" dirty="0"/>
              <a:t>to </a:t>
            </a:r>
            <a:r>
              <a:rPr lang="en-US" dirty="0" smtClean="0"/>
              <a:t>generate electricity</a:t>
            </a:r>
            <a:endParaRPr lang="en-US" dirty="0"/>
          </a:p>
          <a:p>
            <a:r>
              <a:rPr lang="en-US" dirty="0" smtClean="0"/>
              <a:t> </a:t>
            </a:r>
            <a:r>
              <a:rPr lang="en-US" dirty="0"/>
              <a:t>However, there </a:t>
            </a:r>
            <a:r>
              <a:rPr lang="en-US" dirty="0" smtClean="0"/>
              <a:t>are considerable engineering difficulties </a:t>
            </a:r>
            <a:r>
              <a:rPr lang="en-US" dirty="0"/>
              <a:t>in building a </a:t>
            </a:r>
            <a:r>
              <a:rPr lang="en-US" dirty="0" smtClean="0"/>
              <a:t>single tracking bowl </a:t>
            </a:r>
            <a:r>
              <a:rPr lang="en-US" dirty="0"/>
              <a:t>with </a:t>
            </a:r>
            <a:r>
              <a:rPr lang="en-US" dirty="0" smtClean="0"/>
              <a:t>a diameter exceeding 30 </a:t>
            </a:r>
            <a:r>
              <a:rPr lang="en-US" dirty="0"/>
              <a:t>m to </a:t>
            </a:r>
            <a:r>
              <a:rPr lang="en-US" dirty="0" smtClean="0"/>
              <a:t>generate perhaps 200 </a:t>
            </a:r>
            <a:r>
              <a:rPr lang="en-US" dirty="0"/>
              <a:t>kw </a:t>
            </a:r>
            <a:br>
              <a:rPr lang="en-US" dirty="0"/>
            </a:br>
            <a:r>
              <a:rPr lang="en-US" dirty="0"/>
              <a:t/>
            </a:r>
            <a:br>
              <a:rPr lang="en-US" dirty="0"/>
            </a:br>
            <a:endParaRPr lang="en-US" dirty="0"/>
          </a:p>
        </p:txBody>
      </p:sp>
    </p:spTree>
    <p:extLst>
      <p:ext uri="{BB962C8B-B14F-4D97-AF65-F5344CB8AC3E}">
        <p14:creationId xmlns:p14="http://schemas.microsoft.com/office/powerpoint/2010/main" val="42755175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2200" dirty="0"/>
              <a:t>The solar power tower </a:t>
            </a:r>
            <a:r>
              <a:rPr lang="en-US" sz="2200" dirty="0" smtClean="0"/>
              <a:t>generates steam for </a:t>
            </a:r>
            <a:r>
              <a:rPr lang="en-US" sz="2200" dirty="0"/>
              <a:t>electricity </a:t>
            </a:r>
            <a:r>
              <a:rPr lang="en-US" sz="2200" dirty="0" smtClean="0"/>
              <a:t>production</a:t>
            </a:r>
          </a:p>
          <a:p>
            <a:r>
              <a:rPr lang="en-US" sz="2200" dirty="0"/>
              <a:t>T</a:t>
            </a:r>
            <a:r>
              <a:rPr lang="en-US" sz="2200" dirty="0" smtClean="0"/>
              <a:t>here </a:t>
            </a:r>
            <a:r>
              <a:rPr lang="en-US" sz="2200" dirty="0"/>
              <a:t>is a 10 MW </a:t>
            </a:r>
            <a:r>
              <a:rPr lang="en-US" sz="2200" dirty="0" smtClean="0"/>
              <a:t>installation of </a:t>
            </a:r>
            <a:r>
              <a:rPr lang="en-US" sz="2200" dirty="0"/>
              <a:t>such a tower by the </a:t>
            </a:r>
            <a:r>
              <a:rPr lang="en-US" sz="2200" dirty="0" smtClean="0"/>
              <a:t>Southern California Edison Co</a:t>
            </a:r>
            <a:r>
              <a:rPr lang="en-US" sz="2200" dirty="0"/>
              <a:t>' in USA using </a:t>
            </a:r>
            <a:r>
              <a:rPr lang="en-US" sz="2200" dirty="0" smtClean="0"/>
              <a:t>1818 plane mirrors, each 7 </a:t>
            </a:r>
            <a:r>
              <a:rPr lang="en-US" sz="2200" dirty="0"/>
              <a:t>m x 7 m </a:t>
            </a:r>
            <a:r>
              <a:rPr lang="en-US" sz="2200" dirty="0" smtClean="0"/>
              <a:t>reflecting direct radiation to the raised boiler</a:t>
            </a:r>
          </a:p>
          <a:p>
            <a:r>
              <a:rPr lang="en-US" sz="2200" dirty="0" smtClean="0"/>
              <a:t>The other technology converts solar energy to the electrical form </a:t>
            </a:r>
            <a:r>
              <a:rPr lang="en-US" sz="2200" dirty="0"/>
              <a:t>by </a:t>
            </a:r>
            <a:r>
              <a:rPr lang="en-US" sz="2200" dirty="0" smtClean="0"/>
              <a:t>means of silicon wafer photoelectric cells </a:t>
            </a:r>
            <a:r>
              <a:rPr lang="en-US" sz="2200" dirty="0"/>
              <a:t>known </a:t>
            </a:r>
            <a:r>
              <a:rPr lang="en-US" sz="2200" dirty="0" smtClean="0"/>
              <a:t>as "</a:t>
            </a:r>
            <a:r>
              <a:rPr lang="en-US" sz="2200" dirty="0"/>
              <a:t>Solar Cells" </a:t>
            </a:r>
            <a:endParaRPr lang="en-US" sz="2200" dirty="0" smtClean="0"/>
          </a:p>
          <a:p>
            <a:r>
              <a:rPr lang="en-US" sz="2200" dirty="0" smtClean="0"/>
              <a:t>Their efficiency is about 25% but practically it is 15%</a:t>
            </a:r>
          </a:p>
          <a:p>
            <a:r>
              <a:rPr lang="en-US" sz="2200" dirty="0" smtClean="0"/>
              <a:t>Energy generation is free of cost but problem is cost of maintenance of solar cell</a:t>
            </a:r>
          </a:p>
          <a:p>
            <a:r>
              <a:rPr lang="en-US" sz="2200" dirty="0"/>
              <a:t>With the </a:t>
            </a:r>
            <a:r>
              <a:rPr lang="en-US" sz="2200" dirty="0" smtClean="0"/>
              <a:t>likelihood of </a:t>
            </a:r>
            <a:r>
              <a:rPr lang="en-US" sz="2200" dirty="0"/>
              <a:t>a </a:t>
            </a:r>
            <a:r>
              <a:rPr lang="en-US" sz="2200" dirty="0" smtClean="0"/>
              <a:t>break through in </a:t>
            </a:r>
            <a:r>
              <a:rPr lang="en-US" sz="2200" dirty="0"/>
              <a:t>the </a:t>
            </a:r>
            <a:r>
              <a:rPr lang="en-US" sz="2200" dirty="0" smtClean="0"/>
              <a:t>large scale production of </a:t>
            </a:r>
            <a:r>
              <a:rPr lang="en-US" sz="2200" dirty="0"/>
              <a:t>cheap solar cells with </a:t>
            </a:r>
            <a:r>
              <a:rPr lang="en-US" sz="2200" dirty="0" smtClean="0"/>
              <a:t>amorphous silicon</a:t>
            </a:r>
            <a:r>
              <a:rPr lang="en-US" sz="2200" dirty="0"/>
              <a:t>, this </a:t>
            </a:r>
            <a:r>
              <a:rPr lang="en-US" sz="2200" dirty="0" smtClean="0"/>
              <a:t>technology may compete with conventional methods of </a:t>
            </a:r>
            <a:r>
              <a:rPr lang="en-US" sz="2200" dirty="0"/>
              <a:t>electricity generation</a:t>
            </a:r>
            <a:r>
              <a:rPr lang="en-US" sz="2200" dirty="0" smtClean="0"/>
              <a:t>, particularly as conventional fuels become rare </a:t>
            </a:r>
            <a:r>
              <a:rPr lang="en-US" sz="2200" dirty="0"/>
              <a:t/>
            </a:r>
            <a:br>
              <a:rPr lang="en-US" sz="2200" dirty="0"/>
            </a:br>
            <a:r>
              <a:rPr lang="en-US" sz="2200" dirty="0"/>
              <a:t/>
            </a:r>
            <a:br>
              <a:rPr lang="en-US" sz="2200" dirty="0"/>
            </a:br>
            <a:r>
              <a:rPr lang="en-US" sz="2200" dirty="0"/>
              <a:t/>
            </a:r>
            <a:br>
              <a:rPr lang="en-US" sz="2200" dirty="0"/>
            </a:br>
            <a:r>
              <a:rPr lang="en-US" sz="2200" dirty="0"/>
              <a:t/>
            </a:r>
            <a:br>
              <a:rPr lang="en-US" sz="2200" dirty="0"/>
            </a:br>
            <a:endParaRPr lang="en-US" sz="2200" dirty="0"/>
          </a:p>
        </p:txBody>
      </p:sp>
    </p:spTree>
    <p:extLst>
      <p:ext uri="{BB962C8B-B14F-4D97-AF65-F5344CB8AC3E}">
        <p14:creationId xmlns:p14="http://schemas.microsoft.com/office/powerpoint/2010/main" val="8106212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4219</TotalTime>
  <Words>1772</Words>
  <Application>Microsoft Office PowerPoint</Application>
  <PresentationFormat>Widescreen</PresentationFormat>
  <Paragraphs>155</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Office Theme</vt:lpstr>
      <vt:lpstr>Power System Planning</vt:lpstr>
      <vt:lpstr>Lecture contents</vt:lpstr>
      <vt:lpstr>Renewable Energy Sources</vt:lpstr>
      <vt:lpstr>Wind Power</vt:lpstr>
      <vt:lpstr>PowerPoint Presentation</vt:lpstr>
      <vt:lpstr>PowerPoint Presentation</vt:lpstr>
      <vt:lpstr>PowerPoint Presentation</vt:lpstr>
      <vt:lpstr>Solar Thermal Energy</vt:lpstr>
      <vt:lpstr>PowerPoint Presentation</vt:lpstr>
      <vt:lpstr>High temperature collectors</vt:lpstr>
      <vt:lpstr>PowerPoint Presentation</vt:lpstr>
      <vt:lpstr>Part of the 354 MW SEGS solar complex in northern San Bernardino County, California</vt:lpstr>
      <vt:lpstr>PowerPoint Presentation</vt:lpstr>
      <vt:lpstr>PowerPoint Presentation</vt:lpstr>
      <vt:lpstr>Solar Energy</vt:lpstr>
      <vt:lpstr>Wave Energy</vt:lpstr>
      <vt:lpstr>Wave Energy Phenomena</vt:lpstr>
      <vt:lpstr>Physical phenomena</vt:lpstr>
      <vt:lpstr>PowerPoint Presentation</vt:lpstr>
      <vt:lpstr>PowerPoint Presentation</vt:lpstr>
      <vt:lpstr>PowerPoint Presentation</vt:lpstr>
      <vt:lpstr>Biofuels</vt:lpstr>
      <vt:lpstr>Biomass</vt:lpstr>
      <vt:lpstr>Biomass</vt:lpstr>
      <vt:lpstr>PowerPoint Presentation</vt:lpstr>
      <vt:lpstr>Parameters effecting Biofuels for energy generation</vt:lpstr>
      <vt:lpstr>Electricity Generation Plant</vt:lpstr>
      <vt:lpstr>Energy Storage</vt:lpstr>
      <vt:lpstr>PowerPoint Presentation</vt:lpstr>
      <vt:lpstr>Super conductor</vt:lpstr>
      <vt:lpstr>PowerPoint Presentation</vt:lpstr>
      <vt:lpstr>PowerPoint Presentation</vt:lpstr>
      <vt:lpstr>Fuel Cells</vt:lpstr>
      <vt:lpstr>Hydrogen Energy System</vt:lpstr>
      <vt:lpstr>System configuration</vt:lpstr>
      <vt:lpstr>PowerPoint Presentation</vt:lpstr>
      <vt:lpstr>PowerPoint Presentation</vt:lpstr>
      <vt:lpstr>PowerPoint Presentation</vt:lpstr>
      <vt:lpstr>Fuel Cell</vt:lpstr>
      <vt:lpstr>PowerPoint Presentation</vt:lpstr>
      <vt:lpstr>Next Lecture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System Planning</dc:title>
  <dc:creator>kamran</dc:creator>
  <cp:lastModifiedBy>kamran</cp:lastModifiedBy>
  <cp:revision>94</cp:revision>
  <dcterms:created xsi:type="dcterms:W3CDTF">2018-01-30T18:04:27Z</dcterms:created>
  <dcterms:modified xsi:type="dcterms:W3CDTF">2018-09-25T11:57:37Z</dcterms:modified>
</cp:coreProperties>
</file>