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5" r:id="rId10"/>
    <p:sldId id="266"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5D261F-A6ED-477E-A5DD-FFD658C10BE5}" type="datetimeFigureOut">
              <a:rPr lang="en-US" smtClean="0"/>
              <a:t>17-Dec-18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101183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D261F-A6ED-477E-A5DD-FFD658C10BE5}" type="datetimeFigureOut">
              <a:rPr lang="en-US" smtClean="0"/>
              <a:t>17-Dec-18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300305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D261F-A6ED-477E-A5DD-FFD658C10BE5}" type="datetimeFigureOut">
              <a:rPr lang="en-US" smtClean="0"/>
              <a:t>17-Dec-18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201388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D261F-A6ED-477E-A5DD-FFD658C10BE5}" type="datetimeFigureOut">
              <a:rPr lang="en-US" smtClean="0"/>
              <a:t>17-Dec-18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59450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5D261F-A6ED-477E-A5DD-FFD658C10BE5}" type="datetimeFigureOut">
              <a:rPr lang="en-US" smtClean="0"/>
              <a:t>17-Dec-18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160002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5D261F-A6ED-477E-A5DD-FFD658C10BE5}" type="datetimeFigureOut">
              <a:rPr lang="en-US" smtClean="0"/>
              <a:t>17-Dec-18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1408177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5D261F-A6ED-477E-A5DD-FFD658C10BE5}" type="datetimeFigureOut">
              <a:rPr lang="en-US" smtClean="0"/>
              <a:t>17-Dec-18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105008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5D261F-A6ED-477E-A5DD-FFD658C10BE5}" type="datetimeFigureOut">
              <a:rPr lang="en-US" smtClean="0"/>
              <a:t>17-Dec-18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111781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D261F-A6ED-477E-A5DD-FFD658C10BE5}" type="datetimeFigureOut">
              <a:rPr lang="en-US" smtClean="0"/>
              <a:t>17-Dec-18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183479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5D261F-A6ED-477E-A5DD-FFD658C10BE5}" type="datetimeFigureOut">
              <a:rPr lang="en-US" smtClean="0"/>
              <a:t>17-Dec-18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363485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5D261F-A6ED-477E-A5DD-FFD658C10BE5}" type="datetimeFigureOut">
              <a:rPr lang="en-US" smtClean="0"/>
              <a:t>17-Dec-18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387430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D261F-A6ED-477E-A5DD-FFD658C10BE5}" type="datetimeFigureOut">
              <a:rPr lang="en-US" smtClean="0"/>
              <a:t>17-Dec-18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07919-7D75-4AC9-947E-80B283CE35AC}" type="slidenum">
              <a:rPr lang="en-US" smtClean="0"/>
              <a:t>‹#›</a:t>
            </a:fld>
            <a:endParaRPr lang="en-US"/>
          </a:p>
        </p:txBody>
      </p:sp>
    </p:spTree>
    <p:extLst>
      <p:ext uri="{BB962C8B-B14F-4D97-AF65-F5344CB8AC3E}">
        <p14:creationId xmlns:p14="http://schemas.microsoft.com/office/powerpoint/2010/main" val="3823878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Modified ANT Colony Algorithm for Solving the Unit Commitment Problem</a:t>
            </a:r>
            <a:endParaRPr lang="en-US" dirty="0"/>
          </a:p>
        </p:txBody>
      </p:sp>
      <p:sp>
        <p:nvSpPr>
          <p:cNvPr id="3" name="Subtitle 2"/>
          <p:cNvSpPr>
            <a:spLocks noGrp="1"/>
          </p:cNvSpPr>
          <p:nvPr>
            <p:ph type="subTitle" idx="1"/>
          </p:nvPr>
        </p:nvSpPr>
        <p:spPr/>
        <p:txBody>
          <a:bodyPr/>
          <a:lstStyle/>
          <a:p>
            <a:r>
              <a:rPr lang="en-US" dirty="0" smtClean="0"/>
              <a:t>Muhammad Shamaas </a:t>
            </a:r>
          </a:p>
          <a:p>
            <a:r>
              <a:rPr lang="en-US" dirty="0" smtClean="0"/>
              <a:t>2018-MS-EE-4</a:t>
            </a:r>
            <a:endParaRPr lang="en-US" dirty="0"/>
          </a:p>
        </p:txBody>
      </p:sp>
    </p:spTree>
    <p:extLst>
      <p:ext uri="{BB962C8B-B14F-4D97-AF65-F5344CB8AC3E}">
        <p14:creationId xmlns:p14="http://schemas.microsoft.com/office/powerpoint/2010/main" val="178460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Picture 3"/>
          <p:cNvPicPr>
            <a:picLocks noChangeAspect="1"/>
          </p:cNvPicPr>
          <p:nvPr/>
        </p:nvPicPr>
        <p:blipFill>
          <a:blip r:embed="rId2"/>
          <a:stretch>
            <a:fillRect/>
          </a:stretch>
        </p:blipFill>
        <p:spPr>
          <a:xfrm>
            <a:off x="394252" y="1825625"/>
            <a:ext cx="5701748" cy="3760355"/>
          </a:xfrm>
          <a:prstGeom prst="rect">
            <a:avLst/>
          </a:prstGeom>
        </p:spPr>
      </p:pic>
      <p:pic>
        <p:nvPicPr>
          <p:cNvPr id="5" name="Picture 4"/>
          <p:cNvPicPr>
            <a:picLocks noChangeAspect="1"/>
          </p:cNvPicPr>
          <p:nvPr/>
        </p:nvPicPr>
        <p:blipFill>
          <a:blip r:embed="rId3"/>
          <a:stretch>
            <a:fillRect/>
          </a:stretch>
        </p:blipFill>
        <p:spPr>
          <a:xfrm>
            <a:off x="6234546" y="1027906"/>
            <a:ext cx="5424054" cy="5346197"/>
          </a:xfrm>
          <a:prstGeom prst="rect">
            <a:avLst/>
          </a:prstGeom>
        </p:spPr>
      </p:pic>
      <p:sp>
        <p:nvSpPr>
          <p:cNvPr id="6" name="TextBox 5"/>
          <p:cNvSpPr txBox="1"/>
          <p:nvPr/>
        </p:nvSpPr>
        <p:spPr>
          <a:xfrm>
            <a:off x="1132656" y="5720917"/>
            <a:ext cx="4224939" cy="369332"/>
          </a:xfrm>
          <a:prstGeom prst="rect">
            <a:avLst/>
          </a:prstGeom>
          <a:noFill/>
        </p:spPr>
        <p:txBody>
          <a:bodyPr wrap="none" rtlCol="0">
            <a:spAutoFit/>
          </a:bodyPr>
          <a:lstStyle/>
          <a:p>
            <a:r>
              <a:rPr lang="en-US" b="1" dirty="0" smtClean="0"/>
              <a:t>Speed of Convergence to Optimal Solution</a:t>
            </a:r>
            <a:endParaRPr lang="en-US" b="1" dirty="0"/>
          </a:p>
        </p:txBody>
      </p:sp>
      <p:sp>
        <p:nvSpPr>
          <p:cNvPr id="7" name="TextBox 6"/>
          <p:cNvSpPr txBox="1"/>
          <p:nvPr/>
        </p:nvSpPr>
        <p:spPr>
          <a:xfrm>
            <a:off x="2024607" y="3367248"/>
            <a:ext cx="1497911" cy="338554"/>
          </a:xfrm>
          <a:prstGeom prst="rect">
            <a:avLst/>
          </a:prstGeom>
          <a:noFill/>
        </p:spPr>
        <p:txBody>
          <a:bodyPr wrap="none" rtlCol="0">
            <a:spAutoFit/>
          </a:bodyPr>
          <a:lstStyle/>
          <a:p>
            <a:r>
              <a:rPr lang="en-US" sz="1600" b="1" dirty="0" smtClean="0"/>
              <a:t>Local Minimum</a:t>
            </a:r>
            <a:endParaRPr lang="en-US" sz="1600" b="1" dirty="0"/>
          </a:p>
        </p:txBody>
      </p:sp>
      <p:sp>
        <p:nvSpPr>
          <p:cNvPr id="8" name="TextBox 7"/>
          <p:cNvSpPr txBox="1"/>
          <p:nvPr/>
        </p:nvSpPr>
        <p:spPr>
          <a:xfrm>
            <a:off x="4357337" y="4527961"/>
            <a:ext cx="1617751" cy="338554"/>
          </a:xfrm>
          <a:prstGeom prst="rect">
            <a:avLst/>
          </a:prstGeom>
          <a:noFill/>
        </p:spPr>
        <p:txBody>
          <a:bodyPr wrap="none" rtlCol="0">
            <a:spAutoFit/>
          </a:bodyPr>
          <a:lstStyle/>
          <a:p>
            <a:r>
              <a:rPr lang="en-US" sz="1600" b="1" dirty="0" smtClean="0"/>
              <a:t>Global Minimum</a:t>
            </a:r>
            <a:endParaRPr lang="en-US" sz="1600" b="1" dirty="0"/>
          </a:p>
        </p:txBody>
      </p:sp>
      <p:sp>
        <p:nvSpPr>
          <p:cNvPr id="9" name="TextBox 8"/>
          <p:cNvSpPr txBox="1"/>
          <p:nvPr/>
        </p:nvSpPr>
        <p:spPr>
          <a:xfrm>
            <a:off x="7559045" y="6374103"/>
            <a:ext cx="2775055" cy="369332"/>
          </a:xfrm>
          <a:prstGeom prst="rect">
            <a:avLst/>
          </a:prstGeom>
          <a:noFill/>
        </p:spPr>
        <p:txBody>
          <a:bodyPr wrap="none" rtlCol="0">
            <a:spAutoFit/>
          </a:bodyPr>
          <a:lstStyle/>
          <a:p>
            <a:r>
              <a:rPr lang="en-US" b="1" dirty="0" smtClean="0"/>
              <a:t>Optimal Operation Scheme</a:t>
            </a:r>
            <a:endParaRPr lang="en-US" b="1" dirty="0"/>
          </a:p>
        </p:txBody>
      </p:sp>
    </p:spTree>
    <p:extLst>
      <p:ext uri="{BB962C8B-B14F-4D97-AF65-F5344CB8AC3E}">
        <p14:creationId xmlns:p14="http://schemas.microsoft.com/office/powerpoint/2010/main" val="3241483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a:t>
            </a:r>
            <a:endParaRPr lang="en-US" dirty="0"/>
          </a:p>
        </p:txBody>
      </p:sp>
      <p:sp>
        <p:nvSpPr>
          <p:cNvPr id="3" name="Content Placeholder 2"/>
          <p:cNvSpPr>
            <a:spLocks noGrp="1"/>
          </p:cNvSpPr>
          <p:nvPr>
            <p:ph idx="1"/>
          </p:nvPr>
        </p:nvSpPr>
        <p:spPr/>
        <p:txBody>
          <a:bodyPr/>
          <a:lstStyle/>
          <a:p>
            <a:r>
              <a:rPr lang="en-US" dirty="0" smtClean="0"/>
              <a:t>Incorporate </a:t>
            </a:r>
            <a:r>
              <a:rPr lang="en-US" dirty="0" smtClean="0"/>
              <a:t>Energy Losses/ Transmission Losses of </a:t>
            </a:r>
            <a:r>
              <a:rPr lang="en-US" dirty="0"/>
              <a:t>e</a:t>
            </a:r>
            <a:r>
              <a:rPr lang="en-US" dirty="0" smtClean="0"/>
              <a:t>ach Generation Unit in Cost Function.</a:t>
            </a:r>
          </a:p>
          <a:p>
            <a:r>
              <a:rPr lang="en-US" dirty="0" smtClean="0"/>
              <a:t>Perform Sensitivity/ Perturbation Analysis by relaxing or tightening some constraints.</a:t>
            </a:r>
          </a:p>
          <a:p>
            <a:r>
              <a:rPr lang="en-US" dirty="0" smtClean="0"/>
              <a:t>Use better penalty functions for violation of constraints, to increase rate of convergence to optimal solution.</a:t>
            </a:r>
            <a:endParaRPr lang="en-US" dirty="0"/>
          </a:p>
        </p:txBody>
      </p:sp>
    </p:spTree>
    <p:extLst>
      <p:ext uri="{BB962C8B-B14F-4D97-AF65-F5344CB8AC3E}">
        <p14:creationId xmlns:p14="http://schemas.microsoft.com/office/powerpoint/2010/main" val="4096389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https://airccse.com/aeij/papers/3316aeij02.pdf</a:t>
            </a:r>
          </a:p>
        </p:txBody>
      </p:sp>
    </p:spTree>
    <p:extLst>
      <p:ext uri="{BB962C8B-B14F-4D97-AF65-F5344CB8AC3E}">
        <p14:creationId xmlns:p14="http://schemas.microsoft.com/office/powerpoint/2010/main" val="188124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Commitment Problem</a:t>
            </a:r>
            <a:endParaRPr lang="en-US" dirty="0"/>
          </a:p>
        </p:txBody>
      </p:sp>
      <p:sp>
        <p:nvSpPr>
          <p:cNvPr id="3" name="Content Placeholder 2"/>
          <p:cNvSpPr>
            <a:spLocks noGrp="1"/>
          </p:cNvSpPr>
          <p:nvPr>
            <p:ph idx="1"/>
          </p:nvPr>
        </p:nvSpPr>
        <p:spPr/>
        <p:txBody>
          <a:bodyPr>
            <a:normAutofit/>
          </a:bodyPr>
          <a:lstStyle/>
          <a:p>
            <a:pPr algn="just"/>
            <a:r>
              <a:rPr lang="en-US" dirty="0" smtClean="0"/>
              <a:t>Find the optimal utilization of generative units to minimize the full action cost subject to problem constraints like daily load demand curve and generator unit properties like spinning reserve, minimum start/ stop time, start-up cost by hot/ cold method, Shut down cost, maximum/ minimum production limit, Ramp Up/ Down Limits etc.</a:t>
            </a:r>
          </a:p>
          <a:p>
            <a:pPr algn="just"/>
            <a:r>
              <a:rPr lang="en-US" dirty="0"/>
              <a:t>A</a:t>
            </a:r>
            <a:r>
              <a:rPr lang="en-US" dirty="0" smtClean="0"/>
              <a:t> nonlinear optimization with huge size.</a:t>
            </a:r>
          </a:p>
          <a:p>
            <a:pPr algn="just"/>
            <a:r>
              <a:rPr lang="en-US" dirty="0" smtClean="0"/>
              <a:t>Some methods include exhaustive enumeration method, priority list, dynamic programming, Lagrange method, least square </a:t>
            </a:r>
            <a:r>
              <a:rPr lang="en-US" dirty="0" smtClean="0"/>
              <a:t>method and </a:t>
            </a:r>
            <a:r>
              <a:rPr lang="en-US" dirty="0" smtClean="0"/>
              <a:t>ant colony algorithm. </a:t>
            </a:r>
          </a:p>
          <a:p>
            <a:endParaRPr lang="en-US" dirty="0" smtClean="0"/>
          </a:p>
          <a:p>
            <a:endParaRPr lang="en-US" dirty="0"/>
          </a:p>
        </p:txBody>
      </p:sp>
    </p:spTree>
    <p:extLst>
      <p:ext uri="{BB962C8B-B14F-4D97-AF65-F5344CB8AC3E}">
        <p14:creationId xmlns:p14="http://schemas.microsoft.com/office/powerpoint/2010/main" val="608942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Colony Algorithm</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At </a:t>
            </a:r>
            <a:r>
              <a:rPr lang="en-US" dirty="0"/>
              <a:t>each stage, the ant chooses to move from one </a:t>
            </a:r>
            <a:r>
              <a:rPr lang="en-US" dirty="0" smtClean="0"/>
              <a:t>Unit </a:t>
            </a:r>
            <a:r>
              <a:rPr lang="en-US" dirty="0"/>
              <a:t>to another according to some rules:</a:t>
            </a:r>
          </a:p>
          <a:p>
            <a:pPr marL="514350" indent="-514350" algn="just">
              <a:buFont typeface="+mj-lt"/>
              <a:buAutoNum type="arabicParenR"/>
            </a:pPr>
            <a:r>
              <a:rPr lang="en-US" dirty="0"/>
              <a:t>It must visit each </a:t>
            </a:r>
            <a:r>
              <a:rPr lang="en-US" dirty="0" smtClean="0"/>
              <a:t>Unit </a:t>
            </a:r>
            <a:r>
              <a:rPr lang="en-US" dirty="0"/>
              <a:t>exactly </a:t>
            </a:r>
            <a:r>
              <a:rPr lang="en-US" dirty="0" smtClean="0"/>
              <a:t>once.</a:t>
            </a:r>
            <a:endParaRPr lang="en-US" dirty="0"/>
          </a:p>
          <a:p>
            <a:pPr marL="514350" indent="-514350" algn="just">
              <a:buFont typeface="+mj-lt"/>
              <a:buAutoNum type="arabicParenR"/>
            </a:pPr>
            <a:r>
              <a:rPr lang="en-US" dirty="0" smtClean="0"/>
              <a:t>An inefficient Unit </a:t>
            </a:r>
            <a:r>
              <a:rPr lang="en-US" dirty="0"/>
              <a:t>has less chance of being </a:t>
            </a:r>
            <a:r>
              <a:rPr lang="en-US" dirty="0" smtClean="0"/>
              <a:t>chosen.</a:t>
            </a:r>
            <a:endParaRPr lang="en-US" dirty="0"/>
          </a:p>
          <a:p>
            <a:pPr marL="514350" indent="-514350" algn="just">
              <a:buFont typeface="+mj-lt"/>
              <a:buAutoNum type="arabicParenR"/>
            </a:pPr>
            <a:r>
              <a:rPr lang="en-US" dirty="0"/>
              <a:t>The more intense the pheromone trail laid out on an edge between two </a:t>
            </a:r>
            <a:r>
              <a:rPr lang="en-US" dirty="0" smtClean="0"/>
              <a:t>Units, </a:t>
            </a:r>
            <a:r>
              <a:rPr lang="en-US" dirty="0"/>
              <a:t>the greater the probability that that edge will be </a:t>
            </a:r>
            <a:r>
              <a:rPr lang="en-US" dirty="0" smtClean="0"/>
              <a:t>chosen.</a:t>
            </a:r>
            <a:endParaRPr lang="en-US" dirty="0"/>
          </a:p>
          <a:p>
            <a:pPr marL="514350" indent="-514350" algn="just">
              <a:buFont typeface="+mj-lt"/>
              <a:buAutoNum type="arabicParenR"/>
            </a:pPr>
            <a:r>
              <a:rPr lang="en-US" dirty="0"/>
              <a:t>Having completed its journey, the ant deposits more pheromones on all edges it traversed, if the journey is </a:t>
            </a:r>
            <a:r>
              <a:rPr lang="en-US" dirty="0" smtClean="0"/>
              <a:t>cheap.</a:t>
            </a:r>
            <a:endParaRPr lang="en-US" dirty="0"/>
          </a:p>
          <a:p>
            <a:pPr marL="514350" indent="-514350" algn="just">
              <a:buFont typeface="+mj-lt"/>
              <a:buAutoNum type="arabicParenR"/>
            </a:pPr>
            <a:r>
              <a:rPr lang="en-US" dirty="0"/>
              <a:t>After each iteration, trails of pheromones evaporate</a:t>
            </a:r>
            <a:r>
              <a:rPr lang="en-US" dirty="0" smtClean="0"/>
              <a:t>.</a:t>
            </a:r>
          </a:p>
          <a:p>
            <a:pPr algn="just"/>
            <a:r>
              <a:rPr lang="en-US" dirty="0"/>
              <a:t>The overall result is that when one ant finds a </a:t>
            </a:r>
            <a:r>
              <a:rPr lang="en-US" dirty="0" smtClean="0"/>
              <a:t>optimal path, other </a:t>
            </a:r>
            <a:r>
              <a:rPr lang="en-US" dirty="0"/>
              <a:t>ants are more likely to follow that path, and positive feedback eventually leads to many ants following a single path. </a:t>
            </a:r>
          </a:p>
        </p:txBody>
      </p:sp>
    </p:spTree>
    <p:extLst>
      <p:ext uri="{BB962C8B-B14F-4D97-AF65-F5344CB8AC3E}">
        <p14:creationId xmlns:p14="http://schemas.microsoft.com/office/powerpoint/2010/main" val="3688476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Components of Cost of a Generator in Hour t:  </a:t>
                </a:r>
                <a:endParaRPr lang="en-US" b="1" dirty="0" smtClean="0"/>
              </a:p>
              <a:p>
                <a:r>
                  <a:rPr lang="en-US" b="1" dirty="0" smtClean="0"/>
                  <a:t>Generation Cost:</a:t>
                </a:r>
                <a:r>
                  <a:rPr lang="en-US" dirty="0" smtClean="0"/>
                  <a:t> Production Cost of Unit * Production Amount of Unit</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𝐹</m:t>
                        </m:r>
                      </m:e>
                      <m:sub>
                        <m:r>
                          <a:rPr lang="en-US" b="0" i="1" smtClean="0">
                            <a:latin typeface="Cambria Math" panose="02040503050406030204" pitchFamily="18" charset="0"/>
                          </a:rPr>
                          <m:t>𝑖</m:t>
                        </m:r>
                      </m:sub>
                    </m:sSub>
                    <m:sSubSup>
                      <m:sSubSupPr>
                        <m:ctrlPr>
                          <a:rPr lang="en-US" i="1" smtClean="0">
                            <a:latin typeface="Cambria Math" panose="02040503050406030204" pitchFamily="18" charset="0"/>
                          </a:rPr>
                        </m:ctrlPr>
                      </m:sSubSupPr>
                      <m:e>
                        <m:r>
                          <a:rPr lang="en-US" i="1" smtClean="0">
                            <a:latin typeface="Cambria Math" panose="02040503050406030204" pitchFamily="18" charset="0"/>
                          </a:rPr>
                          <m:t> </m:t>
                        </m:r>
                        <m:r>
                          <a:rPr lang="en-US" b="0" i="1" smtClean="0">
                            <a:latin typeface="Cambria Math" panose="02040503050406030204" pitchFamily="18" charset="0"/>
                          </a:rPr>
                          <m:t>𝑃</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endParaRPr lang="en-US" dirty="0" smtClean="0"/>
              </a:p>
              <a:p>
                <a:r>
                  <a:rPr lang="en-US" b="1" dirty="0" smtClean="0"/>
                  <a:t>Cold/ Hot Start Cost:</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𝑆𝑇</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a14:m>
                <a:endParaRPr lang="en-US" dirty="0" smtClean="0"/>
              </a:p>
              <a:p>
                <a:r>
                  <a:rPr lang="en-US" b="1" dirty="0" smtClean="0"/>
                  <a:t>Shut Down Cost:</a:t>
                </a:r>
                <a:r>
                  <a:rPr lang="en-US" dirty="0" smtClean="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𝑆𝐷</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endParaRPr lang="en-US" dirty="0" smtClean="0"/>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𝑚𝑖𝑛𝑖𝑚𝑖𝑧𝑒</m:t>
                      </m:r>
                      <m:r>
                        <a:rPr lang="en-US" b="0" i="1" smtClean="0">
                          <a:latin typeface="Cambria Math" panose="02040503050406030204" pitchFamily="18" charset="0"/>
                        </a:rPr>
                        <m:t>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b="0" i="1" smtClean="0">
                                  <a:latin typeface="Cambria Math" panose="02040503050406030204" pitchFamily="18" charset="0"/>
                                </a:rPr>
                                <m:t>𝑈</m:t>
                              </m:r>
                            </m:e>
                            <m:sub>
                              <m:r>
                                <a:rPr lang="en-US" i="1">
                                  <a:latin typeface="Cambria Math" panose="02040503050406030204" pitchFamily="18" charset="0"/>
                                </a:rPr>
                                <m:t>𝑖</m:t>
                              </m:r>
                            </m:sub>
                            <m:sup>
                              <m:r>
                                <a:rPr lang="en-US" i="1">
                                  <a:latin typeface="Cambria Math" panose="02040503050406030204" pitchFamily="18" charset="0"/>
                                </a:rPr>
                                <m:t>𝑡</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𝑖</m:t>
                              </m:r>
                            </m:sub>
                            <m:sup>
                              <m:r>
                                <a:rPr lang="en-US" i="1">
                                  <a:latin typeface="Cambria Math" panose="02040503050406030204" pitchFamily="18" charset="0"/>
                                </a:rPr>
                                <m:t>𝑡</m:t>
                              </m:r>
                            </m:sup>
                          </m:sSubSup>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24</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𝐹</m:t>
                                  </m:r>
                                </m:e>
                                <m:sub>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𝑖</m:t>
                                  </m:r>
                                </m:sub>
                                <m:sup>
                                  <m:r>
                                    <a:rPr lang="en-US" i="1">
                                      <a:latin typeface="Cambria Math" panose="02040503050406030204" pitchFamily="18" charset="0"/>
                                    </a:rPr>
                                    <m:t>𝑡</m:t>
                                  </m:r>
                                </m:sup>
                              </m:sSubSup>
                              <m:r>
                                <a:rPr lang="en-US" b="0" i="1" smtClean="0">
                                  <a:latin typeface="Cambria Math" panose="02040503050406030204" pitchFamily="18" charset="0"/>
                                </a:rPr>
                                <m:t>+</m:t>
                              </m:r>
                            </m:e>
                          </m:nary>
                        </m:e>
                      </m:nary>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𝑆𝑇</m:t>
                          </m:r>
                        </m:e>
                        <m:sub>
                          <m:r>
                            <a:rPr lang="en-US" i="1">
                              <a:latin typeface="Cambria Math" panose="02040503050406030204" pitchFamily="18" charset="0"/>
                            </a:rPr>
                            <m:t>𝑖</m:t>
                          </m:r>
                        </m:sub>
                        <m:sup>
                          <m:r>
                            <a:rPr lang="en-US" i="1">
                              <a:latin typeface="Cambria Math" panose="02040503050406030204" pitchFamily="18" charset="0"/>
                            </a:rPr>
                            <m:t>𝑡</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𝑆𝐷</m:t>
                          </m:r>
                        </m:e>
                        <m:sub>
                          <m:r>
                            <a:rPr lang="en-US" i="1">
                              <a:latin typeface="Cambria Math" panose="02040503050406030204" pitchFamily="18" charset="0"/>
                            </a:rPr>
                            <m:t>𝑖</m:t>
                          </m:r>
                        </m:sub>
                        <m:sup>
                          <m:r>
                            <a:rPr lang="en-US" i="1">
                              <a:latin typeface="Cambria Math" panose="02040503050406030204" pitchFamily="18" charset="0"/>
                            </a:rPr>
                            <m:t>𝑡</m:t>
                          </m:r>
                        </m:sup>
                      </m:sSub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886669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547248299"/>
                  </p:ext>
                </p:extLst>
              </p:nvPr>
            </p:nvGraphicFramePr>
            <p:xfrm>
              <a:off x="838200" y="1825625"/>
              <a:ext cx="10515600" cy="437261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3253984608"/>
                        </a:ext>
                      </a:extLst>
                    </a:gridCol>
                    <a:gridCol w="5257800">
                      <a:extLst>
                        <a:ext uri="{9D8B030D-6E8A-4147-A177-3AD203B41FA5}">
                          <a16:colId xmlns:a16="http://schemas.microsoft.com/office/drawing/2014/main" val="1616505340"/>
                        </a:ext>
                      </a:extLst>
                    </a:gridCol>
                  </a:tblGrid>
                  <a:tr h="370840">
                    <a:tc>
                      <a:txBody>
                        <a:bodyPr/>
                        <a:lstStyle/>
                        <a:p>
                          <a:pPr algn="ctr"/>
                          <a:r>
                            <a:rPr lang="en-US" b="1" dirty="0" smtClean="0"/>
                            <a:t>Constraint</a:t>
                          </a:r>
                          <a:endParaRPr lang="en-US" b="1" dirty="0"/>
                        </a:p>
                      </a:txBody>
                      <a:tcPr/>
                    </a:tc>
                    <a:tc>
                      <a:txBody>
                        <a:bodyPr/>
                        <a:lstStyle/>
                        <a:p>
                          <a:pPr algn="ctr"/>
                          <a:r>
                            <a:rPr lang="en-US" b="1" dirty="0" smtClean="0"/>
                            <a:t>Formula</a:t>
                          </a:r>
                          <a:endParaRPr lang="en-US" b="1" dirty="0"/>
                        </a:p>
                      </a:txBody>
                      <a:tcPr/>
                    </a:tc>
                    <a:extLst>
                      <a:ext uri="{0D108BD9-81ED-4DB2-BD59-A6C34878D82A}">
                        <a16:rowId xmlns:a16="http://schemas.microsoft.com/office/drawing/2014/main" val="3500295904"/>
                      </a:ext>
                    </a:extLst>
                  </a:tr>
                  <a:tr h="370840">
                    <a:tc>
                      <a:txBody>
                        <a:bodyPr/>
                        <a:lstStyle/>
                        <a:p>
                          <a:r>
                            <a:rPr lang="en-US" b="1" dirty="0" smtClean="0"/>
                            <a:t>Power balance constraint:</a:t>
                          </a:r>
                          <a:r>
                            <a:rPr lang="en-US" dirty="0" smtClean="0"/>
                            <a:t> Power Supplied = Power Demanded.</a:t>
                          </a:r>
                          <a:endParaRPr lang="en-US" dirty="0"/>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𝑈</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𝐷</m:t>
                                        </m:r>
                                      </m:sub>
                                      <m:sup>
                                        <m:r>
                                          <a:rPr lang="en-US" b="0" i="1" smtClean="0">
                                            <a:latin typeface="Cambria Math" panose="02040503050406030204" pitchFamily="18" charset="0"/>
                                          </a:rPr>
                                          <m:t>𝑡</m:t>
                                        </m:r>
                                      </m:sup>
                                    </m:sSubSup>
                                  </m:e>
                                </m:nary>
                              </m:oMath>
                            </m:oMathPara>
                          </a14:m>
                          <a:endParaRPr lang="en-US" dirty="0"/>
                        </a:p>
                      </a:txBody>
                      <a:tcPr/>
                    </a:tc>
                    <a:extLst>
                      <a:ext uri="{0D108BD9-81ED-4DB2-BD59-A6C34878D82A}">
                        <a16:rowId xmlns:a16="http://schemas.microsoft.com/office/drawing/2014/main" val="124348175"/>
                      </a:ext>
                    </a:extLst>
                  </a:tr>
                  <a:tr h="370840">
                    <a:tc>
                      <a:txBody>
                        <a:bodyPr/>
                        <a:lstStyle/>
                        <a:p>
                          <a:r>
                            <a:rPr lang="en-US" b="1" dirty="0" smtClean="0"/>
                            <a:t>Spinning reserve constraint:</a:t>
                          </a:r>
                          <a:r>
                            <a:rPr lang="en-US" dirty="0" smtClean="0"/>
                            <a:t> Maximum</a:t>
                          </a:r>
                          <a:r>
                            <a:rPr lang="en-US" baseline="0" dirty="0" smtClean="0"/>
                            <a:t> Generation </a:t>
                          </a:r>
                          <a14:m>
                            <m:oMath xmlns:m="http://schemas.openxmlformats.org/officeDocument/2006/math">
                              <m:r>
                                <a:rPr lang="en-US" b="0" i="1" smtClean="0">
                                  <a:latin typeface="Cambria Math" panose="02040503050406030204" pitchFamily="18" charset="0"/>
                                </a:rPr>
                                <m:t>≥</m:t>
                              </m:r>
                            </m:oMath>
                          </a14:m>
                          <a:r>
                            <a:rPr lang="en-US" dirty="0" smtClean="0"/>
                            <a:t> Load Demand + Spinning Reserve.</a:t>
                          </a:r>
                          <a:endParaRPr lang="en-US" dirty="0"/>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𝑚𝑎𝑥</m:t>
                                        </m:r>
                                      </m:sub>
                                      <m:sup>
                                        <m:r>
                                          <a:rPr lang="en-US" b="0" i="1" smtClean="0">
                                            <a:latin typeface="Cambria Math" panose="02040503050406030204" pitchFamily="18" charset="0"/>
                                          </a:rPr>
                                          <m:t>𝑡</m:t>
                                        </m:r>
                                      </m:sup>
                                    </m:sSubSup>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𝑈</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𝐷</m:t>
                                        </m:r>
                                      </m:sub>
                                      <m:sup>
                                        <m:r>
                                          <a:rPr lang="en-US" b="0" i="1" smtClean="0">
                                            <a:latin typeface="Cambria Math" panose="02040503050406030204" pitchFamily="18" charset="0"/>
                                          </a:rPr>
                                          <m:t>𝑡</m:t>
                                        </m:r>
                                      </m:sup>
                                    </m:sSub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𝑡</m:t>
                                        </m:r>
                                      </m:sup>
                                    </m:sSup>
                                  </m:e>
                                </m:nary>
                              </m:oMath>
                            </m:oMathPara>
                          </a14:m>
                          <a:endParaRPr lang="en-US" dirty="0"/>
                        </a:p>
                      </a:txBody>
                      <a:tcPr/>
                    </a:tc>
                    <a:extLst>
                      <a:ext uri="{0D108BD9-81ED-4DB2-BD59-A6C34878D82A}">
                        <a16:rowId xmlns:a16="http://schemas.microsoft.com/office/drawing/2014/main" val="1937585915"/>
                      </a:ext>
                    </a:extLst>
                  </a:tr>
                  <a:tr h="370840">
                    <a:tc>
                      <a:txBody>
                        <a:bodyPr/>
                        <a:lstStyle/>
                        <a:p>
                          <a:r>
                            <a:rPr lang="en-US" b="1" dirty="0" smtClean="0"/>
                            <a:t>Generator limit constraint:</a:t>
                          </a:r>
                          <a:r>
                            <a:rPr lang="en-US" dirty="0" smtClean="0"/>
                            <a:t> Feasible Power is Generated within generation</a:t>
                          </a:r>
                          <a:r>
                            <a:rPr lang="en-US" baseline="0" dirty="0" smtClean="0"/>
                            <a:t> and </a:t>
                          </a:r>
                          <a:r>
                            <a:rPr lang="en-US" dirty="0" smtClean="0"/>
                            <a:t>ramp up/ down limits. </a:t>
                          </a:r>
                          <a:endParaRPr lang="en-US" dirty="0"/>
                        </a:p>
                      </a:txBody>
                      <a:tcPr/>
                    </a:tc>
                    <a:tc>
                      <a:txBody>
                        <a:bodyPr/>
                        <a:lstStyle/>
                        <a:p>
                          <a:endParaRPr lang="en-US" sz="16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𝑚𝑎𝑥</m:t>
                                    </m:r>
                                    <m:r>
                                      <a:rPr lang="en-US" sz="1600" b="0" i="1" smtClean="0">
                                        <a:latin typeface="Cambria Math" panose="02040503050406030204" pitchFamily="18" charset="0"/>
                                      </a:rPr>
                                      <m:t>(</m:t>
                                    </m:r>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𝑡</m:t>
                                    </m:r>
                                    <m:r>
                                      <a:rPr lang="en-US" sz="1600" b="0" i="1" smtClean="0">
                                        <a:latin typeface="Cambria Math" panose="02040503050406030204" pitchFamily="18" charset="0"/>
                                      </a:rPr>
                                      <m:t>−1</m:t>
                                    </m:r>
                                  </m:sup>
                                </m:sSubSup>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𝐷𝑅</m:t>
                                    </m:r>
                                  </m:e>
                                  <m:sub>
                                    <m:r>
                                      <a:rPr lang="en-US" sz="1600" b="0" i="1" smtClean="0">
                                        <a:latin typeface="Cambria Math" panose="02040503050406030204" pitchFamily="18" charset="0"/>
                                      </a:rPr>
                                      <m:t>𝑖</m:t>
                                    </m:r>
                                  </m:sub>
                                </m:sSub>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m:t>
                                    </m:r>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𝑚𝑖𝑛</m:t>
                                    </m:r>
                                  </m:sub>
                                  <m:sup>
                                    <m:r>
                                      <a:rPr lang="en-US" sz="1600" b="0" i="1" smtClean="0">
                                        <a:latin typeface="Cambria Math" panose="02040503050406030204" pitchFamily="18" charset="0"/>
                                      </a:rPr>
                                      <m:t>𝑡</m:t>
                                    </m:r>
                                  </m:sup>
                                </m:sSubSup>
                                <m:r>
                                  <a:rPr lang="en-US" sz="1600" b="0" i="1" smtClean="0">
                                    <a:latin typeface="Cambria Math" panose="02040503050406030204" pitchFamily="18" charset="0"/>
                                  </a:rPr>
                                  <m:t>)≤</m:t>
                                </m:r>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𝑡</m:t>
                                    </m:r>
                                  </m:sup>
                                </m:sSubSup>
                                <m:r>
                                  <a:rPr lang="en-US" sz="1600" b="0" i="1" smtClean="0">
                                    <a:latin typeface="Cambria Math" panose="02040503050406030204" pitchFamily="18" charset="0"/>
                                  </a:rPr>
                                  <m:t>≤</m:t>
                                </m:r>
                                <m:sSubSup>
                                  <m:sSubSupPr>
                                    <m:ctrlPr>
                                      <a:rPr lang="en-US" sz="1600" i="1" smtClean="0">
                                        <a:latin typeface="Cambria Math" panose="02040503050406030204" pitchFamily="18" charset="0"/>
                                      </a:rPr>
                                    </m:ctrlPr>
                                  </m:sSubSupPr>
                                  <m:e>
                                    <m:r>
                                      <m:rPr>
                                        <m:sty m:val="p"/>
                                      </m:rPr>
                                      <a:rPr lang="en-US" sz="1600" b="0" i="0" smtClean="0">
                                        <a:latin typeface="Cambria Math" panose="02040503050406030204" pitchFamily="18" charset="0"/>
                                      </a:rPr>
                                      <m:t>min</m:t>
                                    </m:r>
                                    <m:r>
                                      <a:rPr lang="en-US" sz="1600" b="0" i="0" smtClean="0">
                                        <a:latin typeface="Cambria Math" panose="02040503050406030204" pitchFamily="18" charset="0"/>
                                      </a:rPr>
                                      <m:t>⁡</m:t>
                                    </m:r>
                                    <m:r>
                                      <a:rPr lang="en-US" sz="1600" b="0" i="1" smtClean="0">
                                        <a:latin typeface="Cambria Math" panose="02040503050406030204" pitchFamily="18" charset="0"/>
                                      </a:rPr>
                                      <m:t>(</m:t>
                                    </m:r>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𝑡</m:t>
                                    </m:r>
                                    <m:r>
                                      <a:rPr lang="en-US" sz="1600" b="0" i="1" smtClean="0">
                                        <a:latin typeface="Cambria Math" panose="02040503050406030204" pitchFamily="18" charset="0"/>
                                      </a:rPr>
                                      <m:t>−1</m:t>
                                    </m:r>
                                  </m:sup>
                                </m:sSubSup>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𝑈𝑅</m:t>
                                    </m:r>
                                  </m:e>
                                  <m:sub>
                                    <m:r>
                                      <a:rPr lang="en-US" sz="1600" b="0" i="1" smtClean="0">
                                        <a:latin typeface="Cambria Math" panose="02040503050406030204" pitchFamily="18" charset="0"/>
                                      </a:rPr>
                                      <m:t>𝑖</m:t>
                                    </m:r>
                                  </m:sub>
                                </m:sSub>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m:t>
                                    </m:r>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𝑚𝑎𝑥</m:t>
                                    </m:r>
                                  </m:sub>
                                  <m:sup>
                                    <m:r>
                                      <a:rPr lang="en-US" sz="1600" b="0" i="1" smtClean="0">
                                        <a:latin typeface="Cambria Math" panose="02040503050406030204" pitchFamily="18" charset="0"/>
                                      </a:rPr>
                                      <m:t>𝑡</m:t>
                                    </m:r>
                                  </m:sup>
                                </m:sSubSup>
                                <m:r>
                                  <a:rPr lang="en-US" sz="1600" b="0" i="1" smtClean="0">
                                    <a:latin typeface="Cambria Math" panose="02040503050406030204" pitchFamily="18" charset="0"/>
                                  </a:rPr>
                                  <m:t>)</m:t>
                                </m:r>
                              </m:oMath>
                            </m:oMathPara>
                          </a14:m>
                          <a:endParaRPr lang="en-US" sz="1600" dirty="0"/>
                        </a:p>
                      </a:txBody>
                      <a:tcPr/>
                    </a:tc>
                    <a:extLst>
                      <a:ext uri="{0D108BD9-81ED-4DB2-BD59-A6C34878D82A}">
                        <a16:rowId xmlns:a16="http://schemas.microsoft.com/office/drawing/2014/main" val="1884243966"/>
                      </a:ext>
                    </a:extLst>
                  </a:tr>
                  <a:tr h="370840">
                    <a:tc>
                      <a:txBody>
                        <a:bodyPr/>
                        <a:lstStyle/>
                        <a:p>
                          <a:r>
                            <a:rPr lang="en-US" b="1" dirty="0" smtClean="0"/>
                            <a:t>Start Up Cost:</a:t>
                          </a:r>
                          <a:r>
                            <a:rPr lang="en-US" dirty="0" smtClean="0"/>
                            <a:t> Hot Start Cost or Cold Start Cost.</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𝑆𝑇</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𝐻𝑆𝐶</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𝑖𝑓</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𝑇</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𝑜𝑓𝑓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𝑐𝑜𝑙𝑑</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𝐶𝑆𝐶</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𝑜𝑡h𝑒𝑟𝑤𝑖𝑠𝑒</m:t>
                                        </m:r>
                                      </m:e>
                                    </m:eqArr>
                                  </m:e>
                                </m:d>
                              </m:oMath>
                            </m:oMathPara>
                          </a14:m>
                          <a:endParaRPr lang="en-US" dirty="0"/>
                        </a:p>
                      </a:txBody>
                      <a:tcPr/>
                    </a:tc>
                    <a:extLst>
                      <a:ext uri="{0D108BD9-81ED-4DB2-BD59-A6C34878D82A}">
                        <a16:rowId xmlns:a16="http://schemas.microsoft.com/office/drawing/2014/main" val="4170279116"/>
                      </a:ext>
                    </a:extLst>
                  </a:tr>
                  <a:tr h="370840">
                    <a:tc>
                      <a:txBody>
                        <a:bodyPr/>
                        <a:lstStyle/>
                        <a:p>
                          <a:r>
                            <a:rPr lang="en-US" b="1" dirty="0" smtClean="0"/>
                            <a:t>Shut down cost: </a:t>
                          </a:r>
                          <a:r>
                            <a:rPr lang="en-US" b="0" dirty="0" smtClean="0"/>
                            <a:t>Only applicable if unit changes state</a:t>
                          </a:r>
                          <a:r>
                            <a:rPr lang="en-US" b="0" baseline="0" dirty="0" smtClean="0"/>
                            <a:t> from 1 to 0.</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𝑆𝐷</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𝑆𝐷</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𝑖𝑓</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𝑈</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r>
                                          <a:rPr lang="en-US" b="0" i="1" smtClean="0">
                                            <a:latin typeface="Cambria Math" panose="02040503050406030204" pitchFamily="18" charset="0"/>
                                          </a:rPr>
                                          <m:t>=1 </m:t>
                                        </m:r>
                                        <m:r>
                                          <a:rPr lang="en-US" b="0" i="1" smtClean="0">
                                            <a:latin typeface="Cambria Math" panose="02040503050406030204" pitchFamily="18" charset="0"/>
                                          </a:rPr>
                                          <m:t>𝑎𝑛𝑑</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𝑈</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0" i="1" smtClean="0">
                                            <a:latin typeface="Cambria Math" panose="02040503050406030204" pitchFamily="18" charset="0"/>
                                          </a:rPr>
                                          <m:t>=0</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m:oMathPara>
                          </a14:m>
                          <a:endParaRPr lang="en-US" dirty="0"/>
                        </a:p>
                      </a:txBody>
                      <a:tcPr/>
                    </a:tc>
                    <a:extLst>
                      <a:ext uri="{0D108BD9-81ED-4DB2-BD59-A6C34878D82A}">
                        <a16:rowId xmlns:a16="http://schemas.microsoft.com/office/drawing/2014/main" val="2454392701"/>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547248299"/>
                  </p:ext>
                </p:extLst>
              </p:nvPr>
            </p:nvGraphicFramePr>
            <p:xfrm>
              <a:off x="838200" y="1825625"/>
              <a:ext cx="10515600" cy="437261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3253984608"/>
                        </a:ext>
                      </a:extLst>
                    </a:gridCol>
                    <a:gridCol w="5257800">
                      <a:extLst>
                        <a:ext uri="{9D8B030D-6E8A-4147-A177-3AD203B41FA5}">
                          <a16:colId xmlns:a16="http://schemas.microsoft.com/office/drawing/2014/main" val="1616505340"/>
                        </a:ext>
                      </a:extLst>
                    </a:gridCol>
                  </a:tblGrid>
                  <a:tr h="370840">
                    <a:tc>
                      <a:txBody>
                        <a:bodyPr/>
                        <a:lstStyle/>
                        <a:p>
                          <a:pPr algn="ctr"/>
                          <a:r>
                            <a:rPr lang="en-US" b="1" dirty="0" smtClean="0"/>
                            <a:t>Constraint</a:t>
                          </a:r>
                          <a:endParaRPr lang="en-US" b="1" dirty="0"/>
                        </a:p>
                      </a:txBody>
                      <a:tcPr/>
                    </a:tc>
                    <a:tc>
                      <a:txBody>
                        <a:bodyPr/>
                        <a:lstStyle/>
                        <a:p>
                          <a:pPr algn="ctr"/>
                          <a:r>
                            <a:rPr lang="en-US" b="1" dirty="0" smtClean="0"/>
                            <a:t>Formula</a:t>
                          </a:r>
                          <a:endParaRPr lang="en-US" b="1" dirty="0"/>
                        </a:p>
                      </a:txBody>
                      <a:tcPr/>
                    </a:tc>
                    <a:extLst>
                      <a:ext uri="{0D108BD9-81ED-4DB2-BD59-A6C34878D82A}">
                        <a16:rowId xmlns:a16="http://schemas.microsoft.com/office/drawing/2014/main" val="3500295904"/>
                      </a:ext>
                    </a:extLst>
                  </a:tr>
                  <a:tr h="840359">
                    <a:tc>
                      <a:txBody>
                        <a:bodyPr/>
                        <a:lstStyle/>
                        <a:p>
                          <a:r>
                            <a:rPr lang="en-US" b="1" dirty="0" smtClean="0"/>
                            <a:t>Power balance constraint:</a:t>
                          </a:r>
                          <a:r>
                            <a:rPr lang="en-US" dirty="0" smtClean="0"/>
                            <a:t> Power Supplied = Power Demanded.</a:t>
                          </a:r>
                          <a:endParaRPr lang="en-US" dirty="0"/>
                        </a:p>
                      </a:txBody>
                      <a:tcPr/>
                    </a:tc>
                    <a:tc>
                      <a:txBody>
                        <a:bodyPr/>
                        <a:lstStyle/>
                        <a:p>
                          <a:endParaRPr lang="en-US"/>
                        </a:p>
                      </a:txBody>
                      <a:tcPr>
                        <a:blipFill>
                          <a:blip r:embed="rId2"/>
                          <a:stretch>
                            <a:fillRect l="-100116" t="-47826" r="-232" b="-379710"/>
                          </a:stretch>
                        </a:blipFill>
                      </a:tcPr>
                    </a:tc>
                    <a:extLst>
                      <a:ext uri="{0D108BD9-81ED-4DB2-BD59-A6C34878D82A}">
                        <a16:rowId xmlns:a16="http://schemas.microsoft.com/office/drawing/2014/main" val="124348175"/>
                      </a:ext>
                    </a:extLst>
                  </a:tr>
                  <a:tr h="840359">
                    <a:tc>
                      <a:txBody>
                        <a:bodyPr/>
                        <a:lstStyle/>
                        <a:p>
                          <a:endParaRPr lang="en-US"/>
                        </a:p>
                      </a:txBody>
                      <a:tcPr>
                        <a:blipFill>
                          <a:blip r:embed="rId2"/>
                          <a:stretch>
                            <a:fillRect l="-116" t="-147826" r="-100232" b="-279710"/>
                          </a:stretch>
                        </a:blipFill>
                      </a:tcPr>
                    </a:tc>
                    <a:tc>
                      <a:txBody>
                        <a:bodyPr/>
                        <a:lstStyle/>
                        <a:p>
                          <a:endParaRPr lang="en-US"/>
                        </a:p>
                      </a:txBody>
                      <a:tcPr>
                        <a:blipFill>
                          <a:blip r:embed="rId2"/>
                          <a:stretch>
                            <a:fillRect l="-100116" t="-147826" r="-232" b="-279710"/>
                          </a:stretch>
                        </a:blipFill>
                      </a:tcPr>
                    </a:tc>
                    <a:extLst>
                      <a:ext uri="{0D108BD9-81ED-4DB2-BD59-A6C34878D82A}">
                        <a16:rowId xmlns:a16="http://schemas.microsoft.com/office/drawing/2014/main" val="1937585915"/>
                      </a:ext>
                    </a:extLst>
                  </a:tr>
                  <a:tr h="914400">
                    <a:tc>
                      <a:txBody>
                        <a:bodyPr/>
                        <a:lstStyle/>
                        <a:p>
                          <a:r>
                            <a:rPr lang="en-US" b="1" dirty="0" smtClean="0"/>
                            <a:t>Generator limit constraint:</a:t>
                          </a:r>
                          <a:r>
                            <a:rPr lang="en-US" dirty="0" smtClean="0"/>
                            <a:t> Feasible Power is Generated within generation</a:t>
                          </a:r>
                          <a:r>
                            <a:rPr lang="en-US" baseline="0" dirty="0" smtClean="0"/>
                            <a:t> and </a:t>
                          </a:r>
                          <a:r>
                            <a:rPr lang="en-US" dirty="0" smtClean="0"/>
                            <a:t>ramp up/ down limits. </a:t>
                          </a:r>
                          <a:endParaRPr lang="en-US" dirty="0"/>
                        </a:p>
                      </a:txBody>
                      <a:tcPr/>
                    </a:tc>
                    <a:tc>
                      <a:txBody>
                        <a:bodyPr/>
                        <a:lstStyle/>
                        <a:p>
                          <a:endParaRPr lang="en-US"/>
                        </a:p>
                      </a:txBody>
                      <a:tcPr>
                        <a:blipFill>
                          <a:blip r:embed="rId2"/>
                          <a:stretch>
                            <a:fillRect l="-100116" t="-228000" r="-232" b="-157333"/>
                          </a:stretch>
                        </a:blipFill>
                      </a:tcPr>
                    </a:tc>
                    <a:extLst>
                      <a:ext uri="{0D108BD9-81ED-4DB2-BD59-A6C34878D82A}">
                        <a16:rowId xmlns:a16="http://schemas.microsoft.com/office/drawing/2014/main" val="1884243966"/>
                      </a:ext>
                    </a:extLst>
                  </a:tr>
                  <a:tr h="703326">
                    <a:tc>
                      <a:txBody>
                        <a:bodyPr/>
                        <a:lstStyle/>
                        <a:p>
                          <a:r>
                            <a:rPr lang="en-US" b="1" dirty="0" smtClean="0"/>
                            <a:t>Start Up Cost:</a:t>
                          </a:r>
                          <a:r>
                            <a:rPr lang="en-US" dirty="0" smtClean="0"/>
                            <a:t> Hot Start Cost or Cold Start Cost.</a:t>
                          </a:r>
                          <a:endParaRPr lang="en-US" dirty="0"/>
                        </a:p>
                      </a:txBody>
                      <a:tcPr/>
                    </a:tc>
                    <a:tc>
                      <a:txBody>
                        <a:bodyPr/>
                        <a:lstStyle/>
                        <a:p>
                          <a:endParaRPr lang="en-US"/>
                        </a:p>
                      </a:txBody>
                      <a:tcPr>
                        <a:blipFill>
                          <a:blip r:embed="rId2"/>
                          <a:stretch>
                            <a:fillRect l="-100116" t="-424138" r="-232" b="-103448"/>
                          </a:stretch>
                        </a:blipFill>
                      </a:tcPr>
                    </a:tc>
                    <a:extLst>
                      <a:ext uri="{0D108BD9-81ED-4DB2-BD59-A6C34878D82A}">
                        <a16:rowId xmlns:a16="http://schemas.microsoft.com/office/drawing/2014/main" val="4170279116"/>
                      </a:ext>
                    </a:extLst>
                  </a:tr>
                  <a:tr h="703326">
                    <a:tc>
                      <a:txBody>
                        <a:bodyPr/>
                        <a:lstStyle/>
                        <a:p>
                          <a:r>
                            <a:rPr lang="en-US" b="1" dirty="0" smtClean="0"/>
                            <a:t>Shut down cost: </a:t>
                          </a:r>
                          <a:r>
                            <a:rPr lang="en-US" b="0" dirty="0" smtClean="0"/>
                            <a:t>Only applicable if unit changes state</a:t>
                          </a:r>
                          <a:r>
                            <a:rPr lang="en-US" b="0" baseline="0" dirty="0" smtClean="0"/>
                            <a:t> from 1 to 0.</a:t>
                          </a:r>
                          <a:endParaRPr lang="en-US" b="1" dirty="0"/>
                        </a:p>
                      </a:txBody>
                      <a:tcPr/>
                    </a:tc>
                    <a:tc>
                      <a:txBody>
                        <a:bodyPr/>
                        <a:lstStyle/>
                        <a:p>
                          <a:endParaRPr lang="en-US"/>
                        </a:p>
                      </a:txBody>
                      <a:tcPr>
                        <a:blipFill>
                          <a:blip r:embed="rId2"/>
                          <a:stretch>
                            <a:fillRect l="-100116" t="-528696" r="-232" b="-4348"/>
                          </a:stretch>
                        </a:blipFill>
                      </a:tcPr>
                    </a:tc>
                    <a:extLst>
                      <a:ext uri="{0D108BD9-81ED-4DB2-BD59-A6C34878D82A}">
                        <a16:rowId xmlns:a16="http://schemas.microsoft.com/office/drawing/2014/main" val="2454392701"/>
                      </a:ext>
                    </a:extLst>
                  </a:tr>
                </a:tbl>
              </a:graphicData>
            </a:graphic>
          </p:graphicFrame>
        </mc:Fallback>
      </mc:AlternateContent>
    </p:spTree>
    <p:extLst>
      <p:ext uri="{BB962C8B-B14F-4D97-AF65-F5344CB8AC3E}">
        <p14:creationId xmlns:p14="http://schemas.microsoft.com/office/powerpoint/2010/main" val="4121186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Selection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884219"/>
                <a:ext cx="11582400" cy="5306290"/>
              </a:xfrm>
            </p:spPr>
            <p:txBody>
              <a:bodyPr>
                <a:normAutofit fontScale="25000" lnSpcReduction="20000"/>
              </a:bodyPr>
              <a:lstStyle/>
              <a:p>
                <a:r>
                  <a:rPr lang="en-US" sz="11200" dirty="0" smtClean="0"/>
                  <a:t>The Probability that the kth ant at </a:t>
                </a:r>
                <a:r>
                  <a:rPr lang="en-US" sz="11200" dirty="0" err="1" smtClean="0"/>
                  <a:t>i-th</a:t>
                </a:r>
                <a:r>
                  <a:rPr lang="en-US" sz="11200" dirty="0" smtClean="0"/>
                  <a:t> Unit will select j-</a:t>
                </a:r>
                <a:r>
                  <a:rPr lang="en-US" sz="11200" dirty="0" err="1" smtClean="0"/>
                  <a:t>th</a:t>
                </a:r>
                <a:r>
                  <a:rPr lang="en-US" sz="11200" dirty="0" smtClean="0"/>
                  <a:t> Unit is proportional to remaining pheromone amount </a:t>
                </a:r>
                <a14:m>
                  <m:oMath xmlns:m="http://schemas.openxmlformats.org/officeDocument/2006/math">
                    <m:sSub>
                      <m:sSubPr>
                        <m:ctrlPr>
                          <a:rPr lang="en-US" sz="9600" i="1">
                            <a:latin typeface="Cambria Math" panose="02040503050406030204" pitchFamily="18" charset="0"/>
                          </a:rPr>
                        </m:ctrlPr>
                      </m:sSubPr>
                      <m:e>
                        <m:r>
                          <m:rPr>
                            <m:sty m:val="p"/>
                          </m:rPr>
                          <a:rPr lang="el-GR" sz="9600" i="1">
                            <a:latin typeface="Cambria Math" panose="02040503050406030204" pitchFamily="18" charset="0"/>
                          </a:rPr>
                          <m:t>τ</m:t>
                        </m:r>
                      </m:e>
                      <m:sub>
                        <m:r>
                          <a:rPr lang="en-US" sz="9600" i="1">
                            <a:latin typeface="Cambria Math" panose="02040503050406030204" pitchFamily="18" charset="0"/>
                          </a:rPr>
                          <m:t>𝑖𝑗</m:t>
                        </m:r>
                      </m:sub>
                    </m:sSub>
                  </m:oMath>
                </a14:m>
                <a:r>
                  <a:rPr lang="en-US" sz="11200" dirty="0" smtClean="0"/>
                  <a:t> in </a:t>
                </a:r>
                <a:r>
                  <a:rPr lang="en-US" sz="11200" dirty="0" err="1" smtClean="0"/>
                  <a:t>i</a:t>
                </a:r>
                <a:r>
                  <a:rPr lang="en-US" sz="11200" dirty="0" smtClean="0"/>
                  <a:t>-j relocation path divided by </a:t>
                </a:r>
                <a:r>
                  <a:rPr lang="en-US" sz="11200" dirty="0" err="1" smtClean="0"/>
                  <a:t>i</a:t>
                </a:r>
                <a:r>
                  <a:rPr lang="en-US" sz="11200" dirty="0" smtClean="0"/>
                  <a:t>-j relocation </a:t>
                </a:r>
                <a:r>
                  <a:rPr lang="en-US" sz="11200" dirty="0" smtClean="0"/>
                  <a:t>path </a:t>
                </a:r>
                <a:r>
                  <a:rPr lang="en-US" sz="11200" dirty="0" smtClean="0"/>
                  <a:t>cost </a:t>
                </a:r>
                <a14:m>
                  <m:oMath xmlns:m="http://schemas.openxmlformats.org/officeDocument/2006/math">
                    <m:sSub>
                      <m:sSubPr>
                        <m:ctrlPr>
                          <a:rPr lang="en-US" sz="11200" i="1" smtClean="0">
                            <a:latin typeface="Cambria Math" panose="02040503050406030204" pitchFamily="18" charset="0"/>
                          </a:rPr>
                        </m:ctrlPr>
                      </m:sSubPr>
                      <m:e>
                        <m:r>
                          <m:rPr>
                            <m:sty m:val="p"/>
                          </m:rPr>
                          <a:rPr lang="el-GR" sz="11200" i="1" smtClean="0">
                            <a:latin typeface="Cambria Math" panose="02040503050406030204" pitchFamily="18" charset="0"/>
                          </a:rPr>
                          <m:t>η</m:t>
                        </m:r>
                      </m:e>
                      <m:sub>
                        <m:r>
                          <a:rPr lang="en-US" sz="11200" b="0" i="1" smtClean="0">
                            <a:latin typeface="Cambria Math" panose="02040503050406030204" pitchFamily="18" charset="0"/>
                          </a:rPr>
                          <m:t>𝑖𝑗</m:t>
                        </m:r>
                      </m:sub>
                    </m:sSub>
                  </m:oMath>
                </a14:m>
                <a:r>
                  <a:rPr lang="en-US" sz="11200" dirty="0" smtClean="0"/>
                  <a:t>:</a:t>
                </a:r>
              </a:p>
              <a:p>
                <a:endParaRPr lang="en-US" sz="112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Sup>
                        <m:sSubSupPr>
                          <m:ctrlPr>
                            <a:rPr lang="en-US" sz="7200" i="1">
                              <a:latin typeface="Cambria Math" panose="02040503050406030204" pitchFamily="18" charset="0"/>
                            </a:rPr>
                          </m:ctrlPr>
                        </m:sSubSupPr>
                        <m:e>
                          <m:r>
                            <a:rPr lang="en-US" sz="7200" i="1">
                              <a:latin typeface="Cambria Math" panose="02040503050406030204" pitchFamily="18" charset="0"/>
                            </a:rPr>
                            <m:t>𝑃</m:t>
                          </m:r>
                        </m:e>
                        <m:sub>
                          <m:r>
                            <a:rPr lang="en-US" sz="7200" b="0" i="1" smtClean="0">
                              <a:latin typeface="Cambria Math" panose="02040503050406030204" pitchFamily="18" charset="0"/>
                            </a:rPr>
                            <m:t>𝑖𝑗</m:t>
                          </m:r>
                        </m:sub>
                        <m:sup>
                          <m:r>
                            <a:rPr lang="en-US" sz="7200" b="0" i="1" smtClean="0">
                              <a:latin typeface="Cambria Math" panose="02040503050406030204" pitchFamily="18" charset="0"/>
                            </a:rPr>
                            <m:t>𝑘</m:t>
                          </m:r>
                        </m:sup>
                      </m:sSubSup>
                      <m:r>
                        <a:rPr lang="en-US" sz="7200" b="0" i="1" smtClean="0">
                          <a:latin typeface="Cambria Math" panose="02040503050406030204" pitchFamily="18" charset="0"/>
                        </a:rPr>
                        <m:t>(</m:t>
                      </m:r>
                      <m:r>
                        <a:rPr lang="en-US" sz="7200" b="0" i="1" smtClean="0">
                          <a:latin typeface="Cambria Math" panose="02040503050406030204" pitchFamily="18" charset="0"/>
                        </a:rPr>
                        <m:t>𝑡</m:t>
                      </m:r>
                      <m:r>
                        <a:rPr lang="en-US" sz="7200" b="0" i="1" smtClean="0">
                          <a:latin typeface="Cambria Math" panose="02040503050406030204" pitchFamily="18" charset="0"/>
                        </a:rPr>
                        <m:t>)=</m:t>
                      </m:r>
                      <m:f>
                        <m:fPr>
                          <m:ctrlPr>
                            <a:rPr lang="en-US" sz="7200" i="1">
                              <a:latin typeface="Cambria Math" panose="02040503050406030204" pitchFamily="18" charset="0"/>
                            </a:rPr>
                          </m:ctrlPr>
                        </m:fPr>
                        <m:num>
                          <m:f>
                            <m:fPr>
                              <m:ctrlPr>
                                <a:rPr lang="en-US" sz="7200" i="1">
                                  <a:latin typeface="Cambria Math" panose="02040503050406030204" pitchFamily="18" charset="0"/>
                                </a:rPr>
                              </m:ctrlPr>
                            </m:fPr>
                            <m:num>
                              <m:sSup>
                                <m:sSupPr>
                                  <m:ctrlPr>
                                    <a:rPr lang="en-US" sz="7200" i="1">
                                      <a:latin typeface="Cambria Math" panose="02040503050406030204" pitchFamily="18" charset="0"/>
                                    </a:rPr>
                                  </m:ctrlPr>
                                </m:sSupPr>
                                <m:e>
                                  <m:r>
                                    <a:rPr lang="en-US" sz="7200" i="1">
                                      <a:latin typeface="Cambria Math" panose="02040503050406030204" pitchFamily="18" charset="0"/>
                                    </a:rPr>
                                    <m:t>(</m:t>
                                  </m:r>
                                  <m:sSub>
                                    <m:sSubPr>
                                      <m:ctrlPr>
                                        <a:rPr lang="en-US" sz="7200" i="1">
                                          <a:latin typeface="Cambria Math" panose="02040503050406030204" pitchFamily="18" charset="0"/>
                                        </a:rPr>
                                      </m:ctrlPr>
                                    </m:sSubPr>
                                    <m:e>
                                      <m:r>
                                        <m:rPr>
                                          <m:sty m:val="p"/>
                                        </m:rPr>
                                        <a:rPr lang="el-GR" sz="7200" i="1">
                                          <a:latin typeface="Cambria Math" panose="02040503050406030204" pitchFamily="18" charset="0"/>
                                        </a:rPr>
                                        <m:t>τ</m:t>
                                      </m:r>
                                    </m:e>
                                    <m:sub>
                                      <m:r>
                                        <a:rPr lang="en-US" sz="7200" i="1">
                                          <a:latin typeface="Cambria Math" panose="02040503050406030204" pitchFamily="18" charset="0"/>
                                        </a:rPr>
                                        <m:t>𝑖𝑗</m:t>
                                      </m:r>
                                    </m:sub>
                                  </m:sSub>
                                  <m:r>
                                    <a:rPr lang="en-US" sz="7200" i="1">
                                      <a:latin typeface="Cambria Math" panose="02040503050406030204" pitchFamily="18" charset="0"/>
                                    </a:rPr>
                                    <m:t>)</m:t>
                                  </m:r>
                                </m:e>
                                <m:sup>
                                  <m:r>
                                    <a:rPr lang="en-US" sz="7200" i="1">
                                      <a:latin typeface="Cambria Math" panose="02040503050406030204" pitchFamily="18" charset="0"/>
                                      <a:ea typeface="Cambria Math" panose="02040503050406030204" pitchFamily="18" charset="0"/>
                                    </a:rPr>
                                    <m:t>𝛼</m:t>
                                  </m:r>
                                </m:sup>
                              </m:sSup>
                            </m:num>
                            <m:den>
                              <m:sSup>
                                <m:sSupPr>
                                  <m:ctrlPr>
                                    <a:rPr lang="en-US" sz="7200" i="1">
                                      <a:latin typeface="Cambria Math" panose="02040503050406030204" pitchFamily="18" charset="0"/>
                                    </a:rPr>
                                  </m:ctrlPr>
                                </m:sSupPr>
                                <m:e>
                                  <m:r>
                                    <a:rPr lang="en-US" sz="7200" i="1">
                                      <a:latin typeface="Cambria Math" panose="02040503050406030204" pitchFamily="18" charset="0"/>
                                    </a:rPr>
                                    <m:t>(</m:t>
                                  </m:r>
                                  <m:sSub>
                                    <m:sSubPr>
                                      <m:ctrlPr>
                                        <a:rPr lang="en-US" sz="7200" i="1">
                                          <a:latin typeface="Cambria Math" panose="02040503050406030204" pitchFamily="18" charset="0"/>
                                        </a:rPr>
                                      </m:ctrlPr>
                                    </m:sSubPr>
                                    <m:e>
                                      <m:r>
                                        <m:rPr>
                                          <m:sty m:val="p"/>
                                        </m:rPr>
                                        <a:rPr lang="el-GR" sz="9600" i="1">
                                          <a:latin typeface="Cambria Math" panose="02040503050406030204" pitchFamily="18" charset="0"/>
                                        </a:rPr>
                                        <m:t>η</m:t>
                                      </m:r>
                                    </m:e>
                                    <m:sub>
                                      <m:r>
                                        <a:rPr lang="en-US" sz="7200" i="1">
                                          <a:latin typeface="Cambria Math" panose="02040503050406030204" pitchFamily="18" charset="0"/>
                                        </a:rPr>
                                        <m:t>𝑖𝑗</m:t>
                                      </m:r>
                                    </m:sub>
                                  </m:sSub>
                                  <m:r>
                                    <a:rPr lang="en-US" sz="7200" i="1">
                                      <a:latin typeface="Cambria Math" panose="02040503050406030204" pitchFamily="18" charset="0"/>
                                    </a:rPr>
                                    <m:t>)</m:t>
                                  </m:r>
                                </m:e>
                                <m:sup>
                                  <m:r>
                                    <a:rPr lang="en-US" sz="7200" i="1">
                                      <a:latin typeface="Cambria Math" panose="02040503050406030204" pitchFamily="18" charset="0"/>
                                      <a:ea typeface="Cambria Math" panose="02040503050406030204" pitchFamily="18" charset="0"/>
                                    </a:rPr>
                                    <m:t>𝛽</m:t>
                                  </m:r>
                                </m:sup>
                              </m:sSup>
                            </m:den>
                          </m:f>
                        </m:num>
                        <m:den>
                          <m:nary>
                            <m:naryPr>
                              <m:chr m:val="∑"/>
                              <m:ctrlPr>
                                <a:rPr lang="en-US" sz="7200" i="1">
                                  <a:latin typeface="Cambria Math" panose="02040503050406030204" pitchFamily="18" charset="0"/>
                                </a:rPr>
                              </m:ctrlPr>
                            </m:naryPr>
                            <m:sub>
                              <m:r>
                                <m:rPr>
                                  <m:brk m:alnAt="23"/>
                                </m:rPr>
                                <a:rPr lang="en-US" sz="7200" i="1">
                                  <a:latin typeface="Cambria Math" panose="02040503050406030204" pitchFamily="18" charset="0"/>
                                </a:rPr>
                                <m:t>1</m:t>
                              </m:r>
                            </m:sub>
                            <m:sup>
                              <m:r>
                                <a:rPr lang="en-US" sz="7200" i="1">
                                  <a:latin typeface="Cambria Math" panose="02040503050406030204" pitchFamily="18" charset="0"/>
                                </a:rPr>
                                <m:t>𝑘</m:t>
                              </m:r>
                            </m:sup>
                            <m:e>
                              <m:f>
                                <m:fPr>
                                  <m:ctrlPr>
                                    <a:rPr lang="en-US" sz="7200" i="1">
                                      <a:latin typeface="Cambria Math" panose="02040503050406030204" pitchFamily="18" charset="0"/>
                                    </a:rPr>
                                  </m:ctrlPr>
                                </m:fPr>
                                <m:num>
                                  <m:sSup>
                                    <m:sSupPr>
                                      <m:ctrlPr>
                                        <a:rPr lang="en-US" sz="7200" i="1">
                                          <a:latin typeface="Cambria Math" panose="02040503050406030204" pitchFamily="18" charset="0"/>
                                        </a:rPr>
                                      </m:ctrlPr>
                                    </m:sSupPr>
                                    <m:e>
                                      <m:r>
                                        <a:rPr lang="en-US" sz="7200" i="1">
                                          <a:latin typeface="Cambria Math" panose="02040503050406030204" pitchFamily="18" charset="0"/>
                                        </a:rPr>
                                        <m:t>(</m:t>
                                      </m:r>
                                      <m:sSub>
                                        <m:sSubPr>
                                          <m:ctrlPr>
                                            <a:rPr lang="en-US" sz="7200" i="1">
                                              <a:latin typeface="Cambria Math" panose="02040503050406030204" pitchFamily="18" charset="0"/>
                                            </a:rPr>
                                          </m:ctrlPr>
                                        </m:sSubPr>
                                        <m:e>
                                          <m:r>
                                            <m:rPr>
                                              <m:sty m:val="p"/>
                                            </m:rPr>
                                            <a:rPr lang="el-GR" sz="7200" i="1">
                                              <a:latin typeface="Cambria Math" panose="02040503050406030204" pitchFamily="18" charset="0"/>
                                            </a:rPr>
                                            <m:t>τ</m:t>
                                          </m:r>
                                        </m:e>
                                        <m:sub>
                                          <m:r>
                                            <a:rPr lang="en-US" sz="7200" i="1">
                                              <a:latin typeface="Cambria Math" panose="02040503050406030204" pitchFamily="18" charset="0"/>
                                            </a:rPr>
                                            <m:t>𝑖𝑗</m:t>
                                          </m:r>
                                        </m:sub>
                                      </m:sSub>
                                      <m:r>
                                        <a:rPr lang="en-US" sz="7200" i="1">
                                          <a:latin typeface="Cambria Math" panose="02040503050406030204" pitchFamily="18" charset="0"/>
                                        </a:rPr>
                                        <m:t>)</m:t>
                                      </m:r>
                                    </m:e>
                                    <m:sup>
                                      <m:r>
                                        <a:rPr lang="en-US" sz="7200" i="1">
                                          <a:latin typeface="Cambria Math" panose="02040503050406030204" pitchFamily="18" charset="0"/>
                                          <a:ea typeface="Cambria Math" panose="02040503050406030204" pitchFamily="18" charset="0"/>
                                        </a:rPr>
                                        <m:t>𝛼</m:t>
                                      </m:r>
                                    </m:sup>
                                  </m:sSup>
                                </m:num>
                                <m:den>
                                  <m:sSup>
                                    <m:sSupPr>
                                      <m:ctrlPr>
                                        <a:rPr lang="en-US" sz="7200" i="1">
                                          <a:latin typeface="Cambria Math" panose="02040503050406030204" pitchFamily="18" charset="0"/>
                                        </a:rPr>
                                      </m:ctrlPr>
                                    </m:sSupPr>
                                    <m:e>
                                      <m:r>
                                        <a:rPr lang="en-US" sz="7200" i="1">
                                          <a:latin typeface="Cambria Math" panose="02040503050406030204" pitchFamily="18" charset="0"/>
                                        </a:rPr>
                                        <m:t>(</m:t>
                                      </m:r>
                                      <m:sSub>
                                        <m:sSubPr>
                                          <m:ctrlPr>
                                            <a:rPr lang="en-US" sz="7200" i="1">
                                              <a:latin typeface="Cambria Math" panose="02040503050406030204" pitchFamily="18" charset="0"/>
                                            </a:rPr>
                                          </m:ctrlPr>
                                        </m:sSubPr>
                                        <m:e>
                                          <m:r>
                                            <m:rPr>
                                              <m:sty m:val="p"/>
                                            </m:rPr>
                                            <a:rPr lang="el-GR" sz="9600" i="1">
                                              <a:latin typeface="Cambria Math" panose="02040503050406030204" pitchFamily="18" charset="0"/>
                                            </a:rPr>
                                            <m:t>η</m:t>
                                          </m:r>
                                        </m:e>
                                        <m:sub>
                                          <m:r>
                                            <a:rPr lang="en-US" sz="7200" i="1">
                                              <a:latin typeface="Cambria Math" panose="02040503050406030204" pitchFamily="18" charset="0"/>
                                            </a:rPr>
                                            <m:t>𝑖𝑗</m:t>
                                          </m:r>
                                        </m:sub>
                                      </m:sSub>
                                      <m:r>
                                        <a:rPr lang="en-US" sz="7200" i="1">
                                          <a:latin typeface="Cambria Math" panose="02040503050406030204" pitchFamily="18" charset="0"/>
                                        </a:rPr>
                                        <m:t>)</m:t>
                                      </m:r>
                                    </m:e>
                                    <m:sup>
                                      <m:r>
                                        <a:rPr lang="en-US" sz="7200" i="1">
                                          <a:latin typeface="Cambria Math" panose="02040503050406030204" pitchFamily="18" charset="0"/>
                                          <a:ea typeface="Cambria Math" panose="02040503050406030204" pitchFamily="18" charset="0"/>
                                        </a:rPr>
                                        <m:t>𝛽</m:t>
                                      </m:r>
                                    </m:sup>
                                  </m:sSup>
                                </m:den>
                              </m:f>
                            </m:e>
                          </m:nary>
                        </m:den>
                      </m:f>
                    </m:oMath>
                  </m:oMathPara>
                </a14:m>
                <a:endParaRPr lang="en-US" sz="7000" dirty="0" smtClean="0"/>
              </a:p>
              <a:p>
                <a:endParaRPr lang="en-US" dirty="0"/>
              </a:p>
              <a:p>
                <a:endParaRPr lang="en-US" dirty="0" smtClean="0"/>
              </a:p>
              <a:p>
                <a:pPr marL="0" indent="0">
                  <a:buNone/>
                </a:pPr>
                <a:endParaRPr lang="en-US" sz="6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6400" i="1">
                              <a:latin typeface="Cambria Math" panose="02040503050406030204" pitchFamily="18" charset="0"/>
                            </a:rPr>
                          </m:ctrlPr>
                        </m:sSubSupPr>
                        <m:e>
                          <m:sSub>
                            <m:sSubPr>
                              <m:ctrlPr>
                                <a:rPr lang="en-US" sz="6600" i="1">
                                  <a:latin typeface="Cambria Math" panose="02040503050406030204" pitchFamily="18" charset="0"/>
                                </a:rPr>
                              </m:ctrlPr>
                            </m:sSubPr>
                            <m:e>
                              <m:r>
                                <m:rPr>
                                  <m:sty m:val="p"/>
                                </m:rPr>
                                <a:rPr lang="el-GR" sz="6600" i="1">
                                  <a:latin typeface="Cambria Math" panose="02040503050406030204" pitchFamily="18" charset="0"/>
                                </a:rPr>
                                <m:t>η</m:t>
                              </m:r>
                            </m:e>
                            <m:sub>
                              <m:r>
                                <a:rPr lang="en-US" sz="6600" i="1">
                                  <a:latin typeface="Cambria Math" panose="02040503050406030204" pitchFamily="18" charset="0"/>
                                </a:rPr>
                                <m:t>𝑖𝑗</m:t>
                              </m:r>
                            </m:sub>
                          </m:sSub>
                          <m:r>
                            <a:rPr lang="en-US" sz="6600" b="0" i="1" smtClean="0">
                              <a:latin typeface="Cambria Math" panose="02040503050406030204" pitchFamily="18" charset="0"/>
                            </a:rPr>
                            <m:t>=</m:t>
                          </m:r>
                          <m:sSub>
                            <m:sSubPr>
                              <m:ctrlPr>
                                <a:rPr lang="en-US" sz="6600" b="0" i="1" smtClean="0">
                                  <a:latin typeface="Cambria Math" panose="02040503050406030204" pitchFamily="18" charset="0"/>
                                </a:rPr>
                              </m:ctrlPr>
                            </m:sSubPr>
                            <m:e>
                              <m:r>
                                <a:rPr lang="en-US" sz="6600" b="0" i="1" smtClean="0">
                                  <a:latin typeface="Cambria Math" panose="02040503050406030204" pitchFamily="18" charset="0"/>
                                </a:rPr>
                                <m:t>(</m:t>
                              </m:r>
                              <m:r>
                                <m:rPr>
                                  <m:sty m:val="p"/>
                                </m:rPr>
                                <a:rPr lang="el-GR" sz="6600" i="1">
                                  <a:latin typeface="Cambria Math" panose="02040503050406030204" pitchFamily="18" charset="0"/>
                                </a:rPr>
                                <m:t>α</m:t>
                              </m:r>
                            </m:e>
                            <m:sub>
                              <m:r>
                                <a:rPr lang="en-US" sz="6600" b="0" i="1" smtClean="0">
                                  <a:latin typeface="Cambria Math" panose="02040503050406030204" pitchFamily="18" charset="0"/>
                                </a:rPr>
                                <m:t>𝑗</m:t>
                              </m:r>
                            </m:sub>
                          </m:sSub>
                          <m:sSup>
                            <m:sSupPr>
                              <m:ctrlPr>
                                <a:rPr lang="en-US" sz="6600" i="1">
                                  <a:latin typeface="Cambria Math" panose="02040503050406030204" pitchFamily="18" charset="0"/>
                                </a:rPr>
                              </m:ctrlPr>
                            </m:sSupPr>
                            <m:e>
                              <m:r>
                                <a:rPr lang="en-US" sz="6600" i="1">
                                  <a:latin typeface="Cambria Math" panose="02040503050406030204" pitchFamily="18" charset="0"/>
                                </a:rPr>
                                <m:t>(</m:t>
                              </m:r>
                              <m:sSub>
                                <m:sSubPr>
                                  <m:ctrlPr>
                                    <a:rPr lang="en-US" sz="6600" i="1">
                                      <a:latin typeface="Cambria Math" panose="02040503050406030204" pitchFamily="18" charset="0"/>
                                    </a:rPr>
                                  </m:ctrlPr>
                                </m:sSubPr>
                                <m:e>
                                  <m:r>
                                    <a:rPr lang="en-US" sz="8800" b="0" i="1" smtClean="0">
                                      <a:latin typeface="Cambria Math" panose="02040503050406030204" pitchFamily="18" charset="0"/>
                                    </a:rPr>
                                    <m:t>𝑃</m:t>
                                  </m:r>
                                </m:e>
                                <m:sub>
                                  <m:r>
                                    <a:rPr lang="en-US" sz="6600" b="0" i="1" smtClean="0">
                                      <a:latin typeface="Cambria Math" panose="02040503050406030204" pitchFamily="18" charset="0"/>
                                    </a:rPr>
                                    <m:t>𝑗</m:t>
                                  </m:r>
                                </m:sub>
                              </m:sSub>
                              <m:r>
                                <a:rPr lang="en-US" sz="6600" i="1">
                                  <a:latin typeface="Cambria Math" panose="02040503050406030204" pitchFamily="18" charset="0"/>
                                </a:rPr>
                                <m:t>)</m:t>
                              </m:r>
                            </m:e>
                            <m:sup>
                              <m:r>
                                <a:rPr lang="en-US" sz="6600" b="0" i="1" smtClean="0">
                                  <a:latin typeface="Cambria Math" panose="02040503050406030204" pitchFamily="18" charset="0"/>
                                </a:rPr>
                                <m:t>2</m:t>
                              </m:r>
                            </m:sup>
                          </m:sSup>
                          <m:r>
                            <a:rPr lang="en-US" sz="6400" i="1">
                              <a:latin typeface="Cambria Math" panose="02040503050406030204" pitchFamily="18" charset="0"/>
                            </a:rPr>
                            <m:t>+</m:t>
                          </m:r>
                          <m:sSub>
                            <m:sSubPr>
                              <m:ctrlPr>
                                <a:rPr lang="en-US" sz="6000" i="1">
                                  <a:latin typeface="Cambria Math" panose="02040503050406030204" pitchFamily="18" charset="0"/>
                                </a:rPr>
                              </m:ctrlPr>
                            </m:sSubPr>
                            <m:e>
                              <m:r>
                                <m:rPr>
                                  <m:sty m:val="p"/>
                                </m:rPr>
                                <a:rPr lang="el-GR" sz="6000" i="1" smtClean="0">
                                  <a:latin typeface="Cambria Math" panose="02040503050406030204" pitchFamily="18" charset="0"/>
                                </a:rPr>
                                <m:t>β</m:t>
                              </m:r>
                            </m:e>
                            <m:sub>
                              <m:r>
                                <a:rPr lang="en-US" sz="6000" b="0" i="1" smtClean="0">
                                  <a:latin typeface="Cambria Math" panose="02040503050406030204" pitchFamily="18" charset="0"/>
                                </a:rPr>
                                <m:t>𝑗</m:t>
                              </m:r>
                            </m:sub>
                          </m:sSub>
                          <m:sSub>
                            <m:sSubPr>
                              <m:ctrlPr>
                                <a:rPr lang="en-US" sz="6000" i="1">
                                  <a:latin typeface="Cambria Math" panose="02040503050406030204" pitchFamily="18" charset="0"/>
                                </a:rPr>
                              </m:ctrlPr>
                            </m:sSubPr>
                            <m:e>
                              <m:r>
                                <a:rPr lang="en-US" sz="8000" i="1">
                                  <a:latin typeface="Cambria Math" panose="02040503050406030204" pitchFamily="18" charset="0"/>
                                </a:rPr>
                                <m:t>𝑃</m:t>
                              </m:r>
                            </m:e>
                            <m:sub>
                              <m:r>
                                <a:rPr lang="en-US" sz="6000" b="0" i="1" smtClean="0">
                                  <a:latin typeface="Cambria Math" panose="02040503050406030204" pitchFamily="18" charset="0"/>
                                </a:rPr>
                                <m:t>𝑗</m:t>
                              </m:r>
                            </m:sub>
                          </m:sSub>
                          <m:r>
                            <a:rPr lang="en-US" sz="6400" b="0" i="1" smtClean="0">
                              <a:latin typeface="Cambria Math" panose="02040503050406030204" pitchFamily="18" charset="0"/>
                            </a:rPr>
                            <m:t>+</m:t>
                          </m:r>
                          <m:sSub>
                            <m:sSubPr>
                              <m:ctrlPr>
                                <a:rPr lang="en-US" sz="6600" i="1">
                                  <a:latin typeface="Cambria Math" panose="02040503050406030204" pitchFamily="18" charset="0"/>
                                </a:rPr>
                              </m:ctrlPr>
                            </m:sSubPr>
                            <m:e>
                              <m:r>
                                <m:rPr>
                                  <m:sty m:val="p"/>
                                </m:rPr>
                                <a:rPr lang="el-GR" sz="6600" i="1" smtClean="0">
                                  <a:latin typeface="Cambria Math" panose="02040503050406030204" pitchFamily="18" charset="0"/>
                                </a:rPr>
                                <m:t>γ</m:t>
                              </m:r>
                            </m:e>
                            <m:sub>
                              <m:r>
                                <a:rPr lang="en-US" sz="6600" b="0" i="1" smtClean="0">
                                  <a:latin typeface="Cambria Math" panose="02040503050406030204" pitchFamily="18" charset="0"/>
                                </a:rPr>
                                <m:t>𝑗</m:t>
                              </m:r>
                            </m:sub>
                          </m:sSub>
                          <m:r>
                            <a:rPr lang="en-US" sz="6600" b="0" i="1" smtClean="0">
                              <a:latin typeface="Cambria Math" panose="02040503050406030204" pitchFamily="18" charset="0"/>
                            </a:rPr>
                            <m:t>)−</m:t>
                          </m:r>
                          <m:sSub>
                            <m:sSubPr>
                              <m:ctrlPr>
                                <a:rPr lang="en-US" sz="6000" i="1">
                                  <a:latin typeface="Cambria Math" panose="02040503050406030204" pitchFamily="18" charset="0"/>
                                </a:rPr>
                              </m:ctrlPr>
                            </m:sSubPr>
                            <m:e>
                              <m:r>
                                <a:rPr lang="en-US" sz="6000" i="1">
                                  <a:latin typeface="Cambria Math" panose="02040503050406030204" pitchFamily="18" charset="0"/>
                                </a:rPr>
                                <m:t>(</m:t>
                              </m:r>
                              <m:r>
                                <m:rPr>
                                  <m:sty m:val="p"/>
                                </m:rPr>
                                <a:rPr lang="el-GR" sz="6000" i="1">
                                  <a:latin typeface="Cambria Math" panose="02040503050406030204" pitchFamily="18" charset="0"/>
                                </a:rPr>
                                <m:t>α</m:t>
                              </m:r>
                            </m:e>
                            <m:sub>
                              <m:r>
                                <a:rPr lang="en-US" sz="6000" b="0" i="1" smtClean="0">
                                  <a:latin typeface="Cambria Math" panose="02040503050406030204" pitchFamily="18" charset="0"/>
                                </a:rPr>
                                <m:t>𝑖</m:t>
                              </m:r>
                            </m:sub>
                          </m:sSub>
                          <m:sSup>
                            <m:sSupPr>
                              <m:ctrlPr>
                                <a:rPr lang="en-US" sz="6000" i="1">
                                  <a:latin typeface="Cambria Math" panose="02040503050406030204" pitchFamily="18" charset="0"/>
                                </a:rPr>
                              </m:ctrlPr>
                            </m:sSupPr>
                            <m:e>
                              <m:r>
                                <a:rPr lang="en-US" sz="6000" i="1">
                                  <a:latin typeface="Cambria Math" panose="02040503050406030204" pitchFamily="18" charset="0"/>
                                </a:rPr>
                                <m:t>(</m:t>
                              </m:r>
                              <m:sSub>
                                <m:sSubPr>
                                  <m:ctrlPr>
                                    <a:rPr lang="en-US" sz="6000" i="1">
                                      <a:latin typeface="Cambria Math" panose="02040503050406030204" pitchFamily="18" charset="0"/>
                                    </a:rPr>
                                  </m:ctrlPr>
                                </m:sSubPr>
                                <m:e>
                                  <m:r>
                                    <a:rPr lang="en-US" sz="8000" i="1">
                                      <a:latin typeface="Cambria Math" panose="02040503050406030204" pitchFamily="18" charset="0"/>
                                    </a:rPr>
                                    <m:t>𝑃</m:t>
                                  </m:r>
                                </m:e>
                                <m:sub>
                                  <m:r>
                                    <a:rPr lang="en-US" sz="6000" b="0" i="1" smtClean="0">
                                      <a:latin typeface="Cambria Math" panose="02040503050406030204" pitchFamily="18" charset="0"/>
                                    </a:rPr>
                                    <m:t>𝑖</m:t>
                                  </m:r>
                                </m:sub>
                              </m:sSub>
                              <m:r>
                                <a:rPr lang="en-US" sz="6000" i="1">
                                  <a:latin typeface="Cambria Math" panose="02040503050406030204" pitchFamily="18" charset="0"/>
                                </a:rPr>
                                <m:t>)</m:t>
                              </m:r>
                            </m:e>
                            <m:sup>
                              <m:r>
                                <a:rPr lang="en-US" sz="6000" i="1">
                                  <a:latin typeface="Cambria Math" panose="02040503050406030204" pitchFamily="18" charset="0"/>
                                </a:rPr>
                                <m:t>2</m:t>
                              </m:r>
                            </m:sup>
                          </m:sSup>
                          <m:r>
                            <a:rPr lang="en-US" sz="6000" i="1">
                              <a:latin typeface="Cambria Math" panose="02040503050406030204" pitchFamily="18" charset="0"/>
                            </a:rPr>
                            <m:t>+</m:t>
                          </m:r>
                          <m:sSub>
                            <m:sSubPr>
                              <m:ctrlPr>
                                <a:rPr lang="en-US" sz="5400" i="1">
                                  <a:latin typeface="Cambria Math" panose="02040503050406030204" pitchFamily="18" charset="0"/>
                                </a:rPr>
                              </m:ctrlPr>
                            </m:sSubPr>
                            <m:e>
                              <m:r>
                                <m:rPr>
                                  <m:sty m:val="p"/>
                                </m:rPr>
                                <a:rPr lang="el-GR" sz="5400" i="1">
                                  <a:latin typeface="Cambria Math" panose="02040503050406030204" pitchFamily="18" charset="0"/>
                                </a:rPr>
                                <m:t>β</m:t>
                              </m:r>
                            </m:e>
                            <m:sub>
                              <m:r>
                                <a:rPr lang="en-US" sz="5400" b="0" i="1" smtClean="0">
                                  <a:latin typeface="Cambria Math" panose="02040503050406030204" pitchFamily="18" charset="0"/>
                                </a:rPr>
                                <m:t>𝑖</m:t>
                              </m:r>
                            </m:sub>
                          </m:sSub>
                          <m:sSub>
                            <m:sSubPr>
                              <m:ctrlPr>
                                <a:rPr lang="en-US" sz="5400" i="1">
                                  <a:latin typeface="Cambria Math" panose="02040503050406030204" pitchFamily="18" charset="0"/>
                                </a:rPr>
                              </m:ctrlPr>
                            </m:sSubPr>
                            <m:e>
                              <m:r>
                                <a:rPr lang="en-US" sz="7200" i="1">
                                  <a:latin typeface="Cambria Math" panose="02040503050406030204" pitchFamily="18" charset="0"/>
                                </a:rPr>
                                <m:t>𝑃</m:t>
                              </m:r>
                            </m:e>
                            <m:sub>
                              <m:r>
                                <a:rPr lang="en-US" sz="7200" b="0" i="1" smtClean="0">
                                  <a:latin typeface="Cambria Math" panose="02040503050406030204" pitchFamily="18" charset="0"/>
                                </a:rPr>
                                <m:t>𝑖</m:t>
                              </m:r>
                            </m:sub>
                          </m:sSub>
                          <m:r>
                            <a:rPr lang="en-US" sz="6000" i="1">
                              <a:latin typeface="Cambria Math" panose="02040503050406030204" pitchFamily="18" charset="0"/>
                            </a:rPr>
                            <m:t>+</m:t>
                          </m:r>
                          <m:sSub>
                            <m:sSubPr>
                              <m:ctrlPr>
                                <a:rPr lang="en-US" sz="6000" i="1">
                                  <a:latin typeface="Cambria Math" panose="02040503050406030204" pitchFamily="18" charset="0"/>
                                </a:rPr>
                              </m:ctrlPr>
                            </m:sSubPr>
                            <m:e>
                              <m:r>
                                <m:rPr>
                                  <m:sty m:val="p"/>
                                </m:rPr>
                                <a:rPr lang="el-GR" sz="6000" i="1">
                                  <a:latin typeface="Cambria Math" panose="02040503050406030204" pitchFamily="18" charset="0"/>
                                </a:rPr>
                                <m:t>γ</m:t>
                              </m:r>
                            </m:e>
                            <m:sub>
                              <m:r>
                                <a:rPr lang="en-US" sz="6000" b="0" i="1" smtClean="0">
                                  <a:latin typeface="Cambria Math" panose="02040503050406030204" pitchFamily="18" charset="0"/>
                                </a:rPr>
                                <m:t>𝑖</m:t>
                              </m:r>
                            </m:sub>
                          </m:sSub>
                          <m:r>
                            <a:rPr lang="en-US" sz="6000" i="1">
                              <a:latin typeface="Cambria Math" panose="02040503050406030204" pitchFamily="18" charset="0"/>
                            </a:rPr>
                            <m:t>)</m:t>
                          </m:r>
                          <m:r>
                            <a:rPr lang="en-US" sz="6400" b="0" i="1" smtClean="0">
                              <a:latin typeface="Cambria Math" panose="02040503050406030204" pitchFamily="18" charset="0"/>
                            </a:rPr>
                            <m:t>+</m:t>
                          </m:r>
                          <m:r>
                            <a:rPr lang="en-US" sz="6400" i="1">
                              <a:latin typeface="Cambria Math" panose="02040503050406030204" pitchFamily="18" charset="0"/>
                            </a:rPr>
                            <m:t>𝑆𝑇</m:t>
                          </m:r>
                        </m:e>
                        <m:sub>
                          <m:r>
                            <a:rPr lang="en-US" sz="6400" b="0" i="1" smtClean="0">
                              <a:latin typeface="Cambria Math" panose="02040503050406030204" pitchFamily="18" charset="0"/>
                            </a:rPr>
                            <m:t>𝑗</m:t>
                          </m:r>
                        </m:sub>
                        <m:sup>
                          <m:r>
                            <a:rPr lang="en-US" sz="6400" i="1">
                              <a:latin typeface="Cambria Math" panose="02040503050406030204" pitchFamily="18" charset="0"/>
                            </a:rPr>
                            <m:t>𝑡</m:t>
                          </m:r>
                        </m:sup>
                      </m:sSubSup>
                      <m:r>
                        <a:rPr lang="en-US" sz="6400" i="1">
                          <a:latin typeface="Cambria Math" panose="02040503050406030204" pitchFamily="18" charset="0"/>
                        </a:rPr>
                        <m:t>+</m:t>
                      </m:r>
                      <m:sSubSup>
                        <m:sSubSupPr>
                          <m:ctrlPr>
                            <a:rPr lang="en-US" sz="6400" i="1">
                              <a:latin typeface="Cambria Math" panose="02040503050406030204" pitchFamily="18" charset="0"/>
                            </a:rPr>
                          </m:ctrlPr>
                        </m:sSubSupPr>
                        <m:e>
                          <m:r>
                            <a:rPr lang="en-US" sz="6400" i="1">
                              <a:latin typeface="Cambria Math" panose="02040503050406030204" pitchFamily="18" charset="0"/>
                            </a:rPr>
                            <m:t> </m:t>
                          </m:r>
                          <m:r>
                            <a:rPr lang="en-US" sz="6400" i="1">
                              <a:latin typeface="Cambria Math" panose="02040503050406030204" pitchFamily="18" charset="0"/>
                            </a:rPr>
                            <m:t>𝑆𝐷</m:t>
                          </m:r>
                        </m:e>
                        <m:sub>
                          <m:r>
                            <a:rPr lang="en-US" sz="6400" b="0" i="1" smtClean="0">
                              <a:latin typeface="Cambria Math" panose="02040503050406030204" pitchFamily="18" charset="0"/>
                            </a:rPr>
                            <m:t>𝑖</m:t>
                          </m:r>
                        </m:sub>
                        <m:sup>
                          <m:r>
                            <a:rPr lang="en-US" sz="6400" i="1">
                              <a:latin typeface="Cambria Math" panose="02040503050406030204" pitchFamily="18" charset="0"/>
                            </a:rPr>
                            <m:t>𝑡</m:t>
                          </m:r>
                        </m:sup>
                      </m:sSubSup>
                      <m:r>
                        <a:rPr lang="en-US" sz="6400" i="1">
                          <a:latin typeface="Cambria Math" panose="02040503050406030204" pitchFamily="18" charset="0"/>
                        </a:rPr>
                        <m:t>+ </m:t>
                      </m:r>
                      <m:r>
                        <m:rPr>
                          <m:sty m:val="p"/>
                        </m:rPr>
                        <a:rPr lang="el-GR" sz="6400" i="1">
                          <a:latin typeface="Cambria Math" panose="02040503050406030204" pitchFamily="18" charset="0"/>
                        </a:rPr>
                        <m:t>λ</m:t>
                      </m:r>
                      <m:r>
                        <a:rPr lang="en-US" sz="6400" i="1">
                          <a:latin typeface="Cambria Math" panose="02040503050406030204" pitchFamily="18" charset="0"/>
                        </a:rPr>
                        <m:t>(</m:t>
                      </m:r>
                      <m:nary>
                        <m:naryPr>
                          <m:chr m:val="∑"/>
                          <m:ctrlPr>
                            <a:rPr lang="en-US" sz="6400" i="1">
                              <a:latin typeface="Cambria Math" panose="02040503050406030204" pitchFamily="18" charset="0"/>
                            </a:rPr>
                          </m:ctrlPr>
                        </m:naryPr>
                        <m:sub>
                          <m:r>
                            <m:rPr>
                              <m:brk m:alnAt="23"/>
                            </m:rPr>
                            <a:rPr lang="en-US" sz="6400" i="1">
                              <a:latin typeface="Cambria Math" panose="02040503050406030204" pitchFamily="18" charset="0"/>
                            </a:rPr>
                            <m:t>𝑖</m:t>
                          </m:r>
                          <m:r>
                            <a:rPr lang="en-US" sz="6400" i="1">
                              <a:latin typeface="Cambria Math" panose="02040503050406030204" pitchFamily="18" charset="0"/>
                            </a:rPr>
                            <m:t>=1</m:t>
                          </m:r>
                        </m:sub>
                        <m:sup>
                          <m:r>
                            <a:rPr lang="en-US" sz="6400" i="1">
                              <a:latin typeface="Cambria Math" panose="02040503050406030204" pitchFamily="18" charset="0"/>
                            </a:rPr>
                            <m:t>𝑛</m:t>
                          </m:r>
                        </m:sup>
                        <m:e>
                          <m:sSubSup>
                            <m:sSubSupPr>
                              <m:ctrlPr>
                                <a:rPr lang="en-US" sz="6400" i="1">
                                  <a:latin typeface="Cambria Math" panose="02040503050406030204" pitchFamily="18" charset="0"/>
                                </a:rPr>
                              </m:ctrlPr>
                            </m:sSubSupPr>
                            <m:e>
                              <m:r>
                                <a:rPr lang="en-US" sz="6400" i="1">
                                  <a:latin typeface="Cambria Math" panose="02040503050406030204" pitchFamily="18" charset="0"/>
                                </a:rPr>
                                <m:t>𝑃</m:t>
                              </m:r>
                            </m:e>
                            <m:sub>
                              <m:r>
                                <a:rPr lang="en-US" sz="6400" i="1">
                                  <a:latin typeface="Cambria Math" panose="02040503050406030204" pitchFamily="18" charset="0"/>
                                </a:rPr>
                                <m:t>𝑖</m:t>
                              </m:r>
                            </m:sub>
                            <m:sup>
                              <m:r>
                                <a:rPr lang="en-US" sz="6400" i="1">
                                  <a:latin typeface="Cambria Math" panose="02040503050406030204" pitchFamily="18" charset="0"/>
                                </a:rPr>
                                <m:t>𝑡</m:t>
                              </m:r>
                            </m:sup>
                          </m:sSubSup>
                          <m:sSubSup>
                            <m:sSubSupPr>
                              <m:ctrlPr>
                                <a:rPr lang="en-US" sz="6400" i="1">
                                  <a:latin typeface="Cambria Math" panose="02040503050406030204" pitchFamily="18" charset="0"/>
                                </a:rPr>
                              </m:ctrlPr>
                            </m:sSubSupPr>
                            <m:e>
                              <m:r>
                                <a:rPr lang="en-US" sz="6400" i="1">
                                  <a:latin typeface="Cambria Math" panose="02040503050406030204" pitchFamily="18" charset="0"/>
                                </a:rPr>
                                <m:t>𝑈</m:t>
                              </m:r>
                            </m:e>
                            <m:sub>
                              <m:r>
                                <a:rPr lang="en-US" sz="6400" i="1">
                                  <a:latin typeface="Cambria Math" panose="02040503050406030204" pitchFamily="18" charset="0"/>
                                </a:rPr>
                                <m:t>𝑖</m:t>
                              </m:r>
                            </m:sub>
                            <m:sup>
                              <m:r>
                                <a:rPr lang="en-US" sz="6400" i="1">
                                  <a:latin typeface="Cambria Math" panose="02040503050406030204" pitchFamily="18" charset="0"/>
                                </a:rPr>
                                <m:t>𝑡</m:t>
                              </m:r>
                            </m:sup>
                          </m:sSubSup>
                          <m:r>
                            <a:rPr lang="en-US" sz="6400" i="1">
                              <a:latin typeface="Cambria Math" panose="02040503050406030204" pitchFamily="18" charset="0"/>
                            </a:rPr>
                            <m:t>−</m:t>
                          </m:r>
                          <m:sSubSup>
                            <m:sSubSupPr>
                              <m:ctrlPr>
                                <a:rPr lang="en-US" sz="6400" i="1">
                                  <a:latin typeface="Cambria Math" panose="02040503050406030204" pitchFamily="18" charset="0"/>
                                </a:rPr>
                              </m:ctrlPr>
                            </m:sSubSupPr>
                            <m:e>
                              <m:r>
                                <a:rPr lang="en-US" sz="6400" i="1">
                                  <a:latin typeface="Cambria Math" panose="02040503050406030204" pitchFamily="18" charset="0"/>
                                </a:rPr>
                                <m:t>𝑃</m:t>
                              </m:r>
                            </m:e>
                            <m:sub>
                              <m:r>
                                <a:rPr lang="en-US" sz="6400" i="1">
                                  <a:latin typeface="Cambria Math" panose="02040503050406030204" pitchFamily="18" charset="0"/>
                                </a:rPr>
                                <m:t>𝐷</m:t>
                              </m:r>
                            </m:sub>
                            <m:sup>
                              <m:r>
                                <a:rPr lang="en-US" sz="6400" i="1">
                                  <a:latin typeface="Cambria Math" panose="02040503050406030204" pitchFamily="18" charset="0"/>
                                </a:rPr>
                                <m:t>𝑡</m:t>
                              </m:r>
                            </m:sup>
                          </m:sSubSup>
                          <m:r>
                            <a:rPr lang="en-US" sz="6400" i="1">
                              <a:latin typeface="Cambria Math" panose="02040503050406030204" pitchFamily="18" charset="0"/>
                            </a:rPr>
                            <m:t>)+</m:t>
                          </m:r>
                          <m:sSub>
                            <m:sSubPr>
                              <m:ctrlPr>
                                <a:rPr lang="en-US" sz="6400" i="1">
                                  <a:latin typeface="Cambria Math" panose="02040503050406030204" pitchFamily="18" charset="0"/>
                                </a:rPr>
                              </m:ctrlPr>
                            </m:sSubPr>
                            <m:e>
                              <m:r>
                                <m:rPr>
                                  <m:sty m:val="p"/>
                                </m:rPr>
                                <a:rPr lang="el-GR" sz="6400" i="1">
                                  <a:latin typeface="Cambria Math" panose="02040503050406030204" pitchFamily="18" charset="0"/>
                                </a:rPr>
                                <m:t>ν</m:t>
                              </m:r>
                            </m:e>
                            <m:sub>
                              <m:r>
                                <a:rPr lang="en-US" sz="6400" i="1">
                                  <a:latin typeface="Cambria Math" panose="02040503050406030204" pitchFamily="18" charset="0"/>
                                </a:rPr>
                                <m:t>1</m:t>
                              </m:r>
                            </m:sub>
                          </m:sSub>
                          <m:r>
                            <a:rPr lang="en-US" sz="6400" i="1">
                              <a:latin typeface="Cambria Math" panose="02040503050406030204" pitchFamily="18" charset="0"/>
                            </a:rPr>
                            <m:t>(</m:t>
                          </m:r>
                          <m:sSubSup>
                            <m:sSubSupPr>
                              <m:ctrlPr>
                                <a:rPr lang="en-US" sz="6400" i="1">
                                  <a:latin typeface="Cambria Math" panose="02040503050406030204" pitchFamily="18" charset="0"/>
                                </a:rPr>
                              </m:ctrlPr>
                            </m:sSubSupPr>
                            <m:e>
                              <m:r>
                                <a:rPr lang="en-US" sz="6400" i="1">
                                  <a:latin typeface="Cambria Math" panose="02040503050406030204" pitchFamily="18" charset="0"/>
                                </a:rPr>
                                <m:t>𝑃</m:t>
                              </m:r>
                            </m:e>
                            <m:sub>
                              <m:r>
                                <a:rPr lang="en-US" sz="6400" i="1">
                                  <a:latin typeface="Cambria Math" panose="02040503050406030204" pitchFamily="18" charset="0"/>
                                </a:rPr>
                                <m:t>𝐷</m:t>
                              </m:r>
                            </m:sub>
                            <m:sup>
                              <m:r>
                                <a:rPr lang="en-US" sz="6400" i="1">
                                  <a:latin typeface="Cambria Math" panose="02040503050406030204" pitchFamily="18" charset="0"/>
                                </a:rPr>
                                <m:t>𝑡</m:t>
                              </m:r>
                            </m:sup>
                          </m:sSubSup>
                          <m:r>
                            <a:rPr lang="en-US" sz="6400" i="1">
                              <a:latin typeface="Cambria Math" panose="02040503050406030204" pitchFamily="18" charset="0"/>
                            </a:rPr>
                            <m:t>+</m:t>
                          </m:r>
                          <m:sSup>
                            <m:sSupPr>
                              <m:ctrlPr>
                                <a:rPr lang="en-US" sz="6400" i="1">
                                  <a:latin typeface="Cambria Math" panose="02040503050406030204" pitchFamily="18" charset="0"/>
                                </a:rPr>
                              </m:ctrlPr>
                            </m:sSupPr>
                            <m:e>
                              <m:r>
                                <a:rPr lang="en-US" sz="6400" i="1">
                                  <a:latin typeface="Cambria Math" panose="02040503050406030204" pitchFamily="18" charset="0"/>
                                </a:rPr>
                                <m:t>𝑅</m:t>
                              </m:r>
                            </m:e>
                            <m:sup>
                              <m:r>
                                <a:rPr lang="en-US" sz="6400" i="1">
                                  <a:latin typeface="Cambria Math" panose="02040503050406030204" pitchFamily="18" charset="0"/>
                                </a:rPr>
                                <m:t>𝑡</m:t>
                              </m:r>
                            </m:sup>
                          </m:sSup>
                          <m:r>
                            <a:rPr lang="en-US" sz="6400" i="1">
                              <a:latin typeface="Cambria Math" panose="02040503050406030204" pitchFamily="18" charset="0"/>
                            </a:rPr>
                            <m:t>−</m:t>
                          </m:r>
                          <m:nary>
                            <m:naryPr>
                              <m:chr m:val="∑"/>
                              <m:ctrlPr>
                                <a:rPr lang="en-US" sz="6400" i="1">
                                  <a:latin typeface="Cambria Math" panose="02040503050406030204" pitchFamily="18" charset="0"/>
                                </a:rPr>
                              </m:ctrlPr>
                            </m:naryPr>
                            <m:sub>
                              <m:r>
                                <m:rPr>
                                  <m:brk m:alnAt="23"/>
                                </m:rPr>
                                <a:rPr lang="en-US" sz="6400" i="1">
                                  <a:latin typeface="Cambria Math" panose="02040503050406030204" pitchFamily="18" charset="0"/>
                                </a:rPr>
                                <m:t>𝑖</m:t>
                              </m:r>
                              <m:r>
                                <a:rPr lang="en-US" sz="6400" i="1">
                                  <a:latin typeface="Cambria Math" panose="02040503050406030204" pitchFamily="18" charset="0"/>
                                </a:rPr>
                                <m:t>=1</m:t>
                              </m:r>
                            </m:sub>
                            <m:sup>
                              <m:r>
                                <a:rPr lang="en-US" sz="6400" i="1">
                                  <a:latin typeface="Cambria Math" panose="02040503050406030204" pitchFamily="18" charset="0"/>
                                </a:rPr>
                                <m:t>𝑛</m:t>
                              </m:r>
                            </m:sup>
                            <m:e>
                              <m:sSubSup>
                                <m:sSubSupPr>
                                  <m:ctrlPr>
                                    <a:rPr lang="en-US" sz="6400" i="1">
                                      <a:latin typeface="Cambria Math" panose="02040503050406030204" pitchFamily="18" charset="0"/>
                                    </a:rPr>
                                  </m:ctrlPr>
                                </m:sSubSupPr>
                                <m:e>
                                  <m:r>
                                    <a:rPr lang="en-US" sz="6400" i="1">
                                      <a:latin typeface="Cambria Math" panose="02040503050406030204" pitchFamily="18" charset="0"/>
                                    </a:rPr>
                                    <m:t>𝑃</m:t>
                                  </m:r>
                                </m:e>
                                <m:sub>
                                  <m:r>
                                    <a:rPr lang="en-US" sz="6400" i="1">
                                      <a:latin typeface="Cambria Math" panose="02040503050406030204" pitchFamily="18" charset="0"/>
                                    </a:rPr>
                                    <m:t>𝑖</m:t>
                                  </m:r>
                                  <m:r>
                                    <a:rPr lang="en-US" sz="6400" i="1">
                                      <a:latin typeface="Cambria Math" panose="02040503050406030204" pitchFamily="18" charset="0"/>
                                    </a:rPr>
                                    <m:t>,</m:t>
                                  </m:r>
                                  <m:r>
                                    <a:rPr lang="en-US" sz="6400" i="1">
                                      <a:latin typeface="Cambria Math" panose="02040503050406030204" pitchFamily="18" charset="0"/>
                                    </a:rPr>
                                    <m:t>𝑚𝑎𝑥</m:t>
                                  </m:r>
                                </m:sub>
                                <m:sup>
                                  <m:r>
                                    <a:rPr lang="en-US" sz="6400" i="1">
                                      <a:latin typeface="Cambria Math" panose="02040503050406030204" pitchFamily="18" charset="0"/>
                                    </a:rPr>
                                    <m:t>𝑡</m:t>
                                  </m:r>
                                </m:sup>
                              </m:sSubSup>
                              <m:sSubSup>
                                <m:sSubSupPr>
                                  <m:ctrlPr>
                                    <a:rPr lang="en-US" sz="6400" i="1">
                                      <a:latin typeface="Cambria Math" panose="02040503050406030204" pitchFamily="18" charset="0"/>
                                    </a:rPr>
                                  </m:ctrlPr>
                                </m:sSubSupPr>
                                <m:e>
                                  <m:r>
                                    <a:rPr lang="en-US" sz="6400" i="1">
                                      <a:latin typeface="Cambria Math" panose="02040503050406030204" pitchFamily="18" charset="0"/>
                                    </a:rPr>
                                    <m:t>𝑈</m:t>
                                  </m:r>
                                </m:e>
                                <m:sub>
                                  <m:r>
                                    <a:rPr lang="en-US" sz="6400" i="1">
                                      <a:latin typeface="Cambria Math" panose="02040503050406030204" pitchFamily="18" charset="0"/>
                                    </a:rPr>
                                    <m:t>𝑖</m:t>
                                  </m:r>
                                </m:sub>
                                <m:sup>
                                  <m:r>
                                    <a:rPr lang="en-US" sz="6400" i="1">
                                      <a:latin typeface="Cambria Math" panose="02040503050406030204" pitchFamily="18" charset="0"/>
                                    </a:rPr>
                                    <m:t>𝑡</m:t>
                                  </m:r>
                                </m:sup>
                              </m:sSubSup>
                            </m:e>
                          </m:nary>
                          <m:r>
                            <a:rPr lang="en-US" sz="6400" i="1">
                              <a:latin typeface="Cambria Math" panose="02040503050406030204" pitchFamily="18" charset="0"/>
                            </a:rPr>
                            <m:t>)+</m:t>
                          </m:r>
                          <m:sSub>
                            <m:sSubPr>
                              <m:ctrlPr>
                                <a:rPr lang="en-US" sz="6400" i="1">
                                  <a:latin typeface="Cambria Math" panose="02040503050406030204" pitchFamily="18" charset="0"/>
                                </a:rPr>
                              </m:ctrlPr>
                            </m:sSubPr>
                            <m:e>
                              <m:r>
                                <m:rPr>
                                  <m:sty m:val="p"/>
                                </m:rPr>
                                <a:rPr lang="el-GR" sz="6400" i="1">
                                  <a:latin typeface="Cambria Math" panose="02040503050406030204" pitchFamily="18" charset="0"/>
                                </a:rPr>
                                <m:t>ν</m:t>
                              </m:r>
                            </m:e>
                            <m:sub>
                              <m:r>
                                <a:rPr lang="en-US" sz="6400" i="1">
                                  <a:latin typeface="Cambria Math" panose="02040503050406030204" pitchFamily="18" charset="0"/>
                                </a:rPr>
                                <m:t>2</m:t>
                              </m:r>
                            </m:sub>
                          </m:sSub>
                          <m:r>
                            <a:rPr lang="en-US" sz="6400" i="1">
                              <a:latin typeface="Cambria Math" panose="02040503050406030204" pitchFamily="18" charset="0"/>
                            </a:rPr>
                            <m:t>(</m:t>
                          </m:r>
                          <m:sSubSup>
                            <m:sSubSupPr>
                              <m:ctrlPr>
                                <a:rPr lang="en-US" sz="6400" i="1">
                                  <a:latin typeface="Cambria Math" panose="02040503050406030204" pitchFamily="18" charset="0"/>
                                </a:rPr>
                              </m:ctrlPr>
                            </m:sSubSupPr>
                            <m:e>
                              <m:r>
                                <a:rPr lang="en-US" sz="6400" i="1">
                                  <a:latin typeface="Cambria Math" panose="02040503050406030204" pitchFamily="18" charset="0"/>
                                </a:rPr>
                                <m:t>𝑃</m:t>
                              </m:r>
                            </m:e>
                            <m:sub>
                              <m:r>
                                <a:rPr lang="en-US" sz="6400" b="0" i="1" smtClean="0">
                                  <a:latin typeface="Cambria Math" panose="02040503050406030204" pitchFamily="18" charset="0"/>
                                </a:rPr>
                                <m:t>𝑗</m:t>
                              </m:r>
                            </m:sub>
                            <m:sup>
                              <m:r>
                                <a:rPr lang="en-US" sz="6400" i="1">
                                  <a:latin typeface="Cambria Math" panose="02040503050406030204" pitchFamily="18" charset="0"/>
                                </a:rPr>
                                <m:t>𝑡</m:t>
                              </m:r>
                            </m:sup>
                          </m:sSubSup>
                          <m:r>
                            <a:rPr lang="en-US" sz="6400" i="1">
                              <a:latin typeface="Cambria Math" panose="02040503050406030204" pitchFamily="18" charset="0"/>
                            </a:rPr>
                            <m:t>−</m:t>
                          </m:r>
                          <m:sSubSup>
                            <m:sSubSupPr>
                              <m:ctrlPr>
                                <a:rPr lang="en-US" sz="6400" i="1">
                                  <a:latin typeface="Cambria Math" panose="02040503050406030204" pitchFamily="18" charset="0"/>
                                </a:rPr>
                              </m:ctrlPr>
                            </m:sSubSupPr>
                            <m:e>
                              <m:r>
                                <m:rPr>
                                  <m:sty m:val="p"/>
                                </m:rPr>
                                <a:rPr lang="en-US" sz="6400">
                                  <a:latin typeface="Cambria Math" panose="02040503050406030204" pitchFamily="18" charset="0"/>
                                </a:rPr>
                                <m:t>min</m:t>
                              </m:r>
                              <m:r>
                                <a:rPr lang="en-US" sz="6400">
                                  <a:latin typeface="Cambria Math" panose="02040503050406030204" pitchFamily="18" charset="0"/>
                                </a:rPr>
                                <m:t>⁡</m:t>
                              </m:r>
                              <m:r>
                                <a:rPr lang="en-US" sz="6400" i="1">
                                  <a:latin typeface="Cambria Math" panose="02040503050406030204" pitchFamily="18" charset="0"/>
                                </a:rPr>
                                <m:t>(</m:t>
                              </m:r>
                              <m:r>
                                <a:rPr lang="en-US" sz="6400" i="1">
                                  <a:latin typeface="Cambria Math" panose="02040503050406030204" pitchFamily="18" charset="0"/>
                                </a:rPr>
                                <m:t>𝑃</m:t>
                              </m:r>
                            </m:e>
                            <m:sub>
                              <m:r>
                                <a:rPr lang="en-US" sz="6400" b="0" i="1" smtClean="0">
                                  <a:latin typeface="Cambria Math" panose="02040503050406030204" pitchFamily="18" charset="0"/>
                                </a:rPr>
                                <m:t>𝑗</m:t>
                              </m:r>
                            </m:sub>
                            <m:sup>
                              <m:r>
                                <a:rPr lang="en-US" sz="6400" i="1">
                                  <a:latin typeface="Cambria Math" panose="02040503050406030204" pitchFamily="18" charset="0"/>
                                </a:rPr>
                                <m:t>𝑡</m:t>
                              </m:r>
                              <m:r>
                                <a:rPr lang="en-US" sz="6400" i="1">
                                  <a:latin typeface="Cambria Math" panose="02040503050406030204" pitchFamily="18" charset="0"/>
                                </a:rPr>
                                <m:t>−1</m:t>
                              </m:r>
                            </m:sup>
                          </m:sSubSup>
                          <m:r>
                            <a:rPr lang="en-US" sz="6400" i="1">
                              <a:latin typeface="Cambria Math" panose="02040503050406030204" pitchFamily="18" charset="0"/>
                            </a:rPr>
                            <m:t>+</m:t>
                          </m:r>
                          <m:sSub>
                            <m:sSubPr>
                              <m:ctrlPr>
                                <a:rPr lang="en-US" sz="6400" i="1">
                                  <a:latin typeface="Cambria Math" panose="02040503050406030204" pitchFamily="18" charset="0"/>
                                </a:rPr>
                              </m:ctrlPr>
                            </m:sSubPr>
                            <m:e>
                              <m:r>
                                <a:rPr lang="en-US" sz="6400" i="1">
                                  <a:latin typeface="Cambria Math" panose="02040503050406030204" pitchFamily="18" charset="0"/>
                                </a:rPr>
                                <m:t>𝑈𝑅</m:t>
                              </m:r>
                            </m:e>
                            <m:sub>
                              <m:r>
                                <a:rPr lang="en-US" sz="6400" b="0" i="1" smtClean="0">
                                  <a:latin typeface="Cambria Math" panose="02040503050406030204" pitchFamily="18" charset="0"/>
                                </a:rPr>
                                <m:t>𝑗</m:t>
                              </m:r>
                            </m:sub>
                          </m:sSub>
                          <m:sSubSup>
                            <m:sSubSupPr>
                              <m:ctrlPr>
                                <a:rPr lang="en-US" sz="6400" i="1">
                                  <a:latin typeface="Cambria Math" panose="02040503050406030204" pitchFamily="18" charset="0"/>
                                </a:rPr>
                              </m:ctrlPr>
                            </m:sSubSupPr>
                            <m:e>
                              <m:r>
                                <a:rPr lang="en-US" sz="6400" i="1">
                                  <a:latin typeface="Cambria Math" panose="02040503050406030204" pitchFamily="18" charset="0"/>
                                </a:rPr>
                                <m:t>,</m:t>
                              </m:r>
                              <m:r>
                                <a:rPr lang="en-US" sz="6400" i="1">
                                  <a:latin typeface="Cambria Math" panose="02040503050406030204" pitchFamily="18" charset="0"/>
                                </a:rPr>
                                <m:t>𝑃</m:t>
                              </m:r>
                            </m:e>
                            <m:sub>
                              <m:r>
                                <a:rPr lang="en-US" sz="6400" b="0" i="1" smtClean="0">
                                  <a:latin typeface="Cambria Math" panose="02040503050406030204" pitchFamily="18" charset="0"/>
                                </a:rPr>
                                <m:t>𝑗</m:t>
                              </m:r>
                              <m:r>
                                <a:rPr lang="en-US" sz="6400" i="1">
                                  <a:latin typeface="Cambria Math" panose="02040503050406030204" pitchFamily="18" charset="0"/>
                                </a:rPr>
                                <m:t>,</m:t>
                              </m:r>
                              <m:r>
                                <a:rPr lang="en-US" sz="6400" i="1">
                                  <a:latin typeface="Cambria Math" panose="02040503050406030204" pitchFamily="18" charset="0"/>
                                </a:rPr>
                                <m:t>𝑚𝑎𝑥</m:t>
                              </m:r>
                            </m:sub>
                            <m:sup>
                              <m:r>
                                <a:rPr lang="en-US" sz="6400" i="1">
                                  <a:latin typeface="Cambria Math" panose="02040503050406030204" pitchFamily="18" charset="0"/>
                                </a:rPr>
                                <m:t>𝑡</m:t>
                              </m:r>
                            </m:sup>
                          </m:sSubSup>
                          <m:r>
                            <a:rPr lang="en-US" sz="6400" i="1">
                              <a:latin typeface="Cambria Math" panose="02040503050406030204" pitchFamily="18" charset="0"/>
                            </a:rPr>
                            <m:t>))+</m:t>
                          </m:r>
                          <m:sSub>
                            <m:sSubPr>
                              <m:ctrlPr>
                                <a:rPr lang="en-US" sz="6400" i="1">
                                  <a:latin typeface="Cambria Math" panose="02040503050406030204" pitchFamily="18" charset="0"/>
                                </a:rPr>
                              </m:ctrlPr>
                            </m:sSubPr>
                            <m:e>
                              <m:r>
                                <m:rPr>
                                  <m:sty m:val="p"/>
                                </m:rPr>
                                <a:rPr lang="el-GR" sz="6400" i="1">
                                  <a:latin typeface="Cambria Math" panose="02040503050406030204" pitchFamily="18" charset="0"/>
                                </a:rPr>
                                <m:t>ν</m:t>
                              </m:r>
                            </m:e>
                            <m:sub>
                              <m:r>
                                <a:rPr lang="en-US" sz="6400" i="1">
                                  <a:latin typeface="Cambria Math" panose="02040503050406030204" pitchFamily="18" charset="0"/>
                                </a:rPr>
                                <m:t>3</m:t>
                              </m:r>
                            </m:sub>
                          </m:sSub>
                          <m:r>
                            <a:rPr lang="en-US" sz="6400" i="1">
                              <a:latin typeface="Cambria Math" panose="02040503050406030204" pitchFamily="18" charset="0"/>
                            </a:rPr>
                            <m:t>(</m:t>
                          </m:r>
                          <m:sSubSup>
                            <m:sSubSupPr>
                              <m:ctrlPr>
                                <a:rPr lang="en-US" sz="6400" i="1">
                                  <a:latin typeface="Cambria Math" panose="02040503050406030204" pitchFamily="18" charset="0"/>
                                </a:rPr>
                              </m:ctrlPr>
                            </m:sSubSupPr>
                            <m:e>
                              <m:r>
                                <m:rPr>
                                  <m:sty m:val="p"/>
                                </m:rPr>
                                <a:rPr lang="en-US" sz="6400">
                                  <a:latin typeface="Cambria Math" panose="02040503050406030204" pitchFamily="18" charset="0"/>
                                </a:rPr>
                                <m:t>max</m:t>
                              </m:r>
                              <m:r>
                                <a:rPr lang="en-US" sz="6400">
                                  <a:latin typeface="Cambria Math" panose="02040503050406030204" pitchFamily="18" charset="0"/>
                                </a:rPr>
                                <m:t>⁡</m:t>
                              </m:r>
                              <m:r>
                                <a:rPr lang="en-US" sz="6400" i="1">
                                  <a:latin typeface="Cambria Math" panose="02040503050406030204" pitchFamily="18" charset="0"/>
                                </a:rPr>
                                <m:t>(</m:t>
                              </m:r>
                              <m:r>
                                <a:rPr lang="en-US" sz="6400" i="1">
                                  <a:latin typeface="Cambria Math" panose="02040503050406030204" pitchFamily="18" charset="0"/>
                                </a:rPr>
                                <m:t>𝑃</m:t>
                              </m:r>
                            </m:e>
                            <m:sub>
                              <m:r>
                                <a:rPr lang="en-US" sz="6400" i="1">
                                  <a:latin typeface="Cambria Math" panose="02040503050406030204" pitchFamily="18" charset="0"/>
                                </a:rPr>
                                <m:t>𝑖</m:t>
                              </m:r>
                            </m:sub>
                            <m:sup>
                              <m:r>
                                <a:rPr lang="en-US" sz="6400" i="1">
                                  <a:latin typeface="Cambria Math" panose="02040503050406030204" pitchFamily="18" charset="0"/>
                                </a:rPr>
                                <m:t>𝑡</m:t>
                              </m:r>
                              <m:r>
                                <a:rPr lang="en-US" sz="6400" i="1">
                                  <a:latin typeface="Cambria Math" panose="02040503050406030204" pitchFamily="18" charset="0"/>
                                </a:rPr>
                                <m:t>−1</m:t>
                              </m:r>
                            </m:sup>
                          </m:sSubSup>
                          <m:r>
                            <a:rPr lang="en-US" sz="6400" i="1">
                              <a:latin typeface="Cambria Math" panose="02040503050406030204" pitchFamily="18" charset="0"/>
                            </a:rPr>
                            <m:t>−</m:t>
                          </m:r>
                          <m:sSub>
                            <m:sSubPr>
                              <m:ctrlPr>
                                <a:rPr lang="en-US" sz="6400" i="1">
                                  <a:latin typeface="Cambria Math" panose="02040503050406030204" pitchFamily="18" charset="0"/>
                                </a:rPr>
                              </m:ctrlPr>
                            </m:sSubPr>
                            <m:e>
                              <m:r>
                                <a:rPr lang="en-US" sz="6400" i="1">
                                  <a:latin typeface="Cambria Math" panose="02040503050406030204" pitchFamily="18" charset="0"/>
                                </a:rPr>
                                <m:t>𝐷𝑅</m:t>
                              </m:r>
                            </m:e>
                            <m:sub>
                              <m:r>
                                <a:rPr lang="en-US" sz="6400" i="1">
                                  <a:latin typeface="Cambria Math" panose="02040503050406030204" pitchFamily="18" charset="0"/>
                                </a:rPr>
                                <m:t>𝑖</m:t>
                              </m:r>
                            </m:sub>
                          </m:sSub>
                          <m:sSubSup>
                            <m:sSubSupPr>
                              <m:ctrlPr>
                                <a:rPr lang="en-US" sz="6400" i="1">
                                  <a:latin typeface="Cambria Math" panose="02040503050406030204" pitchFamily="18" charset="0"/>
                                </a:rPr>
                              </m:ctrlPr>
                            </m:sSubSupPr>
                            <m:e>
                              <m:r>
                                <a:rPr lang="en-US" sz="6400" i="1">
                                  <a:latin typeface="Cambria Math" panose="02040503050406030204" pitchFamily="18" charset="0"/>
                                </a:rPr>
                                <m:t>,</m:t>
                              </m:r>
                              <m:r>
                                <a:rPr lang="en-US" sz="6400" i="1">
                                  <a:latin typeface="Cambria Math" panose="02040503050406030204" pitchFamily="18" charset="0"/>
                                </a:rPr>
                                <m:t>𝑃</m:t>
                              </m:r>
                            </m:e>
                            <m:sub>
                              <m:r>
                                <a:rPr lang="en-US" sz="6400" i="1">
                                  <a:latin typeface="Cambria Math" panose="02040503050406030204" pitchFamily="18" charset="0"/>
                                </a:rPr>
                                <m:t>𝑖</m:t>
                              </m:r>
                              <m:r>
                                <a:rPr lang="en-US" sz="6400" i="1">
                                  <a:latin typeface="Cambria Math" panose="02040503050406030204" pitchFamily="18" charset="0"/>
                                </a:rPr>
                                <m:t>,</m:t>
                              </m:r>
                              <m:r>
                                <a:rPr lang="en-US" sz="6400" i="1">
                                  <a:latin typeface="Cambria Math" panose="02040503050406030204" pitchFamily="18" charset="0"/>
                                </a:rPr>
                                <m:t>𝑚𝑖𝑛</m:t>
                              </m:r>
                            </m:sub>
                            <m:sup>
                              <m:r>
                                <a:rPr lang="en-US" sz="6400" i="1">
                                  <a:latin typeface="Cambria Math" panose="02040503050406030204" pitchFamily="18" charset="0"/>
                                </a:rPr>
                                <m:t>𝑡</m:t>
                              </m:r>
                            </m:sup>
                          </m:sSubSup>
                          <m:r>
                            <a:rPr lang="en-US" sz="6400" i="1">
                              <a:latin typeface="Cambria Math" panose="02040503050406030204" pitchFamily="18" charset="0"/>
                            </a:rPr>
                            <m:t>)−</m:t>
                          </m:r>
                          <m:sSubSup>
                            <m:sSubSupPr>
                              <m:ctrlPr>
                                <a:rPr lang="en-US" sz="6400" i="1">
                                  <a:latin typeface="Cambria Math" panose="02040503050406030204" pitchFamily="18" charset="0"/>
                                </a:rPr>
                              </m:ctrlPr>
                            </m:sSubSupPr>
                            <m:e>
                              <m:r>
                                <a:rPr lang="en-US" sz="6400" i="1">
                                  <a:latin typeface="Cambria Math" panose="02040503050406030204" pitchFamily="18" charset="0"/>
                                </a:rPr>
                                <m:t>𝑃</m:t>
                              </m:r>
                            </m:e>
                            <m:sub>
                              <m:r>
                                <a:rPr lang="en-US" sz="6400" i="1">
                                  <a:latin typeface="Cambria Math" panose="02040503050406030204" pitchFamily="18" charset="0"/>
                                </a:rPr>
                                <m:t>𝑖</m:t>
                              </m:r>
                            </m:sub>
                            <m:sup>
                              <m:r>
                                <a:rPr lang="en-US" sz="6400" i="1">
                                  <a:latin typeface="Cambria Math" panose="02040503050406030204" pitchFamily="18" charset="0"/>
                                </a:rPr>
                                <m:t>𝑡</m:t>
                              </m:r>
                            </m:sup>
                          </m:sSubSup>
                          <m:r>
                            <a:rPr lang="en-US" sz="6400" i="1">
                              <a:latin typeface="Cambria Math" panose="02040503050406030204" pitchFamily="18" charset="0"/>
                            </a:rPr>
                            <m:t>)</m:t>
                          </m:r>
                        </m:e>
                      </m:nary>
                      <m:r>
                        <m:rPr>
                          <m:nor/>
                        </m:rPr>
                        <a:rPr lang="en-US" sz="6400" dirty="0"/>
                        <m:t> </m:t>
                      </m:r>
                    </m:oMath>
                  </m:oMathPara>
                </a14:m>
                <a:endParaRPr lang="en-US" sz="6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884219"/>
                <a:ext cx="11582400" cy="5306290"/>
              </a:xfrm>
              <a:blipFill>
                <a:blip r:embed="rId2"/>
                <a:stretch>
                  <a:fillRect l="-947" t="-3100" r="-1474"/>
                </a:stretch>
              </a:blipFill>
            </p:spPr>
            <p:txBody>
              <a:bodyPr/>
              <a:lstStyle/>
              <a:p>
                <a:r>
                  <a:rPr lang="en-US">
                    <a:noFill/>
                  </a:rPr>
                  <a:t> </a:t>
                </a:r>
              </a:p>
            </p:txBody>
          </p:sp>
        </mc:Fallback>
      </mc:AlternateContent>
      <p:pic>
        <p:nvPicPr>
          <p:cNvPr id="2050" name="Picture 2" descr="Image result for ant colony algorith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5358" y="2803884"/>
            <a:ext cx="4309552" cy="2640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8869" y="2803885"/>
            <a:ext cx="2043131" cy="1733480"/>
          </a:xfrm>
          <a:prstGeom prst="rect">
            <a:avLst/>
          </a:prstGeom>
        </p:spPr>
      </p:pic>
    </p:spTree>
    <p:extLst>
      <p:ext uri="{BB962C8B-B14F-4D97-AF65-F5344CB8AC3E}">
        <p14:creationId xmlns:p14="http://schemas.microsoft.com/office/powerpoint/2010/main" val="142094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Pheromone Matrix for each hour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353800" cy="4351338"/>
              </a:xfrm>
            </p:spPr>
            <p:txBody>
              <a:bodyPr>
                <a:normAutofit/>
              </a:bodyPr>
              <a:lstStyle/>
              <a:p>
                <a:r>
                  <a:rPr lang="en-US" dirty="0" smtClean="0"/>
                  <a:t>Ant k deposits pheromone amount </a:t>
                </a:r>
                <a14:m>
                  <m:oMath xmlns:m="http://schemas.openxmlformats.org/officeDocument/2006/math">
                    <m:sSub>
                      <m:sSubPr>
                        <m:ctrlPr>
                          <a:rPr lang="en-US" i="1">
                            <a:latin typeface="Cambria Math" panose="02040503050406030204" pitchFamily="18" charset="0"/>
                          </a:rPr>
                        </m:ctrlPr>
                      </m:sSubPr>
                      <m:e>
                        <m:r>
                          <m:rPr>
                            <m:sty m:val="p"/>
                          </m:rPr>
                          <a:rPr lang="el-GR" i="1" smtClean="0">
                            <a:latin typeface="Cambria Math" panose="02040503050406030204" pitchFamily="18" charset="0"/>
                          </a:rPr>
                          <m:t>Δ</m:t>
                        </m:r>
                        <m:r>
                          <m:rPr>
                            <m:sty m:val="p"/>
                          </m:rPr>
                          <a:rPr lang="el-GR" i="1">
                            <a:latin typeface="Cambria Math" panose="02040503050406030204" pitchFamily="18" charset="0"/>
                          </a:rPr>
                          <m:t>τ</m:t>
                        </m:r>
                      </m:e>
                      <m:sub>
                        <m:r>
                          <a:rPr lang="en-US" i="1">
                            <a:latin typeface="Cambria Math" panose="02040503050406030204" pitchFamily="18" charset="0"/>
                          </a:rPr>
                          <m:t>𝑖𝑗</m:t>
                        </m:r>
                      </m:sub>
                    </m:sSub>
                  </m:oMath>
                </a14:m>
                <a:r>
                  <a:rPr lang="en-US" dirty="0" smtClean="0"/>
                  <a:t> in path </a:t>
                </a:r>
                <a:r>
                  <a:rPr lang="en-US" dirty="0" err="1" smtClean="0"/>
                  <a:t>i</a:t>
                </a:r>
                <a:r>
                  <a:rPr lang="en-US" dirty="0" smtClean="0"/>
                  <a:t>-j which depends on utility of the choice of Unit j.</a:t>
                </a:r>
              </a:p>
              <a:p>
                <a:r>
                  <a:rPr lang="en-US" dirty="0"/>
                  <a:t>When all the ants have completed a solution, the trails are updated </a:t>
                </a:r>
                <a:r>
                  <a:rPr lang="en-US" dirty="0" smtClean="0"/>
                  <a:t>by:</a:t>
                </a:r>
              </a:p>
              <a:p>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τ</m:t>
                        </m:r>
                      </m:e>
                      <m:sub>
                        <m:r>
                          <a:rPr lang="en-US" i="1">
                            <a:latin typeface="Cambria Math" panose="02040503050406030204" pitchFamily="18" charset="0"/>
                          </a:rPr>
                          <m:t>𝑖𝑗</m:t>
                        </m:r>
                      </m:sub>
                    </m:sSub>
                    <m:r>
                      <a:rPr lang="en-US" b="0" i="1" smtClean="0">
                        <a:latin typeface="Cambria Math" panose="02040503050406030204" pitchFamily="18" charset="0"/>
                      </a:rPr>
                      <m:t>=(1−</m:t>
                    </m:r>
                    <m:r>
                      <m:rPr>
                        <m:sty m:val="p"/>
                      </m:rPr>
                      <a:rPr lang="el-GR" b="0" i="1" smtClean="0">
                        <a:latin typeface="Cambria Math" panose="02040503050406030204" pitchFamily="18" charset="0"/>
                      </a:rPr>
                      <m:t>ρ</m:t>
                    </m:r>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l-GR" i="1">
                            <a:latin typeface="Cambria Math" panose="02040503050406030204" pitchFamily="18" charset="0"/>
                          </a:rPr>
                          <m:t>τ</m:t>
                        </m:r>
                      </m:e>
                      <m:sub>
                        <m:r>
                          <a:rPr lang="en-US" i="1">
                            <a:latin typeface="Cambria Math" panose="02040503050406030204" pitchFamily="18" charset="0"/>
                          </a:rPr>
                          <m:t>𝑖𝑗</m:t>
                        </m:r>
                      </m:sub>
                    </m:sSub>
                  </m:oMath>
                </a14:m>
                <a:r>
                  <a:rPr lang="en-US" dirty="0" smtClean="0"/>
                  <a:t>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i="1">
                                <a:latin typeface="Cambria Math" panose="02040503050406030204" pitchFamily="18" charset="0"/>
                              </a:rPr>
                            </m:ctrlPr>
                          </m:sSubPr>
                          <m:e>
                            <m:r>
                              <m:rPr>
                                <m:sty m:val="p"/>
                              </m:rPr>
                              <a:rPr lang="el-GR" i="1">
                                <a:latin typeface="Cambria Math" panose="02040503050406030204" pitchFamily="18" charset="0"/>
                              </a:rPr>
                              <m:t>Δτ</m:t>
                            </m:r>
                          </m:e>
                          <m:sub>
                            <m:r>
                              <a:rPr lang="en-US" i="1">
                                <a:latin typeface="Cambria Math" panose="02040503050406030204" pitchFamily="18" charset="0"/>
                              </a:rPr>
                              <m:t>𝑖𝑗</m:t>
                            </m:r>
                          </m:sub>
                        </m:sSub>
                      </m:e>
                    </m:nary>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m:rPr>
                        <m:sty m:val="p"/>
                      </m:rPr>
                      <a:rPr lang="el-GR" i="1">
                        <a:latin typeface="Cambria Math" panose="02040503050406030204" pitchFamily="18" charset="0"/>
                      </a:rPr>
                      <m:t>ρ</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𝑝h𝑒𝑟𝑜𝑚𝑜𝑛𝑒</m:t>
                    </m:r>
                    <m:r>
                      <a:rPr lang="en-US" b="0" i="1" smtClean="0">
                        <a:latin typeface="Cambria Math" panose="02040503050406030204" pitchFamily="18" charset="0"/>
                      </a:rPr>
                      <m:t> </m:t>
                    </m:r>
                    <m:r>
                      <a:rPr lang="en-US" b="0" i="1" smtClean="0">
                        <a:latin typeface="Cambria Math" panose="02040503050406030204" pitchFamily="18" charset="0"/>
                      </a:rPr>
                      <m:t>𝑒𝑣𝑎𝑝𝑜𝑟𝑎𝑡𝑖𝑜𝑛</m:t>
                    </m:r>
                    <m:r>
                      <a:rPr lang="en-US" b="0" i="1" smtClean="0">
                        <a:latin typeface="Cambria Math" panose="02040503050406030204" pitchFamily="18" charset="0"/>
                      </a:rPr>
                      <m:t> </m:t>
                    </m:r>
                    <m:r>
                      <a:rPr lang="en-US" b="0" i="1" smtClean="0">
                        <a:latin typeface="Cambria Math" panose="02040503050406030204" pitchFamily="18" charset="0"/>
                      </a:rPr>
                      <m:t>𝑟𝑎𝑡𝑒</m:t>
                    </m:r>
                  </m:oMath>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353800" cy="4351338"/>
              </a:xfrm>
              <a:blipFill>
                <a:blip r:embed="rId2"/>
                <a:stretch>
                  <a:fillRect l="-967" t="-1961" r="-537"/>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748841176"/>
              </p:ext>
            </p:extLst>
          </p:nvPr>
        </p:nvGraphicFramePr>
        <p:xfrm>
          <a:off x="2451100" y="4543278"/>
          <a:ext cx="8128000" cy="20269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070989407"/>
                    </a:ext>
                  </a:extLst>
                </a:gridCol>
                <a:gridCol w="2032000">
                  <a:extLst>
                    <a:ext uri="{9D8B030D-6E8A-4147-A177-3AD203B41FA5}">
                      <a16:colId xmlns:a16="http://schemas.microsoft.com/office/drawing/2014/main" val="4024871065"/>
                    </a:ext>
                  </a:extLst>
                </a:gridCol>
                <a:gridCol w="2032000">
                  <a:extLst>
                    <a:ext uri="{9D8B030D-6E8A-4147-A177-3AD203B41FA5}">
                      <a16:colId xmlns:a16="http://schemas.microsoft.com/office/drawing/2014/main" val="1790469224"/>
                    </a:ext>
                  </a:extLst>
                </a:gridCol>
                <a:gridCol w="2032000">
                  <a:extLst>
                    <a:ext uri="{9D8B030D-6E8A-4147-A177-3AD203B41FA5}">
                      <a16:colId xmlns:a16="http://schemas.microsoft.com/office/drawing/2014/main" val="3504583166"/>
                    </a:ext>
                  </a:extLst>
                </a:gridCol>
              </a:tblGrid>
              <a:tr h="679886">
                <a:tc>
                  <a:txBody>
                    <a:bodyPr/>
                    <a:lstStyle/>
                    <a:p>
                      <a:r>
                        <a:rPr lang="en-US" b="1" baseline="0" dirty="0" smtClean="0"/>
                        <a:t>        </a:t>
                      </a:r>
                      <a:r>
                        <a:rPr lang="en-US" b="1" dirty="0" smtClean="0"/>
                        <a:t>           Present</a:t>
                      </a:r>
                      <a:r>
                        <a:rPr lang="en-US" b="1" baseline="0" dirty="0" smtClean="0"/>
                        <a:t> </a:t>
                      </a:r>
                      <a:r>
                        <a:rPr lang="en-US" b="1" dirty="0" err="1" smtClean="0"/>
                        <a:t>i</a:t>
                      </a:r>
                      <a:endParaRPr lang="en-US" b="1" dirty="0" smtClean="0"/>
                    </a:p>
                    <a:p>
                      <a:r>
                        <a:rPr lang="en-US" b="1" dirty="0" smtClean="0"/>
                        <a:t>Next j</a:t>
                      </a:r>
                      <a:endParaRPr lang="en-US" b="1" dirty="0"/>
                    </a:p>
                  </a:txBody>
                  <a:tcPr marT="91440" marB="274320"/>
                </a:tc>
                <a:tc>
                  <a:txBody>
                    <a:bodyPr/>
                    <a:lstStyle/>
                    <a:p>
                      <a:pPr algn="ctr"/>
                      <a:r>
                        <a:rPr lang="en-US" b="1" dirty="0" smtClean="0"/>
                        <a:t>1</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3</a:t>
                      </a:r>
                      <a:endParaRPr lang="en-US" b="1" dirty="0"/>
                    </a:p>
                  </a:txBody>
                  <a:tcPr/>
                </a:tc>
                <a:extLst>
                  <a:ext uri="{0D108BD9-81ED-4DB2-BD59-A6C34878D82A}">
                    <a16:rowId xmlns:a16="http://schemas.microsoft.com/office/drawing/2014/main" val="594271441"/>
                  </a:ext>
                </a:extLst>
              </a:tr>
              <a:tr h="370840">
                <a:tc>
                  <a:txBody>
                    <a:bodyPr/>
                    <a:lstStyle/>
                    <a:p>
                      <a:pPr algn="ctr"/>
                      <a:r>
                        <a:rPr lang="en-US" b="1" dirty="0" smtClean="0"/>
                        <a:t>1</a:t>
                      </a:r>
                      <a:endParaRPr lang="en-US" b="1" dirty="0"/>
                    </a:p>
                  </a:txBody>
                  <a:tcPr/>
                </a:tc>
                <a:tc>
                  <a:txBody>
                    <a:bodyPr/>
                    <a:lstStyle/>
                    <a:p>
                      <a:pPr algn="ctr"/>
                      <a:r>
                        <a:rPr lang="en-US" dirty="0" smtClean="0"/>
                        <a:t>0.95</a:t>
                      </a:r>
                      <a:endParaRPr lang="en-US" dirty="0"/>
                    </a:p>
                  </a:txBody>
                  <a:tcPr/>
                </a:tc>
                <a:tc>
                  <a:txBody>
                    <a:bodyPr/>
                    <a:lstStyle/>
                    <a:p>
                      <a:pPr algn="ctr"/>
                      <a:r>
                        <a:rPr lang="en-US" dirty="0" smtClean="0"/>
                        <a:t>0.75</a:t>
                      </a:r>
                      <a:endParaRPr lang="en-US" dirty="0"/>
                    </a:p>
                  </a:txBody>
                  <a:tcPr/>
                </a:tc>
                <a:tc>
                  <a:txBody>
                    <a:bodyPr/>
                    <a:lstStyle/>
                    <a:p>
                      <a:pPr algn="ctr"/>
                      <a:r>
                        <a:rPr lang="en-US" dirty="0" smtClean="0"/>
                        <a:t>0.35</a:t>
                      </a:r>
                      <a:endParaRPr lang="en-US" dirty="0"/>
                    </a:p>
                  </a:txBody>
                  <a:tcPr/>
                </a:tc>
                <a:extLst>
                  <a:ext uri="{0D108BD9-81ED-4DB2-BD59-A6C34878D82A}">
                    <a16:rowId xmlns:a16="http://schemas.microsoft.com/office/drawing/2014/main" val="930389461"/>
                  </a:ext>
                </a:extLst>
              </a:tr>
              <a:tr h="370840">
                <a:tc>
                  <a:txBody>
                    <a:bodyPr/>
                    <a:lstStyle/>
                    <a:p>
                      <a:pPr algn="ctr"/>
                      <a:r>
                        <a:rPr lang="en-US" b="1" dirty="0" smtClean="0"/>
                        <a:t>2</a:t>
                      </a:r>
                      <a:endParaRPr lang="en-US" b="1" dirty="0"/>
                    </a:p>
                  </a:txBody>
                  <a:tcPr/>
                </a:tc>
                <a:tc>
                  <a:txBody>
                    <a:bodyPr/>
                    <a:lstStyle/>
                    <a:p>
                      <a:pPr algn="ctr"/>
                      <a:r>
                        <a:rPr lang="en-US" dirty="0" smtClean="0"/>
                        <a:t>0.05</a:t>
                      </a:r>
                      <a:endParaRPr lang="en-US" dirty="0"/>
                    </a:p>
                  </a:txBody>
                  <a:tcPr/>
                </a:tc>
                <a:tc>
                  <a:txBody>
                    <a:bodyPr/>
                    <a:lstStyle/>
                    <a:p>
                      <a:pPr algn="ctr"/>
                      <a:r>
                        <a:rPr lang="en-US" dirty="0" smtClean="0"/>
                        <a:t>0.15</a:t>
                      </a:r>
                      <a:endParaRPr lang="en-US" dirty="0"/>
                    </a:p>
                  </a:txBody>
                  <a:tcPr/>
                </a:tc>
                <a:tc>
                  <a:txBody>
                    <a:bodyPr/>
                    <a:lstStyle/>
                    <a:p>
                      <a:pPr algn="ctr"/>
                      <a:r>
                        <a:rPr lang="en-US" dirty="0" smtClean="0"/>
                        <a:t>0.00</a:t>
                      </a:r>
                      <a:endParaRPr lang="en-US" dirty="0"/>
                    </a:p>
                  </a:txBody>
                  <a:tcPr/>
                </a:tc>
                <a:extLst>
                  <a:ext uri="{0D108BD9-81ED-4DB2-BD59-A6C34878D82A}">
                    <a16:rowId xmlns:a16="http://schemas.microsoft.com/office/drawing/2014/main" val="408592252"/>
                  </a:ext>
                </a:extLst>
              </a:tr>
              <a:tr h="370840">
                <a:tc>
                  <a:txBody>
                    <a:bodyPr/>
                    <a:lstStyle/>
                    <a:p>
                      <a:pPr algn="ctr"/>
                      <a:r>
                        <a:rPr lang="en-US" b="1" dirty="0" smtClean="0"/>
                        <a:t>3</a:t>
                      </a:r>
                      <a:endParaRPr lang="en-US" b="1" dirty="0"/>
                    </a:p>
                  </a:txBody>
                  <a:tcPr/>
                </a:tc>
                <a:tc>
                  <a:txBody>
                    <a:bodyPr/>
                    <a:lstStyle/>
                    <a:p>
                      <a:pPr algn="ctr"/>
                      <a:r>
                        <a:rPr lang="en-US" dirty="0" smtClean="0"/>
                        <a:t>0.00</a:t>
                      </a:r>
                      <a:endParaRPr lang="en-US" dirty="0"/>
                    </a:p>
                  </a:txBody>
                  <a:tcPr/>
                </a:tc>
                <a:tc>
                  <a:txBody>
                    <a:bodyPr/>
                    <a:lstStyle/>
                    <a:p>
                      <a:pPr algn="ctr"/>
                      <a:r>
                        <a:rPr lang="en-US" dirty="0" smtClean="0"/>
                        <a:t>0.10</a:t>
                      </a:r>
                      <a:endParaRPr lang="en-US" dirty="0"/>
                    </a:p>
                  </a:txBody>
                  <a:tcPr/>
                </a:tc>
                <a:tc>
                  <a:txBody>
                    <a:bodyPr/>
                    <a:lstStyle/>
                    <a:p>
                      <a:pPr algn="ctr"/>
                      <a:r>
                        <a:rPr lang="en-US" dirty="0" smtClean="0"/>
                        <a:t>0.65</a:t>
                      </a:r>
                      <a:endParaRPr lang="en-US" dirty="0"/>
                    </a:p>
                  </a:txBody>
                  <a:tcPr/>
                </a:tc>
                <a:extLst>
                  <a:ext uri="{0D108BD9-81ED-4DB2-BD59-A6C34878D82A}">
                    <a16:rowId xmlns:a16="http://schemas.microsoft.com/office/drawing/2014/main" val="775042300"/>
                  </a:ext>
                </a:extLst>
              </a:tr>
            </a:tbl>
          </a:graphicData>
        </a:graphic>
      </p:graphicFrame>
      <p:cxnSp>
        <p:nvCxnSpPr>
          <p:cNvPr id="6" name="Straight Connector 5"/>
          <p:cNvCxnSpPr/>
          <p:nvPr/>
        </p:nvCxnSpPr>
        <p:spPr>
          <a:xfrm>
            <a:off x="2451100" y="4543278"/>
            <a:ext cx="2036494" cy="8868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854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Criterion</a:t>
            </a:r>
            <a:endParaRPr lang="en-US" dirty="0"/>
          </a:p>
        </p:txBody>
      </p:sp>
      <p:sp>
        <p:nvSpPr>
          <p:cNvPr id="3" name="Content Placeholder 2"/>
          <p:cNvSpPr>
            <a:spLocks noGrp="1"/>
          </p:cNvSpPr>
          <p:nvPr>
            <p:ph idx="1"/>
          </p:nvPr>
        </p:nvSpPr>
        <p:spPr>
          <a:xfrm>
            <a:off x="838200" y="1825625"/>
            <a:ext cx="8222673" cy="4351338"/>
          </a:xfrm>
        </p:spPr>
        <p:txBody>
          <a:bodyPr/>
          <a:lstStyle/>
          <a:p>
            <a:pPr algn="just"/>
            <a:r>
              <a:rPr lang="en-US" dirty="0" smtClean="0"/>
              <a:t>If the number of ants passing a path gets more than a minimum amount, the solution is reached.</a:t>
            </a:r>
          </a:p>
          <a:p>
            <a:pPr algn="just"/>
            <a:r>
              <a:rPr lang="en-US" dirty="0" smtClean="0"/>
              <a:t>Ants make optimal transitions and settle at most efficient Generation Units. The steady state Generation Units must be operated for optimal utilization of Power System in that Hour.</a:t>
            </a:r>
          </a:p>
          <a:p>
            <a:pPr algn="just"/>
            <a:r>
              <a:rPr lang="en-US" dirty="0" smtClean="0"/>
              <a:t>The solution ensures that the load demand and all other constraints are met simultaneously while minimizing the cost function.</a:t>
            </a:r>
          </a:p>
          <a:p>
            <a:pPr algn="just"/>
            <a:endParaRPr lang="en-US" dirty="0"/>
          </a:p>
        </p:txBody>
      </p:sp>
      <p:pic>
        <p:nvPicPr>
          <p:cNvPr id="1028" name="Picture 4" descr="Image result for ant colony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25" y="2481119"/>
            <a:ext cx="18192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2125" y="1977995"/>
            <a:ext cx="1971675" cy="3520848"/>
          </a:xfrm>
          <a:prstGeom prst="rect">
            <a:avLst/>
          </a:prstGeom>
        </p:spPr>
      </p:pic>
    </p:spTree>
    <p:extLst>
      <p:ext uri="{BB962C8B-B14F-4D97-AF65-F5344CB8AC3E}">
        <p14:creationId xmlns:p14="http://schemas.microsoft.com/office/powerpoint/2010/main" val="3877905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modified version of ACO algorithm has been developed using MATLAB </a:t>
                </a:r>
                <a:r>
                  <a:rPr lang="en-US" dirty="0" smtClean="0"/>
                  <a:t>software for 10 </a:t>
                </a:r>
                <a:r>
                  <a:rPr lang="en-US" dirty="0"/>
                  <a:t>G</a:t>
                </a:r>
                <a:r>
                  <a:rPr lang="en-US" dirty="0" smtClean="0"/>
                  <a:t>enerator System with 200 ants and </a:t>
                </a:r>
                <a14:m>
                  <m:oMath xmlns:m="http://schemas.openxmlformats.org/officeDocument/2006/math">
                    <m:r>
                      <m:rPr>
                        <m:sty m:val="p"/>
                      </m:rPr>
                      <a:rPr lang="el-GR" i="1">
                        <a:latin typeface="Cambria Math" panose="02040503050406030204" pitchFamily="18" charset="0"/>
                      </a:rPr>
                      <m:t>ρ</m:t>
                    </m:r>
                  </m:oMath>
                </a14:m>
                <a:r>
                  <a:rPr lang="en-US" dirty="0" smtClean="0"/>
                  <a:t>=0.25.</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b="8784"/>
          <a:stretch/>
        </p:blipFill>
        <p:spPr>
          <a:xfrm>
            <a:off x="332075" y="2886507"/>
            <a:ext cx="4812079" cy="2710729"/>
          </a:xfrm>
          <a:prstGeom prst="rect">
            <a:avLst/>
          </a:prstGeom>
        </p:spPr>
      </p:pic>
      <p:pic>
        <p:nvPicPr>
          <p:cNvPr id="5" name="Picture 4"/>
          <p:cNvPicPr>
            <a:picLocks noChangeAspect="1"/>
          </p:cNvPicPr>
          <p:nvPr/>
        </p:nvPicPr>
        <p:blipFill>
          <a:blip r:embed="rId4"/>
          <a:stretch>
            <a:fillRect/>
          </a:stretch>
        </p:blipFill>
        <p:spPr>
          <a:xfrm>
            <a:off x="5057698" y="2886507"/>
            <a:ext cx="7091973" cy="2497802"/>
          </a:xfrm>
          <a:prstGeom prst="rect">
            <a:avLst/>
          </a:prstGeom>
        </p:spPr>
      </p:pic>
      <p:sp>
        <p:nvSpPr>
          <p:cNvPr id="6" name="TextBox 5"/>
          <p:cNvSpPr txBox="1"/>
          <p:nvPr/>
        </p:nvSpPr>
        <p:spPr>
          <a:xfrm>
            <a:off x="6921677" y="5595970"/>
            <a:ext cx="3225307" cy="369332"/>
          </a:xfrm>
          <a:prstGeom prst="rect">
            <a:avLst/>
          </a:prstGeom>
          <a:noFill/>
        </p:spPr>
        <p:txBody>
          <a:bodyPr wrap="none" rtlCol="0">
            <a:spAutoFit/>
          </a:bodyPr>
          <a:lstStyle/>
          <a:p>
            <a:r>
              <a:rPr lang="en-US" b="1" dirty="0" smtClean="0"/>
              <a:t>Characteristics of 10 Generators</a:t>
            </a:r>
            <a:endParaRPr lang="en-US" b="1" dirty="0"/>
          </a:p>
        </p:txBody>
      </p:sp>
      <p:sp>
        <p:nvSpPr>
          <p:cNvPr id="7" name="TextBox 6"/>
          <p:cNvSpPr txBox="1"/>
          <p:nvPr/>
        </p:nvSpPr>
        <p:spPr>
          <a:xfrm>
            <a:off x="1683210" y="5702433"/>
            <a:ext cx="2109808" cy="369332"/>
          </a:xfrm>
          <a:prstGeom prst="rect">
            <a:avLst/>
          </a:prstGeom>
          <a:noFill/>
        </p:spPr>
        <p:txBody>
          <a:bodyPr wrap="none" rtlCol="0">
            <a:spAutoFit/>
          </a:bodyPr>
          <a:lstStyle/>
          <a:p>
            <a:r>
              <a:rPr lang="en-US" b="1" dirty="0" smtClean="0"/>
              <a:t>Load Demand Curve</a:t>
            </a:r>
            <a:endParaRPr lang="en-US" b="1" dirty="0"/>
          </a:p>
        </p:txBody>
      </p:sp>
    </p:spTree>
    <p:extLst>
      <p:ext uri="{BB962C8B-B14F-4D97-AF65-F5344CB8AC3E}">
        <p14:creationId xmlns:p14="http://schemas.microsoft.com/office/powerpoint/2010/main" val="2056946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546</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A Modified ANT Colony Algorithm for Solving the Unit Commitment Problem</vt:lpstr>
      <vt:lpstr>Unit Commitment Problem</vt:lpstr>
      <vt:lpstr>ANT Colony Algorithm</vt:lpstr>
      <vt:lpstr>Cost Function</vt:lpstr>
      <vt:lpstr>Constraints</vt:lpstr>
      <vt:lpstr>Path Selection</vt:lpstr>
      <vt:lpstr>Pheromone Matrix for each hour</vt:lpstr>
      <vt:lpstr>Stop Criterion</vt:lpstr>
      <vt:lpstr>Results</vt:lpstr>
      <vt:lpstr>Results</vt:lpstr>
      <vt:lpstr>Future Research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Modified ANT Colony Algorithm for Solving the Unit Commitment Problem</dc:title>
  <dc:creator>Muhammad Amaar</dc:creator>
  <cp:lastModifiedBy>Muhammad Amaar</cp:lastModifiedBy>
  <cp:revision>151</cp:revision>
  <dcterms:created xsi:type="dcterms:W3CDTF">2018-12-14T15:54:11Z</dcterms:created>
  <dcterms:modified xsi:type="dcterms:W3CDTF">2018-12-17T10:19:33Z</dcterms:modified>
</cp:coreProperties>
</file>