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47E2E-88AB-4150-A5F1-099A16181900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F973D-62F3-49EF-B394-5DFEEB89E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F973D-62F3-49EF-B394-5DFEEB89E6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C474-8B68-4C50-A58A-921854227403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81DC-3261-4740-9755-CCF5A5055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 Energy Conversion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Power Generation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Variable-speed WECS: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an improved variable-speed WECS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full variable-speed WECS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517525"/>
            <a:ext cx="6581775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3619139"/>
            <a:ext cx="6686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Generators in Hybrid Power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AC-coupled hybrid generation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Generators (Wind Turbine Generator, Diesel Power Plant)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Storage (Accumulator, Flywheel)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266825"/>
            <a:ext cx="63150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Generators in Hybrid Power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355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DC-coupled hybrid generation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Generators (Wind Turbine Generator, Diesel Power Plant, Photovoltaic Cells)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AC Filter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Storage (Accumulator)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59" y="1276350"/>
            <a:ext cx="62103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Resource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6587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Most Probable Wind Speed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of the given site increases with the </a:t>
                </a:r>
                <a:r>
                  <a:rPr lang="en-US" dirty="0" smtClean="0"/>
                  <a:t>Weibull distribution Scale Factor </a:t>
                </a:r>
                <a:r>
                  <a:rPr lang="en-US" dirty="0" smtClean="0"/>
                  <a:t>c and </a:t>
                </a:r>
                <a:r>
                  <a:rPr lang="en-US" dirty="0" smtClean="0"/>
                  <a:t>Shape Factor </a:t>
                </a:r>
                <a:r>
                  <a:rPr lang="en-US" dirty="0" smtClean="0"/>
                  <a:t>k.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65873" cy="4351338"/>
              </a:xfrm>
              <a:blipFill>
                <a:blip r:embed="rId3"/>
                <a:stretch>
                  <a:fillRect l="-1168" t="-2241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563" r="3448"/>
          <a:stretch/>
        </p:blipFill>
        <p:spPr>
          <a:xfrm>
            <a:off x="6670964" y="3419475"/>
            <a:ext cx="410094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062" r="6535"/>
          <a:stretch/>
        </p:blipFill>
        <p:spPr>
          <a:xfrm>
            <a:off x="1239981" y="3419475"/>
            <a:ext cx="433647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Energy Resource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4364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Mean Wind Power Density and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Most Optimal Wind Speed increase with the Scale Factor c, but</a:t>
                </a:r>
                <a:r>
                  <a:rPr lang="en-US" dirty="0" smtClean="0"/>
                  <a:t> they decrease with the Shape Factor k.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𝑡𝑚𝑒𝑎𝑛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43649" cy="4351338"/>
              </a:xfrm>
              <a:blipFill>
                <a:blip r:embed="rId2"/>
                <a:stretch>
                  <a:fillRect l="-2019" t="-2241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70"/>
          <a:stretch/>
        </p:blipFill>
        <p:spPr>
          <a:xfrm>
            <a:off x="7181849" y="1262077"/>
            <a:ext cx="5010151" cy="44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656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Horizontal Axis Wind Turbine Energy Conversion Chain: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Aerodynamic Subsystem (Turbine Rotor and Turbine 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Drive Train (Low-speed shaft, </a:t>
            </a:r>
            <a:r>
              <a:rPr lang="en-US" dirty="0"/>
              <a:t>S</a:t>
            </a:r>
            <a:r>
              <a:rPr lang="en-US" dirty="0" smtClean="0"/>
              <a:t>peed Multiplier and </a:t>
            </a:r>
            <a:r>
              <a:rPr lang="en-US" dirty="0"/>
              <a:t>H</a:t>
            </a:r>
            <a:r>
              <a:rPr lang="en-US" dirty="0" smtClean="0"/>
              <a:t>igh-speed shaft)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Electromagnetic Subsystem (Electric Generator)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Electric Subsystem (Elements for Grid </a:t>
            </a:r>
            <a:r>
              <a:rPr lang="en-US" dirty="0"/>
              <a:t>C</a:t>
            </a:r>
            <a:r>
              <a:rPr lang="en-US" dirty="0" smtClean="0"/>
              <a:t>onnection)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027906"/>
            <a:ext cx="5391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12527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Power extracted by Energy </a:t>
                </a:r>
                <a:r>
                  <a:rPr lang="en-US" dirty="0"/>
                  <a:t>E</a:t>
                </a:r>
                <a:r>
                  <a:rPr lang="en-US" dirty="0" smtClean="0"/>
                  <a:t>xtracting Actuator </a:t>
                </a:r>
                <a:r>
                  <a:rPr lang="en-US" dirty="0"/>
                  <a:t>D</a:t>
                </a:r>
                <a:r>
                  <a:rPr lang="en-US" dirty="0" smtClean="0"/>
                  <a:t>isc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𝑒𝑥𝑡𝑟𝑎𝑐𝑡𝑒𝑑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𝑒𝑥𝑡𝑟𝑎𝑐𝑡𝑒𝑑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Power Coefficient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12527" cy="4351338"/>
              </a:xfrm>
              <a:blipFill>
                <a:blip r:embed="rId2"/>
                <a:stretch>
                  <a:fillRect l="-16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61" y="1027906"/>
            <a:ext cx="4317678" cy="2973388"/>
          </a:xfrm>
          <a:prstGeom prst="rect">
            <a:avLst/>
          </a:prstGeom>
        </p:spPr>
      </p:pic>
      <p:pic>
        <p:nvPicPr>
          <p:cNvPr id="1028" name="Picture 4" descr="Image result for k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30" y="4001294"/>
            <a:ext cx="1784061" cy="25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73982" cy="4351338"/>
              </a:xfrm>
            </p:spPr>
            <p:txBody>
              <a:bodyPr/>
              <a:lstStyle/>
              <a:p>
                <a:r>
                  <a:rPr lang="en-US" dirty="0" smtClean="0"/>
                  <a:t>Power Coefficient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r>
                  <a:rPr lang="en-US" dirty="0" smtClean="0"/>
                  <a:t>(</a:t>
                </a:r>
                <a:r>
                  <a:rPr lang="el-GR" dirty="0" smtClean="0"/>
                  <a:t>λ</a:t>
                </a:r>
                <a:r>
                  <a:rPr lang="en-US" dirty="0" smtClean="0"/>
                  <a:t>) performance curve with respect to </a:t>
                </a:r>
                <a:r>
                  <a:rPr lang="en-US" dirty="0" smtClean="0"/>
                  <a:t>Tip Speed Ratio </a:t>
                </a:r>
                <a:r>
                  <a:rPr lang="el-GR" dirty="0" smtClean="0"/>
                  <a:t>λ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M</a:t>
                </a:r>
                <a:r>
                  <a:rPr lang="en-US" dirty="0" smtClean="0"/>
                  <a:t>aximum value of </a:t>
                </a:r>
                <a:r>
                  <a:rPr lang="en-US" dirty="0" err="1" smtClean="0"/>
                  <a:t>C</a:t>
                </a:r>
                <a:r>
                  <a:rPr lang="en-US" sz="2400" dirty="0" err="1" smtClean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is 0.59 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/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. This is known as the Betz limit.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73982" cy="4351338"/>
              </a:xfrm>
              <a:blipFill>
                <a:blip r:embed="rId2"/>
                <a:stretch>
                  <a:fillRect l="-1948" t="-2241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75" y="1923618"/>
            <a:ext cx="4952525" cy="4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Aerodynamics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Output Power vs. Wind </a:t>
            </a:r>
            <a:r>
              <a:rPr lang="en-US" dirty="0"/>
              <a:t>S</a:t>
            </a:r>
            <a:r>
              <a:rPr lang="en-US" dirty="0" smtClean="0"/>
              <a:t>peed </a:t>
            </a:r>
            <a:r>
              <a:rPr lang="en-US" dirty="0"/>
              <a:t>C</a:t>
            </a:r>
            <a:r>
              <a:rPr lang="en-US" dirty="0" smtClean="0"/>
              <a:t>haracteristic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69" y="2604655"/>
            <a:ext cx="8454462" cy="35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 smtClean="0"/>
              <a:t>Power Generation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1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Fixed-speed WECS: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fixed-speed WECS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structure of a limited variable-speed WECS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65125"/>
            <a:ext cx="6715125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3559318"/>
            <a:ext cx="6524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250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Wind Energy Conversion Systems</vt:lpstr>
      <vt:lpstr>Wind Energy Resource</vt:lpstr>
      <vt:lpstr>Wind Energy Resource</vt:lpstr>
      <vt:lpstr>WECS Technology</vt:lpstr>
      <vt:lpstr>Wind Turbine Aerodynamics </vt:lpstr>
      <vt:lpstr>Wind Turbine Aerodynamics </vt:lpstr>
      <vt:lpstr>Wind Turbine Aerodynamics </vt:lpstr>
      <vt:lpstr>Drive Train</vt:lpstr>
      <vt:lpstr>Power Generation System</vt:lpstr>
      <vt:lpstr>Power Generation System</vt:lpstr>
      <vt:lpstr>Wind Turbine Generators in Hybrid Power Systems</vt:lpstr>
      <vt:lpstr>Wind Turbine Generators in Hybrid Power Systems</vt:lpstr>
      <vt:lpstr>Control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Conversion Systems</dc:title>
  <dc:creator>Muhammad Amaar</dc:creator>
  <cp:lastModifiedBy>Muhammad Amaar</cp:lastModifiedBy>
  <cp:revision>72</cp:revision>
  <dcterms:created xsi:type="dcterms:W3CDTF">2019-02-23T10:20:11Z</dcterms:created>
  <dcterms:modified xsi:type="dcterms:W3CDTF">2019-02-23T12:41:38Z</dcterms:modified>
</cp:coreProperties>
</file>