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94" r:id="rId10"/>
    <p:sldId id="295" r:id="rId11"/>
    <p:sldId id="288" r:id="rId12"/>
    <p:sldId id="289" r:id="rId13"/>
    <p:sldId id="290" r:id="rId14"/>
    <p:sldId id="291" r:id="rId15"/>
    <p:sldId id="305" r:id="rId16"/>
    <p:sldId id="292" r:id="rId17"/>
    <p:sldId id="263" r:id="rId18"/>
    <p:sldId id="287" r:id="rId19"/>
    <p:sldId id="264" r:id="rId20"/>
    <p:sldId id="296" r:id="rId21"/>
    <p:sldId id="265" r:id="rId22"/>
    <p:sldId id="266" r:id="rId23"/>
    <p:sldId id="267" r:id="rId24"/>
    <p:sldId id="297" r:id="rId25"/>
    <p:sldId id="298" r:id="rId26"/>
    <p:sldId id="268" r:id="rId27"/>
    <p:sldId id="269" r:id="rId28"/>
    <p:sldId id="285" r:id="rId29"/>
    <p:sldId id="286" r:id="rId30"/>
    <p:sldId id="300" r:id="rId31"/>
    <p:sldId id="301" r:id="rId32"/>
    <p:sldId id="302" r:id="rId33"/>
    <p:sldId id="303" r:id="rId34"/>
    <p:sldId id="304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AFDE-554E-48B0-8E5E-29B29DFA1F3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187F-D47F-4E7F-A6B7-A9886121E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187F-D47F-4E7F-A6B7-A9886121EB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22C2-B9EA-4F5E-973F-A309412D8FD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6A2B-F6BC-4D03-84D2-2AF5C21C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System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Lecturer 6</a:t>
            </a:r>
          </a:p>
          <a:p>
            <a:r>
              <a:rPr lang="en-US" dirty="0" smtClean="0"/>
              <a:t>Prof. Dr. Muhammad Kamran</a:t>
            </a:r>
          </a:p>
          <a:p>
            <a:r>
              <a:rPr lang="en-US" dirty="0" smtClean="0"/>
              <a:t>mkamran@uet.edu.pk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handle is attached to allow the breaker to be manually placed in an open or closed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The </a:t>
            </a:r>
            <a:r>
              <a:rPr lang="en-US" dirty="0"/>
              <a:t>breaker will also have a float which prevents operation under low oil conditions.</a:t>
            </a:r>
          </a:p>
        </p:txBody>
      </p:sp>
    </p:spTree>
    <p:extLst>
      <p:ext uri="{BB962C8B-B14F-4D97-AF65-F5344CB8AC3E}">
        <p14:creationId xmlns:p14="http://schemas.microsoft.com/office/powerpoint/2010/main" val="270487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 mounted distribution transformer (Specs)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specifications cover the electrical and mechanical features of a three phase, 60 hertz, liquid-filled </a:t>
            </a:r>
            <a:r>
              <a:rPr lang="en-US" dirty="0" smtClean="0"/>
              <a:t>, self-cooled</a:t>
            </a:r>
            <a:r>
              <a:rPr lang="en-US" dirty="0"/>
              <a:t>, pad-mounted compartmentalized </a:t>
            </a:r>
            <a:r>
              <a:rPr lang="en-US" dirty="0" smtClean="0"/>
              <a:t>transformer</a:t>
            </a:r>
          </a:p>
          <a:p>
            <a:pPr algn="just"/>
            <a:r>
              <a:rPr lang="en-US" dirty="0"/>
              <a:t>Transformers covered by this specification shall be the standard KVA ratings of 75, 150, 300, and 750 with the high voltage windings having a basic lightning impulse insulation level (BIL) of </a:t>
            </a:r>
            <a:r>
              <a:rPr lang="en-US" dirty="0" smtClean="0"/>
              <a:t>95KV</a:t>
            </a:r>
          </a:p>
          <a:p>
            <a:pPr algn="just"/>
            <a:r>
              <a:rPr lang="en-US" dirty="0"/>
              <a:t>For three-phase transformers, the high voltage winding shall be closed DELTA and rated for </a:t>
            </a:r>
            <a:r>
              <a:rPr lang="en-US" dirty="0" smtClean="0"/>
              <a:t>12,000 Volts </a:t>
            </a:r>
            <a:r>
              <a:rPr lang="en-US" dirty="0"/>
              <a:t>line-to-line with the secondary winding configured Grounded-WYE and voltage rating of either 480/277V, 240/120V, or 208/120V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3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supplied shall have an average winding temperature rating of </a:t>
            </a:r>
            <a:r>
              <a:rPr lang="en-US" dirty="0" smtClean="0"/>
              <a:t>65/75°C</a:t>
            </a:r>
          </a:p>
          <a:p>
            <a:r>
              <a:rPr lang="en-US" dirty="0" smtClean="0"/>
              <a:t>The </a:t>
            </a:r>
            <a:r>
              <a:rPr lang="en-US" dirty="0"/>
              <a:t>average winding temperature and oil temperature near the top of the transformer tank shall not exceed 65°C when loaded at base kVA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Additionally</a:t>
            </a:r>
            <a:r>
              <a:rPr lang="en-US" dirty="0"/>
              <a:t>, under continuous operations at the transformer’s rated kVA, no hot-spot windings shall exceed a 90°C rise over </a:t>
            </a:r>
            <a:r>
              <a:rPr lang="en-US" dirty="0" smtClean="0"/>
              <a:t>ambient</a:t>
            </a:r>
          </a:p>
          <a:p>
            <a:r>
              <a:rPr lang="en-US" dirty="0" smtClean="0"/>
              <a:t>The </a:t>
            </a:r>
            <a:r>
              <a:rPr lang="en-US" dirty="0"/>
              <a:t>transformer shall provide an additional 12% capacity at the 75°C rating</a:t>
            </a:r>
          </a:p>
        </p:txBody>
      </p:sp>
    </p:spTree>
    <p:extLst>
      <p:ext uri="{BB962C8B-B14F-4D97-AF65-F5344CB8AC3E}">
        <p14:creationId xmlns:p14="http://schemas.microsoft.com/office/powerpoint/2010/main" val="134192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percent impedance values shall not be less than the following: - </a:t>
            </a:r>
            <a:endParaRPr lang="en-US" dirty="0" smtClean="0"/>
          </a:p>
          <a:p>
            <a:r>
              <a:rPr lang="en-US" dirty="0" smtClean="0"/>
              <a:t>75 </a:t>
            </a:r>
            <a:r>
              <a:rPr lang="en-US" dirty="0"/>
              <a:t>kVA 2.7% - </a:t>
            </a:r>
            <a:endParaRPr lang="en-US" dirty="0" smtClean="0"/>
          </a:p>
          <a:p>
            <a:r>
              <a:rPr lang="en-US" dirty="0" smtClean="0"/>
              <a:t>150 </a:t>
            </a:r>
            <a:r>
              <a:rPr lang="en-US" dirty="0"/>
              <a:t>kVA 3.1% - </a:t>
            </a:r>
            <a:endParaRPr lang="en-US" dirty="0" smtClean="0"/>
          </a:p>
          <a:p>
            <a:r>
              <a:rPr lang="en-US" dirty="0" smtClean="0"/>
              <a:t>300 </a:t>
            </a:r>
            <a:r>
              <a:rPr lang="en-US" dirty="0"/>
              <a:t>kVA 3.1% - </a:t>
            </a:r>
            <a:endParaRPr lang="en-US" dirty="0" smtClean="0"/>
          </a:p>
          <a:p>
            <a:r>
              <a:rPr lang="en-US" dirty="0" smtClean="0"/>
              <a:t>750 </a:t>
            </a:r>
            <a:r>
              <a:rPr lang="en-US" dirty="0"/>
              <a:t>kVA 4.4%</a:t>
            </a:r>
          </a:p>
        </p:txBody>
      </p:sp>
    </p:spTree>
    <p:extLst>
      <p:ext uri="{BB962C8B-B14F-4D97-AF65-F5344CB8AC3E}">
        <p14:creationId xmlns:p14="http://schemas.microsoft.com/office/powerpoint/2010/main" val="227837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351338"/>
          </a:xfrm>
        </p:spPr>
        <p:txBody>
          <a:bodyPr/>
          <a:lstStyle/>
          <a:p>
            <a:r>
              <a:rPr lang="en-US" dirty="0"/>
              <a:t>Each transformer shall be supplied with one oil-immersed partial range current limiting fuse(s) per </a:t>
            </a:r>
            <a:r>
              <a:rPr lang="en-US" dirty="0" smtClean="0"/>
              <a:t>phase</a:t>
            </a:r>
          </a:p>
          <a:p>
            <a:r>
              <a:rPr lang="en-US" dirty="0"/>
              <a:t>The current limiting fuse manufacturer and catalog information shall be identified on the transformer </a:t>
            </a:r>
            <a:r>
              <a:rPr lang="en-US" dirty="0" smtClean="0"/>
              <a:t>nameplate</a:t>
            </a:r>
          </a:p>
          <a:p>
            <a:r>
              <a:rPr lang="en-US" dirty="0" smtClean="0"/>
              <a:t>The </a:t>
            </a:r>
            <a:r>
              <a:rPr lang="en-US" dirty="0"/>
              <a:t>bayonet fuses shall be installed in series with current limiting fuses, inserted between the transformer winding and the high voltage </a:t>
            </a:r>
            <a:r>
              <a:rPr lang="en-US" dirty="0" smtClean="0"/>
              <a:t>bushing</a:t>
            </a:r>
          </a:p>
          <a:p>
            <a:r>
              <a:rPr lang="en-US" dirty="0"/>
              <a:t>These bayonet fuses shall be installed in series with the current limiting fuses, inserted between the transformer winding and the high voltage bushing</a:t>
            </a:r>
          </a:p>
        </p:txBody>
      </p:sp>
    </p:spTree>
    <p:extLst>
      <p:ext uri="{BB962C8B-B14F-4D97-AF65-F5344CB8AC3E}">
        <p14:creationId xmlns:p14="http://schemas.microsoft.com/office/powerpoint/2010/main" val="147290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Bayonet fuse</a:t>
            </a:r>
            <a:endParaRPr lang="en-US" dirty="0"/>
          </a:p>
        </p:txBody>
      </p:sp>
      <p:pic>
        <p:nvPicPr>
          <p:cNvPr id="1026" name="Picture 2" descr="240-49_highA_bayone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84023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7527" y="2011465"/>
            <a:ext cx="10155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Bay-O-Net assemblies </a:t>
            </a:r>
            <a:r>
              <a:rPr lang="en-US" dirty="0"/>
              <a:t>to protect distribution apparatus from damaging currents and to protect distribution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2" y="2005782"/>
            <a:ext cx="8819535" cy="41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transformers employed for underground distribution systems can be categorized as;</a:t>
            </a:r>
          </a:p>
          <a:p>
            <a:r>
              <a:rPr lang="en-US" dirty="0" smtClean="0"/>
              <a:t>Subway transformers, Low cost residential transformers and network transformers</a:t>
            </a:r>
          </a:p>
          <a:p>
            <a:r>
              <a:rPr lang="en-US" dirty="0" smtClean="0"/>
              <a:t>Subway transformers are used in underground vaults</a:t>
            </a:r>
          </a:p>
          <a:p>
            <a:r>
              <a:rPr lang="en-US" dirty="0" smtClean="0"/>
              <a:t>They can be conventional type or current protected type</a:t>
            </a:r>
          </a:p>
          <a:p>
            <a:r>
              <a:rPr lang="en-US" dirty="0" smtClean="0"/>
              <a:t>Low cost residential transformers are same as conventional type employed on overhead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Network transformers are typically used to supply power to grid-type secondary distribution systems in areas of high load density such as found in large cities and are designed for either vault-type or subway-type </a:t>
            </a:r>
            <a:r>
              <a:rPr lang="en-US" dirty="0" smtClean="0"/>
              <a:t>applications</a:t>
            </a:r>
          </a:p>
          <a:p>
            <a:pPr algn="just"/>
            <a:r>
              <a:rPr lang="en-US" dirty="0" smtClean="0"/>
              <a:t>Vault-type </a:t>
            </a:r>
            <a:r>
              <a:rPr lang="en-US" dirty="0"/>
              <a:t>network transformers are designed for installation in above-ground dry </a:t>
            </a:r>
            <a:r>
              <a:rPr lang="en-US" dirty="0" smtClean="0"/>
              <a:t>vaults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Subway-type network transformers are designed for </a:t>
            </a:r>
            <a:r>
              <a:rPr lang="en-US" dirty="0" smtClean="0"/>
              <a:t>installation normally </a:t>
            </a:r>
            <a:r>
              <a:rPr lang="en-US" dirty="0"/>
              <a:t>in subsurface </a:t>
            </a:r>
            <a:r>
              <a:rPr lang="en-US" dirty="0" smtClean="0"/>
              <a:t>vaults</a:t>
            </a:r>
          </a:p>
          <a:p>
            <a:pPr algn="just"/>
            <a:r>
              <a:rPr lang="en-US" dirty="0" smtClean="0"/>
              <a:t>Subway </a:t>
            </a:r>
            <a:r>
              <a:rPr lang="en-US" dirty="0"/>
              <a:t>designs may also be used in vault-type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781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transformers are employed in secondary networks</a:t>
            </a:r>
          </a:p>
          <a:p>
            <a:r>
              <a:rPr lang="en-US" dirty="0" smtClean="0"/>
              <a:t>They have primary disconnecting and grounding switch and network protector mounted integrally on transformer</a:t>
            </a:r>
          </a:p>
          <a:p>
            <a:r>
              <a:rPr lang="en-US" dirty="0" smtClean="0"/>
              <a:t>They can be either liquid filled, ventilated dry type or sealed dry type</a:t>
            </a:r>
          </a:p>
          <a:p>
            <a:r>
              <a:rPr lang="en-US" dirty="0" smtClean="0"/>
              <a:t>Parameters regarding transformer performances are given in next slides;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Transformers for Overhead and under ground system</a:t>
            </a:r>
          </a:p>
          <a:p>
            <a:r>
              <a:rPr lang="en-US" dirty="0" smtClean="0"/>
              <a:t>Transformer voltage regulation, losses ad efficiency</a:t>
            </a:r>
          </a:p>
          <a:p>
            <a:r>
              <a:rPr lang="en-US" dirty="0" smtClean="0"/>
              <a:t>Connections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 Regulation 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08" y="1482436"/>
            <a:ext cx="7633855" cy="41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4461161"/>
            <a:ext cx="5238750" cy="1279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36619"/>
            <a:ext cx="7107382" cy="19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pic>
        <p:nvPicPr>
          <p:cNvPr id="2050" name="Picture 2" descr="Image result for transformer regulation calcul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3010694"/>
            <a:ext cx="57054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479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565564"/>
            <a:ext cx="9767455" cy="5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1898073"/>
            <a:ext cx="10397836" cy="44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Efficiency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is maximum when iron losses are equal to copper loss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3" y="4358490"/>
            <a:ext cx="8415337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2871782"/>
            <a:ext cx="4686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losses include (</a:t>
            </a:r>
            <a:r>
              <a:rPr lang="en-US" dirty="0" err="1" smtClean="0"/>
              <a:t>i</a:t>
            </a:r>
            <a:r>
              <a:rPr lang="en-US" dirty="0" smtClean="0"/>
              <a:t>) Hysteresis loss and (ii) Eddy current loss</a:t>
            </a:r>
          </a:p>
          <a:p>
            <a:r>
              <a:rPr lang="en-US" dirty="0" smtClean="0"/>
              <a:t>The hysteresis loss is due to power requirements maintaining the continuous reversals of elementary magnets</a:t>
            </a:r>
          </a:p>
          <a:p>
            <a:r>
              <a:rPr lang="en-US" dirty="0" smtClean="0"/>
              <a:t>The eddy current loss is due to circulating current in the iron core caused by varying fluxes in the iron</a:t>
            </a:r>
          </a:p>
          <a:p>
            <a:r>
              <a:rPr lang="en-US" dirty="0" smtClean="0"/>
              <a:t>Eddy current loss is proportional to square of frequency and square of flux density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690689"/>
            <a:ext cx="10515601" cy="41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total hysteresis losses = Total area inside hysteresis loop*volume of </a:t>
            </a:r>
            <a:r>
              <a:rPr lang="en-US" b="1" dirty="0" smtClean="0"/>
              <a:t>core</a:t>
            </a:r>
          </a:p>
          <a:p>
            <a:pPr fontAlgn="base"/>
            <a:r>
              <a:rPr lang="en-US" dirty="0"/>
              <a:t>According to Steinmetz’s formula, the heat energy dissipated due to hysteresis is given by</a:t>
            </a:r>
          </a:p>
          <a:p>
            <a:pPr fontAlgn="base"/>
            <a:r>
              <a:rPr lang="en-US" dirty="0"/>
              <a:t>                                    </a:t>
            </a:r>
            <a:r>
              <a:rPr lang="en-US" b="1" dirty="0" err="1"/>
              <a:t>W</a:t>
            </a:r>
            <a:r>
              <a:rPr lang="en-US" baseline="-25000" dirty="0" err="1"/>
              <a:t>h</a:t>
            </a:r>
            <a:r>
              <a:rPr lang="en-US" dirty="0"/>
              <a:t>=ηβ</a:t>
            </a:r>
            <a:r>
              <a:rPr lang="en-US" baseline="-25000" dirty="0"/>
              <a:t>max</a:t>
            </a:r>
            <a:r>
              <a:rPr lang="en-US" baseline="30000" dirty="0"/>
              <a:t>1.6</a:t>
            </a:r>
            <a:r>
              <a:rPr lang="en-US" dirty="0"/>
              <a:t> , and,</a:t>
            </a:r>
          </a:p>
          <a:p>
            <a:pPr fontAlgn="base"/>
            <a:r>
              <a:rPr lang="en-US" dirty="0"/>
              <a:t>Hysteresis loss is thus given by</a:t>
            </a:r>
          </a:p>
          <a:p>
            <a:pPr fontAlgn="base"/>
            <a:r>
              <a:rPr lang="en-US" b="1" dirty="0" smtClean="0"/>
              <a:t>                                   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h</a:t>
            </a:r>
            <a:r>
              <a:rPr lang="en-US" b="1" dirty="0"/>
              <a:t>≈ </a:t>
            </a:r>
            <a:r>
              <a:rPr lang="en-US" b="1" dirty="0" err="1"/>
              <a:t>W</a:t>
            </a:r>
            <a:r>
              <a:rPr lang="en-US" b="1" baseline="-25000" dirty="0" err="1"/>
              <a:t>h</a:t>
            </a:r>
            <a:r>
              <a:rPr lang="en-US" b="1" dirty="0" err="1"/>
              <a:t>f</a:t>
            </a:r>
            <a:r>
              <a:rPr lang="en-US" b="1" dirty="0"/>
              <a:t> ≈</a:t>
            </a:r>
            <a:r>
              <a:rPr lang="en-US" b="1" dirty="0" err="1"/>
              <a:t>ηf</a:t>
            </a:r>
            <a:r>
              <a:rPr lang="en-US" b="1" dirty="0"/>
              <a:t>β</a:t>
            </a:r>
            <a:r>
              <a:rPr lang="en-US" b="1" baseline="-25000" dirty="0"/>
              <a:t>max</a:t>
            </a:r>
            <a:r>
              <a:rPr lang="en-US" b="1" baseline="30000" dirty="0"/>
              <a:t>1.6</a:t>
            </a:r>
            <a:endParaRPr lang="en-US" dirty="0"/>
          </a:p>
          <a:p>
            <a:pPr fontAlgn="base"/>
            <a:r>
              <a:rPr lang="en-US" dirty="0"/>
              <a:t>Where</a:t>
            </a:r>
            <a:r>
              <a:rPr lang="en-US" dirty="0" smtClean="0"/>
              <a:t>, f </a:t>
            </a:r>
            <a:r>
              <a:rPr lang="en-US" dirty="0"/>
              <a:t>is the frequency</a:t>
            </a:r>
            <a:r>
              <a:rPr lang="en-US" dirty="0" smtClean="0"/>
              <a:t>, η </a:t>
            </a:r>
            <a:r>
              <a:rPr lang="en-US" dirty="0"/>
              <a:t>is the hysteresis coefficient </a:t>
            </a:r>
            <a:r>
              <a:rPr lang="en-US" dirty="0" smtClean="0"/>
              <a:t>and </a:t>
            </a:r>
            <a:r>
              <a:rPr lang="en-US" dirty="0"/>
              <a:t>βmax is the maximum flux density, the empirical exponent of which varies from about 1.4 to 1 .8 depending on the material used for core but is often given as 1.6 for iron.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is limiting factor in transformer loading</a:t>
            </a:r>
          </a:p>
          <a:p>
            <a:r>
              <a:rPr lang="en-US" dirty="0" smtClean="0"/>
              <a:t>Removing the coil heat is an important task</a:t>
            </a:r>
          </a:p>
          <a:p>
            <a:r>
              <a:rPr lang="en-US" dirty="0" smtClean="0"/>
              <a:t>In liquid filled types, transformer coils are immersed in smooth surfaced, oil filled tank</a:t>
            </a:r>
          </a:p>
          <a:p>
            <a:r>
              <a:rPr lang="en-US" dirty="0" smtClean="0"/>
              <a:t>Oil absorbs the coil heat and transfers it to the tank surface which, in turn, delivers it to the surrounding air</a:t>
            </a:r>
          </a:p>
          <a:p>
            <a:r>
              <a:rPr lang="en-US" dirty="0" smtClean="0"/>
              <a:t>For transformers 25kVA and larger, the size of smooth tank surface required to dissipate heat becomes larger than that required to enclose the coils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US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load schedule for a 24-hr period on a 30-kva, 2400/240 v, 60-cycle transformer is as follows</a:t>
            </a:r>
          </a:p>
          <a:p>
            <a:r>
              <a:rPr lang="en-US" dirty="0"/>
              <a:t>Hours	Kw	PF</a:t>
            </a:r>
          </a:p>
          <a:p>
            <a:r>
              <a:rPr lang="en-US" dirty="0"/>
              <a:t>10	2.5	0.75</a:t>
            </a:r>
          </a:p>
          <a:p>
            <a:r>
              <a:rPr lang="en-US" dirty="0"/>
              <a:t>8	12.5	0.80</a:t>
            </a:r>
          </a:p>
          <a:p>
            <a:r>
              <a:rPr lang="en-US" dirty="0"/>
              <a:t>3	20.0	0.85</a:t>
            </a:r>
          </a:p>
          <a:p>
            <a:r>
              <a:rPr lang="en-US" dirty="0"/>
              <a:t>3	25.0	0.90</a:t>
            </a:r>
          </a:p>
          <a:p>
            <a:endParaRPr lang="en-US" dirty="0"/>
          </a:p>
          <a:p>
            <a:r>
              <a:rPr lang="en-US" dirty="0"/>
              <a:t>The data taken from open-circuit and short-circuit tests </a:t>
            </a:r>
            <a:r>
              <a:rPr lang="en-US" dirty="0" smtClean="0"/>
              <a:t>follow</a:t>
            </a:r>
            <a:endParaRPr lang="en-US" dirty="0"/>
          </a:p>
          <a:p>
            <a:r>
              <a:rPr lang="en-US" dirty="0"/>
              <a:t>High side open, measurements on low-voltage side</a:t>
            </a:r>
          </a:p>
          <a:p>
            <a:r>
              <a:rPr lang="en-US" dirty="0"/>
              <a:t>240 Volts</a:t>
            </a:r>
          </a:p>
          <a:p>
            <a:r>
              <a:rPr lang="en-US" dirty="0"/>
              <a:t>2.45 Amperes</a:t>
            </a:r>
          </a:p>
          <a:p>
            <a:r>
              <a:rPr lang="en-US" dirty="0"/>
              <a:t>154 </a:t>
            </a:r>
            <a:r>
              <a:rPr lang="en-US" dirty="0" smtClean="0"/>
              <a:t>Watts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46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short circuited, measurements on high </a:t>
            </a:r>
            <a:r>
              <a:rPr lang="en-US" dirty="0" smtClean="0"/>
              <a:t>side;</a:t>
            </a:r>
            <a:endParaRPr lang="en-US" dirty="0"/>
          </a:p>
          <a:p>
            <a:r>
              <a:rPr lang="en-US" dirty="0"/>
              <a:t>61.1 Volts</a:t>
            </a:r>
          </a:p>
          <a:p>
            <a:r>
              <a:rPr lang="en-US" dirty="0"/>
              <a:t>12.5 Amperes</a:t>
            </a:r>
          </a:p>
          <a:p>
            <a:r>
              <a:rPr lang="en-US" dirty="0"/>
              <a:t>706 Watts</a:t>
            </a:r>
          </a:p>
          <a:p>
            <a:r>
              <a:rPr lang="en-US" b="1" i="1" dirty="0">
                <a:solidFill>
                  <a:schemeClr val="accent2"/>
                </a:solidFill>
              </a:rPr>
              <a:t>Determine the energy efficiency for a daily load </a:t>
            </a:r>
            <a:r>
              <a:rPr lang="en-US" b="1" i="1" dirty="0" smtClean="0">
                <a:solidFill>
                  <a:schemeClr val="accent2"/>
                </a:solidFill>
              </a:rPr>
              <a:t>cycle?</a:t>
            </a:r>
            <a:endParaRPr lang="en-US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losses are constant for the 24-hr period, and the energy </a:t>
            </a:r>
            <a:r>
              <a:rPr lang="en-US" dirty="0" smtClean="0"/>
              <a:t>dissipated in </a:t>
            </a:r>
            <a:r>
              <a:rPr lang="en-US" dirty="0"/>
              <a:t>core loss is therefore</a:t>
            </a:r>
          </a:p>
          <a:p>
            <a:r>
              <a:rPr lang="en-US" dirty="0"/>
              <a:t>(154 x 24)/1000 = 3.70 </a:t>
            </a:r>
            <a:r>
              <a:rPr lang="en-US" dirty="0" err="1"/>
              <a:t>kwhr</a:t>
            </a:r>
            <a:endParaRPr lang="en-US" dirty="0"/>
          </a:p>
          <a:p>
            <a:r>
              <a:rPr lang="en-US" dirty="0"/>
              <a:t>The load losses are proportional to the square of the current, i.e., to the square of the </a:t>
            </a:r>
            <a:r>
              <a:rPr lang="en-US" dirty="0" err="1"/>
              <a:t>kva</a:t>
            </a:r>
            <a:r>
              <a:rPr lang="en-US" dirty="0"/>
              <a:t> </a:t>
            </a:r>
            <a:r>
              <a:rPr lang="en-US" dirty="0" smtClean="0"/>
              <a:t>load</a:t>
            </a:r>
          </a:p>
          <a:p>
            <a:r>
              <a:rPr lang="en-US" smtClean="0"/>
              <a:t>Energy </a:t>
            </a:r>
            <a:r>
              <a:rPr lang="en-US" dirty="0"/>
              <a:t>dissipated in the load loss are computed in the </a:t>
            </a:r>
            <a:r>
              <a:rPr lang="en-US"/>
              <a:t>following </a:t>
            </a:r>
            <a:r>
              <a:rPr lang="en-US" smtClean="0"/>
              <a:t>table;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91" y="2244436"/>
            <a:ext cx="7398327" cy="23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8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 loss is proportional to the square of the </a:t>
            </a:r>
            <a:r>
              <a:rPr lang="en-US" dirty="0" err="1"/>
              <a:t>kva</a:t>
            </a:r>
            <a:r>
              <a:rPr lang="en-US" dirty="0"/>
              <a:t> load; hence, at 3.33 </a:t>
            </a:r>
            <a:r>
              <a:rPr lang="en-US" dirty="0" err="1"/>
              <a:t>kva</a:t>
            </a:r>
            <a:r>
              <a:rPr lang="en-US" dirty="0"/>
              <a:t>, the load loss </a:t>
            </a:r>
            <a:r>
              <a:rPr lang="en-US" dirty="0" smtClean="0"/>
              <a:t>is;</a:t>
            </a:r>
          </a:p>
          <a:p>
            <a:r>
              <a:rPr lang="en-US" dirty="0" smtClean="0"/>
              <a:t>(3.33/30)</a:t>
            </a:r>
            <a:r>
              <a:rPr lang="en-US" baseline="30000" dirty="0" smtClean="0"/>
              <a:t>2 </a:t>
            </a:r>
            <a:r>
              <a:rPr lang="en-US" dirty="0" smtClean="0"/>
              <a:t>X 706=  8.71 Watts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2" y="3422073"/>
            <a:ext cx="7592290" cy="2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20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circuit of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 in next slide is an equivalent circuit of a single phase two winding transformer</a:t>
            </a:r>
          </a:p>
          <a:p>
            <a:r>
              <a:rPr lang="en-US" dirty="0" smtClean="0"/>
              <a:t>It represents a practical transformer with an iron core and connected to load (L)</a:t>
            </a:r>
          </a:p>
          <a:p>
            <a:r>
              <a:rPr lang="en-US" dirty="0" smtClean="0"/>
              <a:t>When primary winding is excited, flux is produced in iron core</a:t>
            </a:r>
          </a:p>
          <a:p>
            <a:r>
              <a:rPr lang="en-US" dirty="0" smtClean="0"/>
              <a:t>The flux that links both primary and secondary is called the mutual flux and its maximum value is denoted by </a:t>
            </a:r>
            <a:r>
              <a:rPr lang="el-GR" dirty="0" smtClean="0"/>
              <a:t>φ</a:t>
            </a:r>
            <a:r>
              <a:rPr lang="en-US" dirty="0" smtClean="0"/>
              <a:t>m</a:t>
            </a:r>
          </a:p>
          <a:p>
            <a:r>
              <a:rPr lang="en-US" dirty="0" smtClean="0"/>
              <a:t>There are leakage fluxes </a:t>
            </a:r>
            <a:r>
              <a:rPr lang="el-GR" dirty="0" smtClean="0"/>
              <a:t>φ</a:t>
            </a:r>
            <a:r>
              <a:rPr lang="en-US" dirty="0" smtClean="0"/>
              <a:t>l1 and </a:t>
            </a:r>
            <a:r>
              <a:rPr lang="el-GR" dirty="0" smtClean="0"/>
              <a:t>φ</a:t>
            </a:r>
            <a:r>
              <a:rPr lang="en-US" dirty="0" smtClean="0"/>
              <a:t>l2 at primary and secondary winding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34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Xl</a:t>
            </a:r>
            <a:r>
              <a:rPr lang="en-US" baseline="-25000" dirty="0" smtClean="0"/>
              <a:t>1</a:t>
            </a:r>
            <a:r>
              <a:rPr lang="en-US" dirty="0" smtClean="0"/>
              <a:t> and Xl</a:t>
            </a:r>
            <a:r>
              <a:rPr lang="en-US" baseline="-25000" dirty="0" smtClean="0"/>
              <a:t>2</a:t>
            </a:r>
            <a:r>
              <a:rPr lang="en-US" dirty="0" smtClean="0"/>
              <a:t> are primary and secondary inductive reactance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are primary and secondary resistances</a:t>
            </a:r>
          </a:p>
          <a:p>
            <a:r>
              <a:rPr lang="en-US" dirty="0" smtClean="0"/>
              <a:t>Equivalent circuit  of Loaded transformer 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’ current is a primary current or load component which exactly corresponds to secondary current I</a:t>
            </a:r>
            <a:r>
              <a:rPr lang="en-US" baseline="-25000" dirty="0" smtClean="0"/>
              <a:t>2</a:t>
            </a:r>
            <a:r>
              <a:rPr lang="en-US" dirty="0" smtClean="0"/>
              <a:t> as for ideal transformer,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’ = n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 X I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= I</a:t>
            </a:r>
            <a:r>
              <a:rPr lang="en-US" baseline="-25000" dirty="0" smtClean="0"/>
              <a:t>2</a:t>
            </a:r>
            <a:r>
              <a:rPr lang="en-US" dirty="0" smtClean="0"/>
              <a:t>’/n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excitation current component of I</a:t>
            </a:r>
            <a:r>
              <a:rPr lang="en-US" baseline="-25000" dirty="0" smtClean="0"/>
              <a:t>1</a:t>
            </a:r>
            <a:r>
              <a:rPr lang="en-US" dirty="0" smtClean="0"/>
              <a:t> that is needed to produce the resultant mutual flux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has two components 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is magnetizing current and </a:t>
            </a:r>
            <a:r>
              <a:rPr lang="en-US" dirty="0" err="1" smtClean="0"/>
              <a:t>Ic</a:t>
            </a:r>
            <a:r>
              <a:rPr lang="en-US" dirty="0" smtClean="0"/>
              <a:t> core loss current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 represents resistance of the equivalent transformer causing power loss due to (hysteresis and eddy current) iron losses of transformer 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  is reactance due to magnetization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039144"/>
            <a:ext cx="967263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Therefore, the transformer tank may be corrugated to add surface, or external tubes may be welded to the tank</a:t>
            </a:r>
          </a:p>
          <a:p>
            <a:r>
              <a:rPr lang="en-US" dirty="0" smtClean="0"/>
              <a:t>To further increase the heat disposal capacity, air may be blown over the tube surface</a:t>
            </a:r>
          </a:p>
          <a:p>
            <a:r>
              <a:rPr lang="en-US" dirty="0" smtClean="0"/>
              <a:t>Such designs are known as forced air cooled transformers</a:t>
            </a:r>
          </a:p>
          <a:p>
            <a:r>
              <a:rPr lang="en-US" dirty="0" smtClean="0"/>
              <a:t>Distribution transformers can be classified as (</a:t>
            </a:r>
            <a:r>
              <a:rPr lang="en-US" dirty="0" err="1" smtClean="0"/>
              <a:t>i</a:t>
            </a:r>
            <a:r>
              <a:rPr lang="en-US" dirty="0" smtClean="0"/>
              <a:t>) Dry Type and  (ii) liquid filled type</a:t>
            </a:r>
          </a:p>
          <a:p>
            <a:r>
              <a:rPr lang="en-US" dirty="0" smtClean="0"/>
              <a:t>Dry type distribution transformer either air cooled or air insulated</a:t>
            </a:r>
          </a:p>
          <a:p>
            <a:r>
              <a:rPr lang="en-US" dirty="0" smtClean="0"/>
              <a:t>Liquid filled type distribution transformer can be oil filled and </a:t>
            </a:r>
            <a:r>
              <a:rPr lang="en-US" dirty="0" err="1" smtClean="0"/>
              <a:t>inerteen</a:t>
            </a:r>
            <a:r>
              <a:rPr lang="en-US" dirty="0" smtClean="0"/>
              <a:t> </a:t>
            </a:r>
            <a:r>
              <a:rPr lang="en-US" b="1" dirty="0" smtClean="0"/>
              <a:t>polychlorinated </a:t>
            </a:r>
            <a:r>
              <a:rPr lang="en-US" b="1" dirty="0"/>
              <a:t>biphenyl </a:t>
            </a:r>
            <a:r>
              <a:rPr lang="en-US" dirty="0" smtClean="0"/>
              <a:t>(insulation material)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phase transformer Connections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1655"/>
            <a:ext cx="9869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Phase Transformer Paralleling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greater capacity is required in emergency situations, two single phase transformers of the same or different KVA ratings can be connected in parallel</a:t>
            </a:r>
          </a:p>
          <a:p>
            <a:r>
              <a:rPr lang="en-US" dirty="0" smtClean="0"/>
              <a:t>The single phase transformers can be either additive or subtractive polarity as long as the following conditions are observed and connected;</a:t>
            </a:r>
          </a:p>
          <a:p>
            <a:r>
              <a:rPr lang="en-US" dirty="0" smtClean="0"/>
              <a:t>1-	All transformers have the same turns ratio</a:t>
            </a:r>
          </a:p>
          <a:p>
            <a:r>
              <a:rPr lang="en-US" dirty="0" smtClean="0"/>
              <a:t>2-	All transformers are connected to the same primary phase</a:t>
            </a:r>
          </a:p>
          <a:p>
            <a:r>
              <a:rPr lang="en-US" dirty="0" smtClean="0"/>
              <a:t>3-	All transformers have identical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	All transformers have identical voltage rating</a:t>
            </a:r>
          </a:p>
          <a:p>
            <a:r>
              <a:rPr lang="en-US" dirty="0" smtClean="0"/>
              <a:t>5-	</a:t>
            </a:r>
            <a:r>
              <a:rPr lang="en-US" dirty="0"/>
              <a:t> All transformers have identical </a:t>
            </a:r>
            <a:r>
              <a:rPr lang="en-US" dirty="0" smtClean="0"/>
              <a:t>tap setting</a:t>
            </a:r>
          </a:p>
          <a:p>
            <a:r>
              <a:rPr lang="en-US" dirty="0" smtClean="0"/>
              <a:t>The various combinations of single phase transformer paralleling is given in next slide;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8777287" cy="60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transformer has two windings which are not connected to each other, whereas an autotransformer is a transformer in which one winding is connected in series with the other as single winding</a:t>
            </a:r>
          </a:p>
          <a:p>
            <a:r>
              <a:rPr lang="en-US" dirty="0" smtClean="0"/>
              <a:t>It is like normal transformer connected in a special way</a:t>
            </a:r>
          </a:p>
          <a:p>
            <a:r>
              <a:rPr lang="en-US" dirty="0" smtClean="0"/>
              <a:t>It is rated on the basis of output KVA</a:t>
            </a:r>
          </a:p>
          <a:p>
            <a:r>
              <a:rPr lang="en-US" dirty="0" smtClean="0"/>
              <a:t>It has lower leakage reactance, lower losses, smaller excitation current requirements and cheaper than two winding 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413"/>
            <a:ext cx="10515600" cy="5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837"/>
            <a:ext cx="106346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5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6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will be on </a:t>
            </a:r>
            <a:r>
              <a:rPr lang="en-US" dirty="0" smtClean="0"/>
              <a:t>substations </a:t>
            </a:r>
            <a:r>
              <a:rPr lang="en-US" smtClean="0"/>
              <a:t>after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9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head system Distribution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transformer</a:t>
            </a:r>
          </a:p>
          <a:p>
            <a:r>
              <a:rPr lang="en-US" dirty="0" smtClean="0"/>
              <a:t>Completely self protecting transformers</a:t>
            </a:r>
          </a:p>
        </p:txBody>
      </p:sp>
    </p:spTree>
    <p:extLst>
      <p:ext uri="{BB962C8B-B14F-4D97-AF65-F5344CB8AC3E}">
        <p14:creationId xmlns:p14="http://schemas.microsoft.com/office/powerpoint/2010/main" val="19988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Completely Self Protected transformers contain several safeguards to avoid issues that would cause overloading or damage to the </a:t>
            </a:r>
            <a:r>
              <a:rPr lang="en-US" dirty="0" smtClean="0"/>
              <a:t>transformer</a:t>
            </a:r>
          </a:p>
          <a:p>
            <a:pPr algn="just"/>
            <a:r>
              <a:rPr lang="en-US" dirty="0" smtClean="0"/>
              <a:t>Conventional </a:t>
            </a:r>
            <a:r>
              <a:rPr lang="en-US" dirty="0"/>
              <a:t>transformers do not have any of these features which usually means they will need to be attached to a cut out </a:t>
            </a:r>
            <a:r>
              <a:rPr lang="en-US" dirty="0" smtClean="0"/>
              <a:t>switch</a:t>
            </a:r>
          </a:p>
          <a:p>
            <a:pPr algn="just"/>
            <a:r>
              <a:rPr lang="en-US" dirty="0"/>
              <a:t>The most recognizable component of a CSP transformer is the lightning </a:t>
            </a:r>
            <a:r>
              <a:rPr lang="en-US" dirty="0" smtClean="0"/>
              <a:t>arrestor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arrestor protects against power surges caused by switching, lightning, or other high voltage sources. </a:t>
            </a:r>
          </a:p>
        </p:txBody>
      </p:sp>
    </p:spTree>
    <p:extLst>
      <p:ext uri="{BB962C8B-B14F-4D97-AF65-F5344CB8AC3E}">
        <p14:creationId xmlns:p14="http://schemas.microsoft.com/office/powerpoint/2010/main" val="27258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component CSP transformers are fitted with is the current sensing weak link on the high voltage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If </a:t>
            </a:r>
            <a:r>
              <a:rPr lang="en-US" dirty="0"/>
              <a:t>any part of the power distribution system fails, and too much current is being drawn, this weak link will </a:t>
            </a:r>
            <a:r>
              <a:rPr lang="en-US" dirty="0" smtClean="0"/>
              <a:t>open</a:t>
            </a:r>
          </a:p>
          <a:p>
            <a:r>
              <a:rPr lang="en-US" dirty="0" smtClean="0"/>
              <a:t>It </a:t>
            </a:r>
            <a:r>
              <a:rPr lang="en-US" dirty="0"/>
              <a:t>provides an internal fusing as a last result to limit the transformer windings from being damaged from overdrawn </a:t>
            </a:r>
            <a:r>
              <a:rPr lang="en-US" dirty="0" smtClean="0"/>
              <a:t>currents</a:t>
            </a:r>
          </a:p>
          <a:p>
            <a:r>
              <a:rPr lang="en-US" dirty="0"/>
              <a:t>The last protective device on a standard CSP transformer is the low voltage </a:t>
            </a:r>
            <a:r>
              <a:rPr lang="en-US" dirty="0" smtClean="0"/>
              <a:t>breaker</a:t>
            </a:r>
          </a:p>
          <a:p>
            <a:r>
              <a:rPr lang="en-US" dirty="0" smtClean="0"/>
              <a:t>This </a:t>
            </a:r>
            <a:r>
              <a:rPr lang="en-US" dirty="0"/>
              <a:t>device typically has several different functions.</a:t>
            </a:r>
          </a:p>
        </p:txBody>
      </p:sp>
    </p:spTree>
    <p:extLst>
      <p:ext uri="{BB962C8B-B14F-4D97-AF65-F5344CB8AC3E}">
        <p14:creationId xmlns:p14="http://schemas.microsoft.com/office/powerpoint/2010/main" val="164555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1455</Words>
  <Application>Microsoft Office PowerPoint</Application>
  <PresentationFormat>Widescreen</PresentationFormat>
  <Paragraphs>145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 System Planning</vt:lpstr>
      <vt:lpstr>Contents</vt:lpstr>
      <vt:lpstr>Types of Transformers</vt:lpstr>
      <vt:lpstr>PowerPoint Presentation</vt:lpstr>
      <vt:lpstr>Over head system Distribution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 mounted distribution transformer (Specs)</vt:lpstr>
      <vt:lpstr>Transformer Temperatures</vt:lpstr>
      <vt:lpstr>PowerPoint Presentation</vt:lpstr>
      <vt:lpstr>Protection equipment</vt:lpstr>
      <vt:lpstr>Bayonet fuse</vt:lpstr>
      <vt:lpstr>PowerPoint Presentation</vt:lpstr>
      <vt:lpstr>PowerPoint Presentation</vt:lpstr>
      <vt:lpstr>PowerPoint Presentation</vt:lpstr>
      <vt:lpstr>PowerPoint Presentation</vt:lpstr>
      <vt:lpstr>Voltage  Regulation </vt:lpstr>
      <vt:lpstr>Regulation</vt:lpstr>
      <vt:lpstr>Calculation</vt:lpstr>
      <vt:lpstr>Example</vt:lpstr>
      <vt:lpstr>Example 2</vt:lpstr>
      <vt:lpstr>PowerPoint Presentation</vt:lpstr>
      <vt:lpstr>Transformer Efficiency</vt:lpstr>
      <vt:lpstr>PowerPoint Presentation</vt:lpstr>
      <vt:lpstr>PowerPoint Presentation</vt:lpstr>
      <vt:lpstr>PowerPoint Presentation</vt:lpstr>
      <vt:lpstr>Problem</vt:lpstr>
      <vt:lpstr>PowerPoint Presentation</vt:lpstr>
      <vt:lpstr>Solution</vt:lpstr>
      <vt:lpstr>PowerPoint Presentation</vt:lpstr>
      <vt:lpstr>PowerPoint Presentation</vt:lpstr>
      <vt:lpstr>Equivalent circuit of transformer</vt:lpstr>
      <vt:lpstr>PowerPoint Presentation</vt:lpstr>
      <vt:lpstr>PowerPoint Presentation</vt:lpstr>
      <vt:lpstr>PowerPoint Presentation</vt:lpstr>
      <vt:lpstr>PowerPoint Presentation</vt:lpstr>
      <vt:lpstr>Single phase transformer Connections</vt:lpstr>
      <vt:lpstr>Single Phase Transformer Paralleling</vt:lpstr>
      <vt:lpstr>PowerPoint Presentation</vt:lpstr>
      <vt:lpstr>PowerPoint Presentation</vt:lpstr>
      <vt:lpstr>Auto Transformer</vt:lpstr>
      <vt:lpstr>PowerPoint Presentation</vt:lpstr>
      <vt:lpstr>PowerPoint Presentation</vt:lpstr>
      <vt:lpstr>PowerPoint Presentation</vt:lpstr>
      <vt:lpstr>PowerPoint Presentation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 Planning</dc:title>
  <dc:creator>kamran</dc:creator>
  <cp:lastModifiedBy>kamran</cp:lastModifiedBy>
  <cp:revision>106</cp:revision>
  <dcterms:created xsi:type="dcterms:W3CDTF">2018-02-25T06:00:41Z</dcterms:created>
  <dcterms:modified xsi:type="dcterms:W3CDTF">2018-10-18T12:44:56Z</dcterms:modified>
</cp:coreProperties>
</file>