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8" r:id="rId7"/>
    <p:sldId id="260" r:id="rId8"/>
    <p:sldId id="261" r:id="rId9"/>
    <p:sldId id="265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47E2E-88AB-4150-A5F1-099A16181900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973D-62F3-49EF-B394-5DFEEB89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F973D-62F3-49EF-B394-5DFEEB89E6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C474-8B68-4C50-A58A-921854227403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 Energy Conversion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1364" cy="1325563"/>
          </a:xfrm>
        </p:spPr>
        <p:txBody>
          <a:bodyPr/>
          <a:lstStyle/>
          <a:p>
            <a:r>
              <a:rPr lang="en-US" dirty="0" smtClean="0"/>
              <a:t>Wind Turbine Generators in Hybrid Power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00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AC-coupled hybrid generation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Generators (Wind Turbine Generator, Diesel Power Plant)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Storage (Accumulator, Flywheel)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2" y="1027906"/>
            <a:ext cx="6315075" cy="559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6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Generators in Hybrid Power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355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DC-coupled hybrid generation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Generators (Wind Turbine Generator, Diesel Power Plant, Photovoltaic Cells)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Storage (Accumulator)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59" y="1027906"/>
            <a:ext cx="6210300" cy="558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72121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Aerodynamic </a:t>
            </a:r>
            <a:r>
              <a:rPr lang="en-US" dirty="0"/>
              <a:t>power </a:t>
            </a:r>
            <a:r>
              <a:rPr lang="en-US" dirty="0" smtClean="0"/>
              <a:t>control </a:t>
            </a:r>
            <a:r>
              <a:rPr lang="en-US" dirty="0"/>
              <a:t>through pitch </a:t>
            </a:r>
            <a:r>
              <a:rPr lang="en-US" dirty="0" smtClean="0"/>
              <a:t>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Variable-speed </a:t>
            </a:r>
            <a:r>
              <a:rPr lang="en-US" dirty="0"/>
              <a:t>operation and energy capture maximization, by means of generator </a:t>
            </a:r>
            <a:r>
              <a:rPr lang="en-US" dirty="0" smtClean="0"/>
              <a:t>control.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Grid Power Transfer Control</a:t>
            </a:r>
            <a:r>
              <a:rPr lang="en-US" dirty="0"/>
              <a:t>, through the power electronics converter.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10" y="2360906"/>
            <a:ext cx="6535607" cy="2761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Resource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096587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Site Wind Speed can be modeled by Weibull distribution. The Average </a:t>
                </a:r>
                <a:r>
                  <a:rPr lang="en-US" sz="2400" dirty="0" smtClean="0"/>
                  <a:t>Wind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400" dirty="0" smtClean="0"/>
                  <a:t> increases with the Weibull distribution Scale Factor c and Shape Factor k.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0965873" cy="4351338"/>
              </a:xfrm>
              <a:blipFill>
                <a:blip r:embed="rId3"/>
                <a:stretch>
                  <a:fillRect l="-890" t="-1961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563" r="3448"/>
          <a:stretch/>
        </p:blipFill>
        <p:spPr>
          <a:xfrm>
            <a:off x="6767945" y="3239366"/>
            <a:ext cx="410094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062" r="6535"/>
          <a:stretch/>
        </p:blipFill>
        <p:spPr>
          <a:xfrm>
            <a:off x="1239981" y="3239366"/>
            <a:ext cx="4336473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Resource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6102927" cy="538941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The Mean Wind Power Density and The Most Optimal Wind Speed increase with the Scale Factor c, but they decrease with the Shape Factor k.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𝑡𝑚𝑒𝑎𝑛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]=0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]=0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6102927" cy="5389417"/>
              </a:xfrm>
              <a:blipFill>
                <a:blip r:embed="rId2"/>
                <a:stretch>
                  <a:fillRect l="-2098" t="-1923" r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70"/>
          <a:stretch/>
        </p:blipFill>
        <p:spPr>
          <a:xfrm>
            <a:off x="7043303" y="1262077"/>
            <a:ext cx="5010151" cy="4473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6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656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Horizontal Axis Wind Turbine Energy Conversion </a:t>
            </a:r>
            <a:r>
              <a:rPr lang="en-US" dirty="0" smtClean="0"/>
              <a:t>Chain consists of: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Aerodynamic Subsystem (Turbine Rotor and Turbine 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 Train (Low-speed shaft, </a:t>
            </a:r>
            <a:r>
              <a:rPr lang="en-US" dirty="0"/>
              <a:t>S</a:t>
            </a:r>
            <a:r>
              <a:rPr lang="en-US" dirty="0" smtClean="0"/>
              <a:t>peed Multiplier and </a:t>
            </a:r>
            <a:r>
              <a:rPr lang="en-US" dirty="0"/>
              <a:t>H</a:t>
            </a:r>
            <a:r>
              <a:rPr lang="en-US" dirty="0" smtClean="0"/>
              <a:t>igh-speed shaft)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Electromagnetic Subsystem (Electric Generator)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Electric Subsystem (Elements for Grid </a:t>
            </a:r>
            <a:r>
              <a:rPr lang="en-US" dirty="0"/>
              <a:t>C</a:t>
            </a:r>
            <a:r>
              <a:rPr lang="en-US" dirty="0" smtClean="0"/>
              <a:t>onnection)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4" y="1027906"/>
            <a:ext cx="5391150" cy="537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5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12527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Power </a:t>
                </a:r>
                <a:r>
                  <a:rPr lang="en-US" dirty="0" smtClean="0"/>
                  <a:t>extracted </a:t>
                </a:r>
                <a:r>
                  <a:rPr lang="en-US" dirty="0" smtClean="0"/>
                  <a:t>from air mass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by </a:t>
                </a:r>
                <a:r>
                  <a:rPr lang="en-US" dirty="0" smtClean="0"/>
                  <a:t>Energy </a:t>
                </a:r>
                <a:r>
                  <a:rPr lang="en-US" dirty="0"/>
                  <a:t>E</a:t>
                </a:r>
                <a:r>
                  <a:rPr lang="en-US" dirty="0" smtClean="0"/>
                  <a:t>xtracting Actuator </a:t>
                </a:r>
                <a:r>
                  <a:rPr lang="en-US" dirty="0" smtClean="0"/>
                  <a:t>Disc is: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𝑒𝑥𝑡𝑟𝑎𝑐𝑡𝑒𝑑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𝑡𝑎𝑖𝑙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𝑒𝑥𝑡𝑟𝑎𝑐𝑡𝑒𝑑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Power </a:t>
                </a:r>
                <a:r>
                  <a:rPr lang="en-US" dirty="0" smtClean="0"/>
                  <a:t>Coefficient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r>
                  <a:rPr lang="en-US" sz="2400" dirty="0" smtClean="0"/>
                  <a:t> is: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12527" cy="4351338"/>
              </a:xfrm>
              <a:blipFill>
                <a:blip r:embed="rId2"/>
                <a:stretch>
                  <a:fillRect l="-16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61" y="1027906"/>
            <a:ext cx="4317678" cy="2973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Image result for k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30" y="4153694"/>
            <a:ext cx="1784061" cy="2585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9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Tip </a:t>
                </a:r>
                <a:r>
                  <a:rPr lang="en-US" dirty="0" smtClean="0"/>
                  <a:t>Speed Ratio </a:t>
                </a:r>
                <a:r>
                  <a:rPr lang="el-GR" dirty="0" smtClean="0"/>
                  <a:t>λ</a:t>
                </a:r>
                <a:r>
                  <a:rPr lang="en-US" dirty="0" smtClean="0"/>
                  <a:t> is: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Power </a:t>
                </a:r>
                <a:r>
                  <a:rPr lang="en-US" dirty="0"/>
                  <a:t>Coefficient </a:t>
                </a:r>
                <a:r>
                  <a:rPr lang="en-US" dirty="0" err="1"/>
                  <a:t>C</a:t>
                </a:r>
                <a:r>
                  <a:rPr lang="en-US" sz="2400" dirty="0" err="1"/>
                  <a:t>p</a:t>
                </a:r>
                <a:r>
                  <a:rPr lang="en-US" dirty="0"/>
                  <a:t>(</a:t>
                </a:r>
                <a:r>
                  <a:rPr lang="el-GR" dirty="0"/>
                  <a:t>λ</a:t>
                </a:r>
                <a:r>
                  <a:rPr lang="en-US" dirty="0"/>
                  <a:t>) performance </a:t>
                </a:r>
                <a:r>
                  <a:rPr lang="en-US" dirty="0" smtClean="0"/>
                  <a:t>curve shows that the </a:t>
                </a:r>
                <a:r>
                  <a:rPr lang="en-US" dirty="0" smtClean="0"/>
                  <a:t>Maximum </a:t>
                </a:r>
                <a:r>
                  <a:rPr lang="en-US" dirty="0" smtClean="0"/>
                  <a:t>value of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occurs </a:t>
                </a:r>
                <a:r>
                  <a:rPr lang="en-US" dirty="0" smtClean="0"/>
                  <a:t>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/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 smtClean="0"/>
                  <a:t>It is lower than the Betz </a:t>
                </a:r>
                <a:r>
                  <a:rPr lang="en-US" dirty="0"/>
                  <a:t>limit (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pmax</a:t>
                </a:r>
                <a:r>
                  <a:rPr lang="en-US" sz="2400" dirty="0" smtClean="0"/>
                  <a:t> </a:t>
                </a:r>
                <a:r>
                  <a:rPr lang="en-US" dirty="0" smtClean="0"/>
                  <a:t>= 0.59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9073" cy="4351338"/>
              </a:xfrm>
              <a:blipFill>
                <a:blip r:embed="rId2"/>
                <a:stretch>
                  <a:fillRect l="-2104" t="-2241" r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47" y="1825625"/>
            <a:ext cx="4758561" cy="4086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8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 smtClean="0"/>
              <a:t>Power Generation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1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Fixed-speed WECS: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fixed-speed WECS </a:t>
            </a:r>
            <a:r>
              <a:rPr lang="en-US" dirty="0" smtClean="0"/>
              <a:t>(Squirrel Cage Induction Generator)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limited variable-speed WECS </a:t>
            </a:r>
            <a:r>
              <a:rPr lang="en-US" dirty="0" smtClean="0"/>
              <a:t>(Wound Rotor </a:t>
            </a:r>
            <a:r>
              <a:rPr lang="en-US" dirty="0"/>
              <a:t>Induction Generator)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38" y="238429"/>
            <a:ext cx="6524625" cy="3174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38" y="3412821"/>
            <a:ext cx="65246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0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Power Generation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Variable-speed WECS: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an improved variable-speed WECS </a:t>
            </a:r>
            <a:r>
              <a:rPr lang="en-US" dirty="0" smtClean="0"/>
              <a:t>(Doubly Fed </a:t>
            </a:r>
            <a:r>
              <a:rPr lang="en-US" dirty="0"/>
              <a:t>Induction Generator)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full variable-speed </a:t>
            </a:r>
            <a:r>
              <a:rPr lang="en-US" dirty="0"/>
              <a:t>WECS (Squirrel Cage Induction </a:t>
            </a:r>
            <a:r>
              <a:rPr lang="en-US" dirty="0" smtClean="0"/>
              <a:t>Generator or Synchronous </a:t>
            </a:r>
            <a:r>
              <a:rPr lang="en-US" dirty="0"/>
              <a:t>Generator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49" y="342628"/>
            <a:ext cx="6581775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3600178"/>
            <a:ext cx="6581775" cy="3047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4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302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Wind Energy Conversion Systems</vt:lpstr>
      <vt:lpstr>Wind Energy Resource</vt:lpstr>
      <vt:lpstr>Wind Energy Resource</vt:lpstr>
      <vt:lpstr>WECS Technology</vt:lpstr>
      <vt:lpstr>Wind Turbine Aerodynamics </vt:lpstr>
      <vt:lpstr>Wind Turbine Aerodynamics </vt:lpstr>
      <vt:lpstr>Drive Train</vt:lpstr>
      <vt:lpstr>Power Generation System</vt:lpstr>
      <vt:lpstr>Power Generation System</vt:lpstr>
      <vt:lpstr>Wind Turbine Generators in Hybrid Power Systems</vt:lpstr>
      <vt:lpstr>Wind Turbine Generators in Hybrid Power Systems</vt:lpstr>
      <vt:lpstr>Control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Conversion Systems</dc:title>
  <dc:creator>Muhammad Amaar</dc:creator>
  <cp:lastModifiedBy>Muhammad Amaar</cp:lastModifiedBy>
  <cp:revision>93</cp:revision>
  <dcterms:created xsi:type="dcterms:W3CDTF">2019-02-23T10:20:11Z</dcterms:created>
  <dcterms:modified xsi:type="dcterms:W3CDTF">2019-02-25T20:34:48Z</dcterms:modified>
</cp:coreProperties>
</file>