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2" r:id="rId1"/>
  </p:sldMasterIdLst>
  <p:sldIdLst>
    <p:sldId id="256" r:id="rId2"/>
    <p:sldId id="281" r:id="rId3"/>
    <p:sldId id="330" r:id="rId4"/>
    <p:sldId id="276" r:id="rId5"/>
    <p:sldId id="279" r:id="rId6"/>
    <p:sldId id="303" r:id="rId7"/>
    <p:sldId id="257" r:id="rId8"/>
    <p:sldId id="278" r:id="rId9"/>
    <p:sldId id="258" r:id="rId10"/>
    <p:sldId id="259" r:id="rId11"/>
    <p:sldId id="260" r:id="rId12"/>
    <p:sldId id="261" r:id="rId13"/>
    <p:sldId id="262" r:id="rId14"/>
    <p:sldId id="283" r:id="rId15"/>
    <p:sldId id="273" r:id="rId16"/>
    <p:sldId id="263" r:id="rId17"/>
    <p:sldId id="301" r:id="rId18"/>
    <p:sldId id="264" r:id="rId19"/>
    <p:sldId id="265" r:id="rId20"/>
    <p:sldId id="266" r:id="rId21"/>
    <p:sldId id="318" r:id="rId22"/>
    <p:sldId id="271" r:id="rId23"/>
    <p:sldId id="267" r:id="rId24"/>
    <p:sldId id="268" r:id="rId25"/>
    <p:sldId id="269" r:id="rId26"/>
    <p:sldId id="272" r:id="rId27"/>
    <p:sldId id="284" r:id="rId28"/>
    <p:sldId id="274" r:id="rId29"/>
    <p:sldId id="270" r:id="rId30"/>
    <p:sldId id="305" r:id="rId31"/>
    <p:sldId id="307" r:id="rId32"/>
    <p:sldId id="282" r:id="rId33"/>
    <p:sldId id="289" r:id="rId34"/>
    <p:sldId id="290" r:id="rId35"/>
    <p:sldId id="312" r:id="rId36"/>
    <p:sldId id="300" r:id="rId37"/>
    <p:sldId id="319" r:id="rId38"/>
    <p:sldId id="298" r:id="rId39"/>
    <p:sldId id="317" r:id="rId40"/>
    <p:sldId id="320" r:id="rId41"/>
    <p:sldId id="314" r:id="rId42"/>
    <p:sldId id="328" r:id="rId43"/>
    <p:sldId id="316" r:id="rId44"/>
    <p:sldId id="291" r:id="rId45"/>
    <p:sldId id="294" r:id="rId46"/>
    <p:sldId id="321" r:id="rId47"/>
    <p:sldId id="323" r:id="rId48"/>
    <p:sldId id="324" r:id="rId49"/>
    <p:sldId id="325" r:id="rId50"/>
    <p:sldId id="326" r:id="rId51"/>
    <p:sldId id="327" r:id="rId52"/>
    <p:sldId id="309" r:id="rId53"/>
    <p:sldId id="329" r:id="rId54"/>
    <p:sldId id="286" r:id="rId55"/>
    <p:sldId id="287" r:id="rId56"/>
    <p:sldId id="293" r:id="rId57"/>
    <p:sldId id="28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DFD"/>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361" autoAdjust="0"/>
  </p:normalViewPr>
  <p:slideViewPr>
    <p:cSldViewPr snapToGrid="0">
      <p:cViewPr varScale="1">
        <p:scale>
          <a:sx n="69" d="100"/>
          <a:sy n="69"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31-Dec-17</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0755370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9422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31-Dec-17</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58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8425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31-Dec-17</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4385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123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8547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4599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B61BEF0D-F0BB-DE4B-95CE-6DB70DBA9567}" type="datetimeFigureOut">
              <a:rPr lang="en-US" smtClean="0"/>
              <a:pPr/>
              <a:t>31-Dec-17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398800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31-Dec-17</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9969208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31-Dec-17</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0647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31-Dec-17</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1964861222"/>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Call Center Simulation using NS3</a:t>
            </a:r>
          </a:p>
        </p:txBody>
      </p:sp>
      <p:sp>
        <p:nvSpPr>
          <p:cNvPr id="3" name="Subtitle 2"/>
          <p:cNvSpPr>
            <a:spLocks noGrp="1"/>
          </p:cNvSpPr>
          <p:nvPr>
            <p:ph type="subTitle" idx="1"/>
          </p:nvPr>
        </p:nvSpPr>
        <p:spPr/>
        <p:txBody>
          <a:bodyPr>
            <a:normAutofit fontScale="85000" lnSpcReduction="10000"/>
          </a:bodyPr>
          <a:lstStyle/>
          <a:p>
            <a:r>
              <a:rPr lang="en-US" dirty="0"/>
              <a:t>Ammarah Azmat	     Hira Tariq</a:t>
            </a:r>
          </a:p>
          <a:p>
            <a:r>
              <a:rPr lang="en-US" dirty="0"/>
              <a:t>Muhammad Shamaas    Zarmeen Khan</a:t>
            </a:r>
          </a:p>
          <a:p>
            <a:endParaRPr lang="en-US" dirty="0"/>
          </a:p>
        </p:txBody>
      </p:sp>
      <p:sp>
        <p:nvSpPr>
          <p:cNvPr id="4" name="Subtitle 2"/>
          <p:cNvSpPr txBox="1">
            <a:spLocks/>
          </p:cNvSpPr>
          <p:nvPr/>
        </p:nvSpPr>
        <p:spPr>
          <a:xfrm>
            <a:off x="7920752" y="3621683"/>
            <a:ext cx="3793678" cy="103776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bg2"/>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tx2">
                    <a:lumMod val="75000"/>
                    <a:lumOff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tx2">
                    <a:lumMod val="75000"/>
                    <a:lumOff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tx2">
                    <a:lumMod val="75000"/>
                    <a:lumOff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tx2">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r>
              <a:rPr lang="en-US" dirty="0"/>
              <a:t>Project Advisor:</a:t>
            </a:r>
          </a:p>
          <a:p>
            <a:r>
              <a:rPr lang="en-US" dirty="0"/>
              <a:t>Dr. Tariq Mahmood Jadoon</a:t>
            </a:r>
          </a:p>
        </p:txBody>
      </p:sp>
    </p:spTree>
    <p:extLst>
      <p:ext uri="{BB962C8B-B14F-4D97-AF65-F5344CB8AC3E}">
        <p14:creationId xmlns:p14="http://schemas.microsoft.com/office/powerpoint/2010/main" val="92047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9879" y="3381109"/>
            <a:ext cx="1506828" cy="20074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51395" y="615089"/>
            <a:ext cx="8897565" cy="1560716"/>
          </a:xfrm>
        </p:spPr>
        <p:txBody>
          <a:bodyPr/>
          <a:lstStyle/>
          <a:p>
            <a:r>
              <a:rPr lang="en-US"/>
              <a:t>Queue</a:t>
            </a:r>
          </a:p>
        </p:txBody>
      </p:sp>
      <p:sp>
        <p:nvSpPr>
          <p:cNvPr id="4" name="Rounded Rectangle 3"/>
          <p:cNvSpPr/>
          <p:nvPr/>
        </p:nvSpPr>
        <p:spPr>
          <a:xfrm>
            <a:off x="4551395" y="3566656"/>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a:solidFill>
                  <a:schemeClr val="tx1"/>
                </a:solidFill>
                <a:latin typeface="+mj-lt"/>
              </a:rPr>
              <a:t>Front Pointer</a:t>
            </a:r>
          </a:p>
        </p:txBody>
      </p:sp>
      <p:sp>
        <p:nvSpPr>
          <p:cNvPr id="5" name="Rounded Rectangle 4"/>
          <p:cNvSpPr/>
          <p:nvPr/>
        </p:nvSpPr>
        <p:spPr>
          <a:xfrm>
            <a:off x="4551395" y="4444812"/>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a:solidFill>
                  <a:schemeClr val="tx1"/>
                </a:solidFill>
                <a:latin typeface="+mj-lt"/>
              </a:rPr>
              <a:t>IP Packet</a:t>
            </a:r>
          </a:p>
        </p:txBody>
      </p:sp>
      <p:sp>
        <p:nvSpPr>
          <p:cNvPr id="8" name="Rectangle 7"/>
          <p:cNvSpPr/>
          <p:nvPr/>
        </p:nvSpPr>
        <p:spPr>
          <a:xfrm>
            <a:off x="6442442" y="3381109"/>
            <a:ext cx="1506828" cy="20074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6493958" y="3566656"/>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a:solidFill>
                  <a:schemeClr val="tx1"/>
                </a:solidFill>
                <a:latin typeface="+mj-lt"/>
              </a:rPr>
              <a:t>Front Pointer</a:t>
            </a:r>
          </a:p>
        </p:txBody>
      </p:sp>
      <p:sp>
        <p:nvSpPr>
          <p:cNvPr id="10" name="Rounded Rectangle 9"/>
          <p:cNvSpPr/>
          <p:nvPr/>
        </p:nvSpPr>
        <p:spPr>
          <a:xfrm>
            <a:off x="6493958" y="4444812"/>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chemeClr val="tx1"/>
                </a:solidFill>
                <a:latin typeface="+mj-lt"/>
              </a:rPr>
              <a:t>IP Packet</a:t>
            </a:r>
          </a:p>
        </p:txBody>
      </p:sp>
      <p:sp>
        <p:nvSpPr>
          <p:cNvPr id="12" name="Rectangle 11"/>
          <p:cNvSpPr/>
          <p:nvPr/>
        </p:nvSpPr>
        <p:spPr>
          <a:xfrm>
            <a:off x="8375882" y="3366641"/>
            <a:ext cx="1506828" cy="20218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ounded Rectangle 12"/>
          <p:cNvSpPr/>
          <p:nvPr/>
        </p:nvSpPr>
        <p:spPr>
          <a:xfrm>
            <a:off x="8436521" y="3566656"/>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a:solidFill>
                  <a:schemeClr val="tx1"/>
                </a:solidFill>
                <a:latin typeface="+mj-lt"/>
              </a:rPr>
              <a:t>Front Pointer</a:t>
            </a:r>
          </a:p>
        </p:txBody>
      </p:sp>
      <p:sp>
        <p:nvSpPr>
          <p:cNvPr id="16" name="Rectangle 15"/>
          <p:cNvSpPr/>
          <p:nvPr/>
        </p:nvSpPr>
        <p:spPr>
          <a:xfrm>
            <a:off x="2524046" y="3381109"/>
            <a:ext cx="1506828" cy="20074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Rounded Rectangle 16"/>
          <p:cNvSpPr/>
          <p:nvPr/>
        </p:nvSpPr>
        <p:spPr>
          <a:xfrm>
            <a:off x="2575562" y="3566656"/>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a:solidFill>
                  <a:schemeClr val="tx1"/>
                </a:solidFill>
                <a:latin typeface="+mj-lt"/>
              </a:rPr>
              <a:t>Front Pointer</a:t>
            </a:r>
          </a:p>
        </p:txBody>
      </p:sp>
      <p:sp>
        <p:nvSpPr>
          <p:cNvPr id="20" name="Right Arrow 19"/>
          <p:cNvSpPr/>
          <p:nvPr/>
        </p:nvSpPr>
        <p:spPr>
          <a:xfrm>
            <a:off x="3979359" y="3772718"/>
            <a:ext cx="546278" cy="36060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Right Arrow 20"/>
          <p:cNvSpPr/>
          <p:nvPr/>
        </p:nvSpPr>
        <p:spPr>
          <a:xfrm>
            <a:off x="5961633" y="3747559"/>
            <a:ext cx="546278" cy="36060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Right Arrow 21"/>
          <p:cNvSpPr/>
          <p:nvPr/>
        </p:nvSpPr>
        <p:spPr>
          <a:xfrm>
            <a:off x="7890243" y="3760438"/>
            <a:ext cx="546278" cy="36060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8264802" y="2944785"/>
            <a:ext cx="1747233" cy="461665"/>
          </a:xfrm>
          <a:prstGeom prst="rect">
            <a:avLst/>
          </a:prstGeom>
          <a:noFill/>
        </p:spPr>
        <p:txBody>
          <a:bodyPr wrap="square" rtlCol="0">
            <a:spAutoFit/>
          </a:bodyPr>
          <a:lstStyle/>
          <a:p>
            <a:r>
              <a:rPr lang="en-US" sz="2400">
                <a:latin typeface="+mj-lt"/>
              </a:rPr>
              <a:t>Head Link</a:t>
            </a:r>
          </a:p>
        </p:txBody>
      </p:sp>
      <p:sp>
        <p:nvSpPr>
          <p:cNvPr id="31" name="TextBox 30"/>
          <p:cNvSpPr txBox="1"/>
          <p:nvPr/>
        </p:nvSpPr>
        <p:spPr>
          <a:xfrm>
            <a:off x="6572571" y="2958081"/>
            <a:ext cx="1455313" cy="461665"/>
          </a:xfrm>
          <a:prstGeom prst="rect">
            <a:avLst/>
          </a:prstGeom>
          <a:noFill/>
        </p:spPr>
        <p:txBody>
          <a:bodyPr wrap="square" rtlCol="0">
            <a:spAutoFit/>
          </a:bodyPr>
          <a:lstStyle/>
          <a:p>
            <a:r>
              <a:rPr lang="en-US" sz="2400">
                <a:latin typeface="+mj-lt"/>
              </a:rPr>
              <a:t>Link 1</a:t>
            </a:r>
          </a:p>
        </p:txBody>
      </p:sp>
      <p:sp>
        <p:nvSpPr>
          <p:cNvPr id="32" name="TextBox 31"/>
          <p:cNvSpPr txBox="1"/>
          <p:nvPr/>
        </p:nvSpPr>
        <p:spPr>
          <a:xfrm>
            <a:off x="4631619" y="2945981"/>
            <a:ext cx="1455313" cy="461665"/>
          </a:xfrm>
          <a:prstGeom prst="rect">
            <a:avLst/>
          </a:prstGeom>
          <a:noFill/>
        </p:spPr>
        <p:txBody>
          <a:bodyPr wrap="square" rtlCol="0">
            <a:spAutoFit/>
          </a:bodyPr>
          <a:lstStyle/>
          <a:p>
            <a:r>
              <a:rPr lang="en-US" sz="2400">
                <a:latin typeface="+mj-lt"/>
              </a:rPr>
              <a:t>Link 2</a:t>
            </a:r>
          </a:p>
        </p:txBody>
      </p:sp>
      <p:sp>
        <p:nvSpPr>
          <p:cNvPr id="33" name="TextBox 32"/>
          <p:cNvSpPr txBox="1"/>
          <p:nvPr/>
        </p:nvSpPr>
        <p:spPr>
          <a:xfrm>
            <a:off x="2462067" y="2942462"/>
            <a:ext cx="1746965" cy="461665"/>
          </a:xfrm>
          <a:prstGeom prst="rect">
            <a:avLst/>
          </a:prstGeom>
          <a:noFill/>
        </p:spPr>
        <p:txBody>
          <a:bodyPr wrap="square" rtlCol="0">
            <a:spAutoFit/>
          </a:bodyPr>
          <a:lstStyle/>
          <a:p>
            <a:r>
              <a:rPr lang="en-US" sz="2400">
                <a:latin typeface="+mj-lt"/>
              </a:rPr>
              <a:t>Tail Link</a:t>
            </a:r>
          </a:p>
        </p:txBody>
      </p:sp>
      <p:sp>
        <p:nvSpPr>
          <p:cNvPr id="34" name="Right Arrow 33"/>
          <p:cNvSpPr/>
          <p:nvPr/>
        </p:nvSpPr>
        <p:spPr>
          <a:xfrm>
            <a:off x="768492" y="4471727"/>
            <a:ext cx="1733283" cy="7727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a:solidFill>
                <a:schemeClr val="tx1"/>
              </a:solidFill>
              <a:latin typeface="+mj-lt"/>
            </a:endParaRPr>
          </a:p>
        </p:txBody>
      </p:sp>
      <p:sp>
        <p:nvSpPr>
          <p:cNvPr id="35" name="Right Arrow 34"/>
          <p:cNvSpPr/>
          <p:nvPr/>
        </p:nvSpPr>
        <p:spPr>
          <a:xfrm>
            <a:off x="10309322" y="4399696"/>
            <a:ext cx="1734357" cy="91679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a:solidFill>
                <a:schemeClr val="tx1"/>
              </a:solidFill>
              <a:latin typeface="+mj-lt"/>
            </a:endParaRPr>
          </a:p>
        </p:txBody>
      </p:sp>
      <p:sp>
        <p:nvSpPr>
          <p:cNvPr id="36" name="Rounded Rectangle 4">
            <a:extLst>
              <a:ext uri="{FF2B5EF4-FFF2-40B4-BE49-F238E27FC236}">
                <a16:creationId xmlns:a16="http://schemas.microsoft.com/office/drawing/2014/main" id="{72CE98E7-DC32-4E5F-9CA6-C797D5F68E65}"/>
              </a:ext>
            </a:extLst>
          </p:cNvPr>
          <p:cNvSpPr/>
          <p:nvPr/>
        </p:nvSpPr>
        <p:spPr>
          <a:xfrm>
            <a:off x="597581" y="4472507"/>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a:solidFill>
                  <a:schemeClr val="tx1"/>
                </a:solidFill>
                <a:latin typeface="+mj-lt"/>
              </a:rPr>
              <a:t>IP Packet</a:t>
            </a:r>
          </a:p>
        </p:txBody>
      </p:sp>
      <p:sp>
        <p:nvSpPr>
          <p:cNvPr id="37" name="Rounded Rectangle 4">
            <a:extLst>
              <a:ext uri="{FF2B5EF4-FFF2-40B4-BE49-F238E27FC236}">
                <a16:creationId xmlns:a16="http://schemas.microsoft.com/office/drawing/2014/main" id="{94257243-BA03-4295-9EB7-7EA6F641A449}"/>
              </a:ext>
            </a:extLst>
          </p:cNvPr>
          <p:cNvSpPr/>
          <p:nvPr/>
        </p:nvSpPr>
        <p:spPr>
          <a:xfrm>
            <a:off x="8436519" y="4430344"/>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a:solidFill>
                  <a:schemeClr val="tx1"/>
                </a:solidFill>
                <a:latin typeface="+mj-lt"/>
              </a:rPr>
              <a:t>IP Packet</a:t>
            </a:r>
          </a:p>
        </p:txBody>
      </p:sp>
      <p:sp>
        <p:nvSpPr>
          <p:cNvPr id="38" name="Rounded Rectangle 4">
            <a:extLst>
              <a:ext uri="{FF2B5EF4-FFF2-40B4-BE49-F238E27FC236}">
                <a16:creationId xmlns:a16="http://schemas.microsoft.com/office/drawing/2014/main" id="{72CE98E7-DC32-4E5F-9CA6-C797D5F68E65}"/>
              </a:ext>
            </a:extLst>
          </p:cNvPr>
          <p:cNvSpPr/>
          <p:nvPr/>
        </p:nvSpPr>
        <p:spPr>
          <a:xfrm>
            <a:off x="2573414" y="4472507"/>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chemeClr val="tx1"/>
                </a:solidFill>
                <a:latin typeface="+mj-lt"/>
              </a:rPr>
              <a:t>IP Packet</a:t>
            </a:r>
          </a:p>
        </p:txBody>
      </p:sp>
      <p:sp>
        <p:nvSpPr>
          <p:cNvPr id="39" name="Rounded Rectangle 4">
            <a:extLst>
              <a:ext uri="{FF2B5EF4-FFF2-40B4-BE49-F238E27FC236}">
                <a16:creationId xmlns:a16="http://schemas.microsoft.com/office/drawing/2014/main" id="{72CE98E7-DC32-4E5F-9CA6-C797D5F68E65}"/>
              </a:ext>
            </a:extLst>
          </p:cNvPr>
          <p:cNvSpPr/>
          <p:nvPr/>
        </p:nvSpPr>
        <p:spPr>
          <a:xfrm>
            <a:off x="9988959" y="4472507"/>
            <a:ext cx="1403797" cy="734096"/>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chemeClr val="tx1"/>
                </a:solidFill>
                <a:latin typeface="+mj-lt"/>
              </a:rPr>
              <a:t>IP Packet</a:t>
            </a:r>
          </a:p>
        </p:txBody>
      </p:sp>
      <p:sp>
        <p:nvSpPr>
          <p:cNvPr id="40" name="TextBox 39"/>
          <p:cNvSpPr txBox="1"/>
          <p:nvPr/>
        </p:nvSpPr>
        <p:spPr>
          <a:xfrm>
            <a:off x="374748" y="3927863"/>
            <a:ext cx="1849462" cy="461665"/>
          </a:xfrm>
          <a:prstGeom prst="rect">
            <a:avLst/>
          </a:prstGeom>
          <a:noFill/>
        </p:spPr>
        <p:txBody>
          <a:bodyPr wrap="square" rtlCol="0">
            <a:spAutoFit/>
          </a:bodyPr>
          <a:lstStyle/>
          <a:p>
            <a:r>
              <a:rPr lang="en-US" sz="2400" dirty="0">
                <a:latin typeface="+mj-lt"/>
              </a:rPr>
              <a:t>ENQUEUE</a:t>
            </a:r>
          </a:p>
        </p:txBody>
      </p:sp>
      <p:sp>
        <p:nvSpPr>
          <p:cNvPr id="41" name="TextBox 40"/>
          <p:cNvSpPr txBox="1"/>
          <p:nvPr/>
        </p:nvSpPr>
        <p:spPr>
          <a:xfrm>
            <a:off x="9988959" y="3934194"/>
            <a:ext cx="1827461" cy="461665"/>
          </a:xfrm>
          <a:prstGeom prst="rect">
            <a:avLst/>
          </a:prstGeom>
          <a:noFill/>
        </p:spPr>
        <p:txBody>
          <a:bodyPr wrap="square" rtlCol="0">
            <a:spAutoFit/>
          </a:bodyPr>
          <a:lstStyle/>
          <a:p>
            <a:r>
              <a:rPr lang="en-US" sz="2400" dirty="0">
                <a:latin typeface="+mj-lt"/>
              </a:rPr>
              <a:t>DEQUEUE</a:t>
            </a:r>
          </a:p>
        </p:txBody>
      </p:sp>
    </p:spTree>
    <p:extLst>
      <p:ext uri="{BB962C8B-B14F-4D97-AF65-F5344CB8AC3E}">
        <p14:creationId xmlns:p14="http://schemas.microsoft.com/office/powerpoint/2010/main" val="12875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090" y="191222"/>
            <a:ext cx="12344400" cy="7207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06706" y="191222"/>
            <a:ext cx="8897565" cy="1560716"/>
          </a:xfrm>
        </p:spPr>
        <p:txBody>
          <a:bodyPr/>
          <a:lstStyle/>
          <a:p>
            <a:r>
              <a:rPr lang="en-US" dirty="0"/>
              <a:t>Caller Node Application</a:t>
            </a:r>
          </a:p>
        </p:txBody>
      </p:sp>
      <p:sp>
        <p:nvSpPr>
          <p:cNvPr id="6" name="Rectangle 5"/>
          <p:cNvSpPr/>
          <p:nvPr/>
        </p:nvSpPr>
        <p:spPr>
          <a:xfrm>
            <a:off x="4803817" y="4749082"/>
            <a:ext cx="3142445" cy="192539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a:solidFill>
                  <a:schemeClr val="tx1"/>
                </a:solidFill>
                <a:latin typeface="+mj-lt"/>
              </a:rPr>
              <a:t>Make and Send Packet to Distributor Node</a:t>
            </a:r>
          </a:p>
        </p:txBody>
      </p:sp>
      <p:sp>
        <p:nvSpPr>
          <p:cNvPr id="7" name="Rectangle 6"/>
          <p:cNvSpPr/>
          <p:nvPr/>
        </p:nvSpPr>
        <p:spPr>
          <a:xfrm>
            <a:off x="8369121" y="3322749"/>
            <a:ext cx="3234742" cy="16978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a:solidFill>
                  <a:schemeClr val="tx1"/>
                </a:solidFill>
                <a:latin typeface="+mj-lt"/>
              </a:rPr>
              <a:t>Schedule Next Call (Negative Exponential Distribution)</a:t>
            </a:r>
          </a:p>
        </p:txBody>
      </p:sp>
      <p:sp>
        <p:nvSpPr>
          <p:cNvPr id="8" name="Rectangle 7"/>
          <p:cNvSpPr/>
          <p:nvPr/>
        </p:nvSpPr>
        <p:spPr>
          <a:xfrm>
            <a:off x="5317901" y="2370125"/>
            <a:ext cx="1893194" cy="1068946"/>
          </a:xfrm>
          <a:prstGeom prst="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solidFill>
                  <a:schemeClr val="tx1"/>
                </a:solidFill>
                <a:latin typeface="+mj-lt"/>
              </a:rPr>
              <a:t>Idle</a:t>
            </a:r>
          </a:p>
        </p:txBody>
      </p:sp>
      <p:cxnSp>
        <p:nvCxnSpPr>
          <p:cNvPr id="15" name="Elbow Connector 14"/>
          <p:cNvCxnSpPr>
            <a:endCxn id="7" idx="2"/>
          </p:cNvCxnSpPr>
          <p:nvPr/>
        </p:nvCxnSpPr>
        <p:spPr>
          <a:xfrm flipV="1">
            <a:off x="7972018" y="5020614"/>
            <a:ext cx="2014474" cy="99489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7" idx="0"/>
            <a:endCxn id="8" idx="3"/>
          </p:cNvCxnSpPr>
          <p:nvPr/>
        </p:nvCxnSpPr>
        <p:spPr>
          <a:xfrm rot="16200000" flipV="1">
            <a:off x="8389719" y="1725975"/>
            <a:ext cx="418151" cy="2775397"/>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72733" y="3322749"/>
            <a:ext cx="3065171" cy="230531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solidFill>
                  <a:schemeClr val="tx1"/>
                </a:solidFill>
                <a:latin typeface="+mj-lt"/>
              </a:rPr>
              <a:t>Generate Random Number for Packet Size</a:t>
            </a:r>
          </a:p>
        </p:txBody>
      </p:sp>
      <p:cxnSp>
        <p:nvCxnSpPr>
          <p:cNvPr id="28" name="Elbow Connector 27"/>
          <p:cNvCxnSpPr>
            <a:stCxn id="8" idx="1"/>
            <a:endCxn id="26" idx="0"/>
          </p:cNvCxnSpPr>
          <p:nvPr/>
        </p:nvCxnSpPr>
        <p:spPr>
          <a:xfrm rot="10800000" flipV="1">
            <a:off x="2305319" y="2904597"/>
            <a:ext cx="3012582" cy="41815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6" idx="2"/>
          </p:cNvCxnSpPr>
          <p:nvPr/>
        </p:nvCxnSpPr>
        <p:spPr>
          <a:xfrm rot="16200000" flipH="1">
            <a:off x="3347971" y="4585416"/>
            <a:ext cx="387439" cy="2472742"/>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17901" y="1163861"/>
            <a:ext cx="1893194" cy="769441"/>
          </a:xfrm>
          <a:prstGeom prst="rect">
            <a:avLst/>
          </a:prstGeom>
          <a:noFill/>
        </p:spPr>
        <p:txBody>
          <a:bodyPr wrap="square" rtlCol="0">
            <a:spAutoFit/>
          </a:bodyPr>
          <a:lstStyle/>
          <a:p>
            <a:r>
              <a:rPr lang="en-US" sz="4400" dirty="0">
                <a:latin typeface="+mj-lt"/>
              </a:rPr>
              <a:t> Start</a:t>
            </a:r>
          </a:p>
        </p:txBody>
      </p:sp>
      <p:cxnSp>
        <p:nvCxnSpPr>
          <p:cNvPr id="10" name="Straight Arrow Connector 9"/>
          <p:cNvCxnSpPr>
            <a:stCxn id="4" idx="2"/>
            <a:endCxn id="8" idx="0"/>
          </p:cNvCxnSpPr>
          <p:nvPr/>
        </p:nvCxnSpPr>
        <p:spPr>
          <a:xfrm>
            <a:off x="6264498" y="1933302"/>
            <a:ext cx="0" cy="4368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13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488"/>
            <a:ext cx="12095018" cy="6553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Distributor Node Application</a:t>
            </a:r>
          </a:p>
        </p:txBody>
      </p:sp>
      <p:sp>
        <p:nvSpPr>
          <p:cNvPr id="4" name="Rectangle 3"/>
          <p:cNvSpPr/>
          <p:nvPr/>
        </p:nvSpPr>
        <p:spPr>
          <a:xfrm>
            <a:off x="4664687" y="2409420"/>
            <a:ext cx="1390919" cy="811369"/>
          </a:xfrm>
          <a:prstGeom prst="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solidFill>
                  <a:schemeClr val="tx1"/>
                </a:solidFill>
                <a:latin typeface="+mj-lt"/>
              </a:rPr>
              <a:t>Idle</a:t>
            </a:r>
          </a:p>
        </p:txBody>
      </p:sp>
      <p:sp>
        <p:nvSpPr>
          <p:cNvPr id="5" name="Rectangle 4"/>
          <p:cNvSpPr/>
          <p:nvPr/>
        </p:nvSpPr>
        <p:spPr>
          <a:xfrm>
            <a:off x="7391204" y="3032494"/>
            <a:ext cx="2547481" cy="163722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a:solidFill>
                  <a:schemeClr val="tx1"/>
                </a:solidFill>
                <a:latin typeface="+mj-lt"/>
              </a:rPr>
              <a:t>Check if Queue has a Packet</a:t>
            </a:r>
          </a:p>
        </p:txBody>
      </p:sp>
      <p:sp>
        <p:nvSpPr>
          <p:cNvPr id="6" name="Rectangle 5"/>
          <p:cNvSpPr/>
          <p:nvPr/>
        </p:nvSpPr>
        <p:spPr>
          <a:xfrm>
            <a:off x="6055606" y="5034686"/>
            <a:ext cx="2264146" cy="139187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a:solidFill>
                  <a:schemeClr val="tx1"/>
                </a:solidFill>
                <a:latin typeface="+mj-lt"/>
              </a:rPr>
              <a:t>Schedule Next Check</a:t>
            </a:r>
          </a:p>
        </p:txBody>
      </p:sp>
      <p:sp>
        <p:nvSpPr>
          <p:cNvPr id="7" name="Rectangle 6"/>
          <p:cNvSpPr/>
          <p:nvPr/>
        </p:nvSpPr>
        <p:spPr>
          <a:xfrm>
            <a:off x="9361672" y="5034686"/>
            <a:ext cx="2486891" cy="16880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schemeClr val="tx1"/>
                </a:solidFill>
                <a:latin typeface="+mj-lt"/>
              </a:rPr>
              <a:t>Dequeue and Send Packet if Agent is Idle</a:t>
            </a:r>
          </a:p>
        </p:txBody>
      </p:sp>
      <p:sp>
        <p:nvSpPr>
          <p:cNvPr id="8" name="Rectangle 7"/>
          <p:cNvSpPr/>
          <p:nvPr/>
        </p:nvSpPr>
        <p:spPr>
          <a:xfrm>
            <a:off x="1133342" y="3220789"/>
            <a:ext cx="2213020" cy="127393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a:solidFill>
                  <a:schemeClr val="tx1"/>
                </a:solidFill>
                <a:latin typeface="+mj-lt"/>
              </a:rPr>
              <a:t>Packet Received</a:t>
            </a:r>
          </a:p>
        </p:txBody>
      </p:sp>
      <p:sp>
        <p:nvSpPr>
          <p:cNvPr id="9" name="Rectangle 8"/>
          <p:cNvSpPr/>
          <p:nvPr/>
        </p:nvSpPr>
        <p:spPr>
          <a:xfrm>
            <a:off x="1366624" y="5123888"/>
            <a:ext cx="2213019" cy="11610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solidFill>
                  <a:schemeClr val="tx1"/>
                </a:solidFill>
                <a:latin typeface="+mj-lt"/>
              </a:rPr>
              <a:t>Enqueue Packet</a:t>
            </a:r>
          </a:p>
        </p:txBody>
      </p:sp>
      <p:cxnSp>
        <p:nvCxnSpPr>
          <p:cNvPr id="16" name="Elbow Connector 15"/>
          <p:cNvCxnSpPr>
            <a:stCxn id="4" idx="1"/>
            <a:endCxn id="8" idx="0"/>
          </p:cNvCxnSpPr>
          <p:nvPr/>
        </p:nvCxnSpPr>
        <p:spPr>
          <a:xfrm rot="10800000" flipV="1">
            <a:off x="2239853" y="2815105"/>
            <a:ext cx="2424835" cy="405684"/>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2"/>
          </p:cNvCxnSpPr>
          <p:nvPr/>
        </p:nvCxnSpPr>
        <p:spPr>
          <a:xfrm rot="5400000">
            <a:off x="1918923" y="4809308"/>
            <a:ext cx="635510" cy="6349"/>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3"/>
          </p:cNvCxnSpPr>
          <p:nvPr/>
        </p:nvCxnSpPr>
        <p:spPr>
          <a:xfrm flipV="1">
            <a:off x="3579643" y="3220789"/>
            <a:ext cx="1560490" cy="248360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1"/>
          </p:cNvCxnSpPr>
          <p:nvPr/>
        </p:nvCxnSpPr>
        <p:spPr>
          <a:xfrm rot="10800000">
            <a:off x="5653834" y="3220798"/>
            <a:ext cx="401773" cy="250982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 idx="2"/>
            <a:endCxn id="6" idx="3"/>
          </p:cNvCxnSpPr>
          <p:nvPr/>
        </p:nvCxnSpPr>
        <p:spPr>
          <a:xfrm rot="5400000">
            <a:off x="7961898" y="5027574"/>
            <a:ext cx="1060903" cy="34519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5" idx="3"/>
            <a:endCxn id="7" idx="0"/>
          </p:cNvCxnSpPr>
          <p:nvPr/>
        </p:nvCxnSpPr>
        <p:spPr>
          <a:xfrm>
            <a:off x="9938685" y="3851107"/>
            <a:ext cx="666433" cy="118357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0800000">
            <a:off x="8319753" y="6048890"/>
            <a:ext cx="1041919" cy="12700"/>
          </a:xfrm>
          <a:prstGeom prst="bentConnector3">
            <a:avLst>
              <a:gd name="adj1" fmla="val -1085"/>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4" idx="3"/>
          </p:cNvCxnSpPr>
          <p:nvPr/>
        </p:nvCxnSpPr>
        <p:spPr>
          <a:xfrm rot="16200000" flipV="1">
            <a:off x="7251582" y="1619130"/>
            <a:ext cx="217389" cy="260933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53626" y="1359620"/>
            <a:ext cx="1893194" cy="769441"/>
          </a:xfrm>
          <a:prstGeom prst="rect">
            <a:avLst/>
          </a:prstGeom>
          <a:noFill/>
        </p:spPr>
        <p:txBody>
          <a:bodyPr wrap="square" rtlCol="0">
            <a:spAutoFit/>
          </a:bodyPr>
          <a:lstStyle/>
          <a:p>
            <a:r>
              <a:rPr lang="en-US" sz="4400" dirty="0">
                <a:latin typeface="+mj-lt"/>
              </a:rPr>
              <a:t> Start</a:t>
            </a:r>
          </a:p>
        </p:txBody>
      </p:sp>
      <p:cxnSp>
        <p:nvCxnSpPr>
          <p:cNvPr id="23" name="Straight Arrow Connector 22"/>
          <p:cNvCxnSpPr/>
          <p:nvPr/>
        </p:nvCxnSpPr>
        <p:spPr>
          <a:xfrm>
            <a:off x="5445457" y="1992573"/>
            <a:ext cx="175" cy="4386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91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6982" y="310968"/>
            <a:ext cx="11887200" cy="6547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06706" y="310969"/>
            <a:ext cx="8897565" cy="1560716"/>
          </a:xfrm>
        </p:spPr>
        <p:txBody>
          <a:bodyPr/>
          <a:lstStyle/>
          <a:p>
            <a:r>
              <a:rPr lang="en-US" dirty="0"/>
              <a:t>Agent Node Application</a:t>
            </a:r>
          </a:p>
        </p:txBody>
      </p:sp>
      <p:sp>
        <p:nvSpPr>
          <p:cNvPr id="4" name="Rectangle 3"/>
          <p:cNvSpPr/>
          <p:nvPr/>
        </p:nvSpPr>
        <p:spPr>
          <a:xfrm>
            <a:off x="5052810" y="2613335"/>
            <a:ext cx="1532586" cy="798491"/>
          </a:xfrm>
          <a:prstGeom prst="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dirty="0">
                <a:solidFill>
                  <a:schemeClr val="tx1"/>
                </a:solidFill>
                <a:latin typeface="+mj-lt"/>
              </a:rPr>
              <a:t>Idle</a:t>
            </a:r>
          </a:p>
        </p:txBody>
      </p:sp>
      <p:sp>
        <p:nvSpPr>
          <p:cNvPr id="8" name="Rectangle 7"/>
          <p:cNvSpPr/>
          <p:nvPr/>
        </p:nvSpPr>
        <p:spPr>
          <a:xfrm>
            <a:off x="831223" y="3503054"/>
            <a:ext cx="2826377" cy="175045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a:solidFill>
                  <a:schemeClr val="tx1"/>
                </a:solidFill>
                <a:latin typeface="+mj-lt"/>
              </a:rPr>
              <a:t>Packet Received</a:t>
            </a:r>
          </a:p>
        </p:txBody>
      </p:sp>
      <p:sp>
        <p:nvSpPr>
          <p:cNvPr id="9" name="Rectangle 8"/>
          <p:cNvSpPr/>
          <p:nvPr/>
        </p:nvSpPr>
        <p:spPr>
          <a:xfrm>
            <a:off x="8072906" y="3411826"/>
            <a:ext cx="3492322" cy="184167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dirty="0">
                <a:solidFill>
                  <a:schemeClr val="tx1"/>
                </a:solidFill>
                <a:latin typeface="+mj-lt"/>
              </a:rPr>
              <a:t>Wait for Time equal to Packet Size</a:t>
            </a:r>
          </a:p>
        </p:txBody>
      </p:sp>
      <p:sp>
        <p:nvSpPr>
          <p:cNvPr id="10" name="Rectangle 9"/>
          <p:cNvSpPr/>
          <p:nvPr/>
        </p:nvSpPr>
        <p:spPr>
          <a:xfrm>
            <a:off x="4971245" y="5186964"/>
            <a:ext cx="2019836" cy="1187003"/>
          </a:xfrm>
          <a:prstGeom prst="rect">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a:solidFill>
                  <a:schemeClr val="tx1"/>
                </a:solidFill>
                <a:latin typeface="+mj-lt"/>
              </a:rPr>
              <a:t>Busy</a:t>
            </a:r>
          </a:p>
        </p:txBody>
      </p:sp>
      <p:cxnSp>
        <p:nvCxnSpPr>
          <p:cNvPr id="12" name="Elbow Connector 11"/>
          <p:cNvCxnSpPr>
            <a:stCxn id="9" idx="0"/>
            <a:endCxn id="4" idx="3"/>
          </p:cNvCxnSpPr>
          <p:nvPr/>
        </p:nvCxnSpPr>
        <p:spPr>
          <a:xfrm rot="16200000" flipV="1">
            <a:off x="8002610" y="1595368"/>
            <a:ext cx="399245" cy="323367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1"/>
            <a:endCxn id="8" idx="0"/>
          </p:cNvCxnSpPr>
          <p:nvPr/>
        </p:nvCxnSpPr>
        <p:spPr>
          <a:xfrm rot="10800000" flipV="1">
            <a:off x="2244412" y="3012580"/>
            <a:ext cx="2808398" cy="49047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10" idx="1"/>
          </p:cNvCxnSpPr>
          <p:nvPr/>
        </p:nvCxnSpPr>
        <p:spPr>
          <a:xfrm rot="16200000" flipH="1">
            <a:off x="3344348" y="4153569"/>
            <a:ext cx="526960" cy="272683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0" idx="3"/>
            <a:endCxn id="9" idx="2"/>
          </p:cNvCxnSpPr>
          <p:nvPr/>
        </p:nvCxnSpPr>
        <p:spPr>
          <a:xfrm flipV="1">
            <a:off x="6991081" y="5253505"/>
            <a:ext cx="2827986" cy="52696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71245" y="1425903"/>
            <a:ext cx="1893194" cy="769441"/>
          </a:xfrm>
          <a:prstGeom prst="rect">
            <a:avLst/>
          </a:prstGeom>
          <a:noFill/>
        </p:spPr>
        <p:txBody>
          <a:bodyPr wrap="square" rtlCol="0">
            <a:spAutoFit/>
          </a:bodyPr>
          <a:lstStyle/>
          <a:p>
            <a:r>
              <a:rPr lang="en-US" sz="4400" dirty="0">
                <a:latin typeface="+mj-lt"/>
              </a:rPr>
              <a:t> Start</a:t>
            </a:r>
          </a:p>
        </p:txBody>
      </p:sp>
      <p:cxnSp>
        <p:nvCxnSpPr>
          <p:cNvPr id="15" name="Straight Arrow Connector 14"/>
          <p:cNvCxnSpPr>
            <a:endCxn id="4" idx="0"/>
          </p:cNvCxnSpPr>
          <p:nvPr/>
        </p:nvCxnSpPr>
        <p:spPr>
          <a:xfrm flipH="1">
            <a:off x="5819103" y="2195344"/>
            <a:ext cx="8491" cy="4179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25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838" y="620597"/>
            <a:ext cx="8897565" cy="1560716"/>
          </a:xfrm>
        </p:spPr>
        <p:txBody>
          <a:bodyPr/>
          <a:lstStyle/>
          <a:p>
            <a:r>
              <a:rPr lang="en-US" dirty="0"/>
              <a:t>Simulator and Online Calculator</a:t>
            </a:r>
          </a:p>
        </p:txBody>
      </p:sp>
      <p:pic>
        <p:nvPicPr>
          <p:cNvPr id="4" name="Picture 3"/>
          <p:cNvPicPr>
            <a:picLocks noChangeAspect="1"/>
          </p:cNvPicPr>
          <p:nvPr/>
        </p:nvPicPr>
        <p:blipFill rotWithShape="1">
          <a:blip r:embed="rId2"/>
          <a:srcRect l="25125" t="19628" r="25332" b="5397"/>
          <a:stretch/>
        </p:blipFill>
        <p:spPr>
          <a:xfrm>
            <a:off x="531224" y="2063930"/>
            <a:ext cx="5364479" cy="3488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srcRect l="32541" t="34852" r="32848" b="20491"/>
          <a:stretch/>
        </p:blipFill>
        <p:spPr>
          <a:xfrm>
            <a:off x="5895702" y="2063930"/>
            <a:ext cx="5808569" cy="3488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35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726" y="-498764"/>
            <a:ext cx="12773890" cy="73567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Simulation Results</a:t>
            </a:r>
          </a:p>
        </p:txBody>
      </p:sp>
      <p:graphicFrame>
        <p:nvGraphicFramePr>
          <p:cNvPr id="3" name="Table 2"/>
          <p:cNvGraphicFramePr>
            <a:graphicFrameLocks noGrp="1"/>
          </p:cNvGraphicFramePr>
          <p:nvPr>
            <p:extLst>
              <p:ext uri="{D42A27DB-BD31-4B8C-83A1-F6EECF244321}">
                <p14:modId xmlns:p14="http://schemas.microsoft.com/office/powerpoint/2010/main" val="1434524984"/>
              </p:ext>
            </p:extLst>
          </p:nvPr>
        </p:nvGraphicFramePr>
        <p:xfrm>
          <a:off x="380882" y="1725767"/>
          <a:ext cx="11596469" cy="4818250"/>
        </p:xfrm>
        <a:graphic>
          <a:graphicData uri="http://schemas.openxmlformats.org/drawingml/2006/table">
            <a:tbl>
              <a:tblPr firstRow="1" bandRow="1">
                <a:tableStyleId>{E8034E78-7F5D-4C2E-B375-FC64B27BC917}</a:tableStyleId>
              </a:tblPr>
              <a:tblGrid>
                <a:gridCol w="1229551">
                  <a:extLst>
                    <a:ext uri="{9D8B030D-6E8A-4147-A177-3AD203B41FA5}">
                      <a16:colId xmlns:a16="http://schemas.microsoft.com/office/drawing/2014/main" val="20000"/>
                    </a:ext>
                  </a:extLst>
                </a:gridCol>
                <a:gridCol w="1780578">
                  <a:extLst>
                    <a:ext uri="{9D8B030D-6E8A-4147-A177-3AD203B41FA5}">
                      <a16:colId xmlns:a16="http://schemas.microsoft.com/office/drawing/2014/main" val="20001"/>
                    </a:ext>
                  </a:extLst>
                </a:gridCol>
                <a:gridCol w="1651368">
                  <a:extLst>
                    <a:ext uri="{9D8B030D-6E8A-4147-A177-3AD203B41FA5}">
                      <a16:colId xmlns:a16="http://schemas.microsoft.com/office/drawing/2014/main" val="20002"/>
                    </a:ext>
                  </a:extLst>
                </a:gridCol>
                <a:gridCol w="1965056">
                  <a:extLst>
                    <a:ext uri="{9D8B030D-6E8A-4147-A177-3AD203B41FA5}">
                      <a16:colId xmlns:a16="http://schemas.microsoft.com/office/drawing/2014/main" val="20003"/>
                    </a:ext>
                  </a:extLst>
                </a:gridCol>
                <a:gridCol w="1382383">
                  <a:extLst>
                    <a:ext uri="{9D8B030D-6E8A-4147-A177-3AD203B41FA5}">
                      <a16:colId xmlns:a16="http://schemas.microsoft.com/office/drawing/2014/main" val="20004"/>
                    </a:ext>
                  </a:extLst>
                </a:gridCol>
                <a:gridCol w="1552672">
                  <a:extLst>
                    <a:ext uri="{9D8B030D-6E8A-4147-A177-3AD203B41FA5}">
                      <a16:colId xmlns:a16="http://schemas.microsoft.com/office/drawing/2014/main" val="20005"/>
                    </a:ext>
                  </a:extLst>
                </a:gridCol>
                <a:gridCol w="2034861">
                  <a:extLst>
                    <a:ext uri="{9D8B030D-6E8A-4147-A177-3AD203B41FA5}">
                      <a16:colId xmlns:a16="http://schemas.microsoft.com/office/drawing/2014/main" val="20006"/>
                    </a:ext>
                  </a:extLst>
                </a:gridCol>
              </a:tblGrid>
              <a:tr h="1148875">
                <a:tc>
                  <a:txBody>
                    <a:bodyPr/>
                    <a:lstStyle/>
                    <a:p>
                      <a:r>
                        <a:rPr lang="en-US" sz="1800" b="1" i="1" u="sng">
                          <a:solidFill>
                            <a:schemeClr val="tx1"/>
                          </a:solidFill>
                          <a:latin typeface="+mj-lt"/>
                        </a:rPr>
                        <a:t>Number of Agents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i="1" u="sng">
                          <a:solidFill>
                            <a:schemeClr val="tx1"/>
                          </a:solidFill>
                          <a:latin typeface="+mj-lt"/>
                        </a:rPr>
                        <a:t>Mean Call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1" u="sng">
                          <a:solidFill>
                            <a:schemeClr val="tx1"/>
                          </a:solidFill>
                          <a:latin typeface="+mj-lt"/>
                        </a:rPr>
                        <a:t>Mean Inter-Arrival</a:t>
                      </a:r>
                      <a:r>
                        <a:rPr lang="en-US" sz="1800" b="1" i="1" u="sng" baseline="0">
                          <a:solidFill>
                            <a:schemeClr val="tx1"/>
                          </a:solidFill>
                          <a:latin typeface="+mj-lt"/>
                        </a:rPr>
                        <a:t> Time</a:t>
                      </a:r>
                      <a:endParaRPr lang="en-US" sz="1800" b="1" i="1" u="sng">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1" u="sng">
                          <a:solidFill>
                            <a:schemeClr val="tx1"/>
                          </a:solidFill>
                          <a:latin typeface="+mj-lt"/>
                        </a:rPr>
                        <a:t>Average Waiting Time (Simulation)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1" u="sng">
                          <a:solidFill>
                            <a:schemeClr val="tx1"/>
                          </a:solidFill>
                          <a:latin typeface="+mj-lt"/>
                        </a:rPr>
                        <a:t>Standard Deviation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1" u="sng">
                          <a:solidFill>
                            <a:schemeClr val="tx1"/>
                          </a:solidFill>
                          <a:latin typeface="+mj-lt"/>
                        </a:rPr>
                        <a:t>90% Confidence Interval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i="1" u="sng" dirty="0">
                          <a:solidFill>
                            <a:schemeClr val="tx1"/>
                          </a:solidFill>
                          <a:latin typeface="+mj-lt"/>
                        </a:rPr>
                        <a:t>Average Waiting Time (Erlang C Formula)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778270">
                <a:tc>
                  <a:txBody>
                    <a:bodyPr/>
                    <a:lstStyle/>
                    <a:p>
                      <a:r>
                        <a:rPr lang="en-US" sz="2000" b="0" i="0" u="none">
                          <a:solidFill>
                            <a:schemeClr val="tx1"/>
                          </a:solidFill>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50.978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15.511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44.272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5.7407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[41.1349, 47.4093]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45.450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712815">
                <a:tc>
                  <a:txBody>
                    <a:bodyPr/>
                    <a:lstStyle/>
                    <a:p>
                      <a:r>
                        <a:rPr lang="en-US" sz="2000" b="0" i="0" u="none">
                          <a:solidFill>
                            <a:schemeClr val="tx1"/>
                          </a:solidFill>
                          <a:latin typeface="+mj-l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50.322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15.668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7.8829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1.1426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[7.2585, 8.5073]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8.2108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712815">
                <a:tc>
                  <a:txBody>
                    <a:bodyPr/>
                    <a:lstStyle/>
                    <a:p>
                      <a:r>
                        <a:rPr lang="en-US" sz="2000" b="0" i="0" u="none">
                          <a:solidFill>
                            <a:schemeClr val="tx1"/>
                          </a:solidFill>
                          <a:latin typeface="+mj-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50.583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15.477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2.4085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0.2988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[2.2452, 2.5718]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2.5495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712815">
                <a:tc>
                  <a:txBody>
                    <a:bodyPr/>
                    <a:lstStyle/>
                    <a:p>
                      <a:r>
                        <a:rPr lang="en-US" sz="2000" b="0" i="0" u="none">
                          <a:solidFill>
                            <a:schemeClr val="tx1"/>
                          </a:solidFill>
                          <a:latin typeface="+mj-lt"/>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50.105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15.539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0.6374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0.1835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[0.5371, 0.7377]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0.6990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712815">
                <a:tc>
                  <a:txBody>
                    <a:bodyPr/>
                    <a:lstStyle/>
                    <a:p>
                      <a:r>
                        <a:rPr lang="en-US" sz="2000" b="0" i="0" u="none">
                          <a:solidFill>
                            <a:schemeClr val="tx1"/>
                          </a:solidFill>
                          <a:latin typeface="+mj-lt"/>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50.469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15.628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0.1540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0.1097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[0.0941, 0.2139]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i="0" u="none">
                          <a:solidFill>
                            <a:schemeClr val="tx1"/>
                          </a:solidFill>
                          <a:latin typeface="+mj-lt"/>
                        </a:rPr>
                        <a:t>0.2056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4809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82" y="45913"/>
            <a:ext cx="12618663" cy="6950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Results</a:t>
            </a:r>
          </a:p>
        </p:txBody>
      </p:sp>
      <p:pic>
        <p:nvPicPr>
          <p:cNvPr id="5" name="Content Placeholder 4"/>
          <p:cNvPicPr>
            <a:picLocks noGrp="1" noChangeAspect="1"/>
          </p:cNvPicPr>
          <p:nvPr>
            <p:ph idx="1"/>
          </p:nvPr>
        </p:nvPicPr>
        <p:blipFill>
          <a:blip r:embed="rId2"/>
          <a:stretch>
            <a:fillRect/>
          </a:stretch>
        </p:blipFill>
        <p:spPr>
          <a:xfrm>
            <a:off x="218940" y="218941"/>
            <a:ext cx="12750085" cy="6490951"/>
          </a:xfrm>
          <a:prstGeom prst="rect">
            <a:avLst/>
          </a:prstGeom>
        </p:spPr>
      </p:pic>
    </p:spTree>
    <p:extLst>
      <p:ext uri="{BB962C8B-B14F-4D97-AF65-F5344CB8AC3E}">
        <p14:creationId xmlns:p14="http://schemas.microsoft.com/office/powerpoint/2010/main" val="212273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a:t>
            </a:r>
          </a:p>
        </p:txBody>
      </p:sp>
      <p:sp>
        <p:nvSpPr>
          <p:cNvPr id="3" name="Content Placeholder 2"/>
          <p:cNvSpPr>
            <a:spLocks noGrp="1"/>
          </p:cNvSpPr>
          <p:nvPr>
            <p:ph idx="1"/>
          </p:nvPr>
        </p:nvSpPr>
        <p:spPr/>
        <p:txBody>
          <a:bodyPr>
            <a:normAutofit/>
          </a:bodyPr>
          <a:lstStyle/>
          <a:p>
            <a:pPr marL="0" indent="0">
              <a:buNone/>
            </a:pPr>
            <a:r>
              <a:rPr lang="en-US" sz="8000" dirty="0">
                <a:latin typeface="+mj-lt"/>
              </a:rPr>
              <a:t>Erlang X Model</a:t>
            </a:r>
          </a:p>
        </p:txBody>
      </p:sp>
    </p:spTree>
    <p:extLst>
      <p:ext uri="{BB962C8B-B14F-4D97-AF65-F5344CB8AC3E}">
        <p14:creationId xmlns:p14="http://schemas.microsoft.com/office/powerpoint/2010/main" val="2649234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5369" y="401115"/>
            <a:ext cx="8897565" cy="1560716"/>
          </a:xfrm>
        </p:spPr>
        <p:txBody>
          <a:bodyPr/>
          <a:lstStyle/>
          <a:p>
            <a:r>
              <a:rPr lang="en-US" dirty="0"/>
              <a:t>Erlang X</a:t>
            </a:r>
          </a:p>
        </p:txBody>
      </p:sp>
      <p:sp>
        <p:nvSpPr>
          <p:cNvPr id="3" name="Content Placeholder 2"/>
          <p:cNvSpPr>
            <a:spLocks noGrp="1"/>
          </p:cNvSpPr>
          <p:nvPr>
            <p:ph idx="1"/>
          </p:nvPr>
        </p:nvSpPr>
        <p:spPr>
          <a:xfrm>
            <a:off x="249103" y="1454428"/>
            <a:ext cx="11746421" cy="5241701"/>
          </a:xfrm>
          <a:solidFill>
            <a:schemeClr val="bg1"/>
          </a:solidFill>
        </p:spPr>
        <p:txBody>
          <a:bodyPr>
            <a:noAutofit/>
          </a:bodyPr>
          <a:lstStyle/>
          <a:p>
            <a:pPr marL="742950" indent="-742950">
              <a:buFont typeface="+mj-lt"/>
              <a:buAutoNum type="arabicPeriod"/>
            </a:pPr>
            <a:r>
              <a:rPr lang="en-US" sz="3200" dirty="0">
                <a:solidFill>
                  <a:schemeClr val="tx1"/>
                </a:solidFill>
                <a:latin typeface="+mj-lt"/>
              </a:rPr>
              <a:t>Queue abandonment…Erlang A.</a:t>
            </a:r>
          </a:p>
          <a:p>
            <a:pPr marL="742950" indent="-742950">
              <a:buFont typeface="+mj-lt"/>
              <a:buAutoNum type="arabicPeriod"/>
            </a:pPr>
            <a:r>
              <a:rPr lang="en-US" sz="3200" dirty="0">
                <a:solidFill>
                  <a:schemeClr val="tx1"/>
                </a:solidFill>
                <a:latin typeface="+mj-lt"/>
              </a:rPr>
              <a:t>Packets can be dropped.</a:t>
            </a:r>
          </a:p>
          <a:p>
            <a:pPr marL="742950" indent="-742950">
              <a:buFont typeface="+mj-lt"/>
              <a:buAutoNum type="arabicPeriod"/>
            </a:pPr>
            <a:r>
              <a:rPr lang="en-US" sz="3200" dirty="0">
                <a:solidFill>
                  <a:schemeClr val="tx1"/>
                </a:solidFill>
                <a:latin typeface="+mj-lt"/>
              </a:rPr>
              <a:t>Generalists, Specialists.</a:t>
            </a:r>
          </a:p>
          <a:p>
            <a:pPr marL="742950" indent="-742950">
              <a:buFont typeface="+mj-lt"/>
              <a:buAutoNum type="arabicPeriod"/>
            </a:pPr>
            <a:r>
              <a:rPr lang="en-US" sz="3200" dirty="0">
                <a:solidFill>
                  <a:schemeClr val="tx1"/>
                </a:solidFill>
                <a:latin typeface="+mj-lt"/>
              </a:rPr>
              <a:t>Calls can require multiple skills.</a:t>
            </a:r>
          </a:p>
          <a:p>
            <a:pPr marL="742950" indent="-742950">
              <a:buFont typeface="+mj-lt"/>
              <a:buAutoNum type="arabicPeriod"/>
            </a:pPr>
            <a:r>
              <a:rPr lang="en-US" sz="3200" dirty="0">
                <a:solidFill>
                  <a:schemeClr val="tx1"/>
                </a:solidFill>
                <a:latin typeface="+mj-lt"/>
              </a:rPr>
              <a:t>All Calls have same Call Duration distribution.</a:t>
            </a:r>
          </a:p>
          <a:p>
            <a:pPr marL="742950" indent="-742950">
              <a:buFont typeface="+mj-lt"/>
              <a:buAutoNum type="arabicPeriod"/>
            </a:pPr>
            <a:endParaRPr lang="en-US" sz="3200" dirty="0">
              <a:solidFill>
                <a:schemeClr val="tx1"/>
              </a:solidFill>
              <a:latin typeface="+mj-lt"/>
            </a:endParaRPr>
          </a:p>
        </p:txBody>
      </p:sp>
    </p:spTree>
    <p:extLst>
      <p:ext uri="{BB962C8B-B14F-4D97-AF65-F5344CB8AC3E}">
        <p14:creationId xmlns:p14="http://schemas.microsoft.com/office/powerpoint/2010/main" val="3946284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560" y="279575"/>
            <a:ext cx="8897565" cy="1008664"/>
          </a:xfrm>
        </p:spPr>
        <p:txBody>
          <a:bodyPr/>
          <a:lstStyle/>
          <a:p>
            <a:r>
              <a:rPr lang="en-US" dirty="0"/>
              <a:t>IP Packet</a:t>
            </a:r>
          </a:p>
        </p:txBody>
      </p:sp>
      <p:sp>
        <p:nvSpPr>
          <p:cNvPr id="4" name="Rectangle 3"/>
          <p:cNvSpPr/>
          <p:nvPr/>
        </p:nvSpPr>
        <p:spPr>
          <a:xfrm>
            <a:off x="1064444" y="1288239"/>
            <a:ext cx="10585082" cy="50416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1645849" y="3070836"/>
            <a:ext cx="2470887" cy="147640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a:solidFill>
                  <a:schemeClr val="tx1"/>
                </a:solidFill>
                <a:latin typeface="+mj-lt"/>
              </a:rPr>
              <a:t>Source Address</a:t>
            </a:r>
          </a:p>
        </p:txBody>
      </p:sp>
      <p:sp>
        <p:nvSpPr>
          <p:cNvPr id="6" name="Rectangle 5"/>
          <p:cNvSpPr/>
          <p:nvPr/>
        </p:nvSpPr>
        <p:spPr>
          <a:xfrm>
            <a:off x="4986494" y="1555375"/>
            <a:ext cx="2240923" cy="1384295"/>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a:solidFill>
                  <a:schemeClr val="tx1"/>
                </a:solidFill>
                <a:latin typeface="+mj-lt"/>
              </a:rPr>
              <a:t>Patience counter  200</a:t>
            </a:r>
          </a:p>
        </p:txBody>
      </p:sp>
      <p:sp>
        <p:nvSpPr>
          <p:cNvPr id="7" name="Rectangle 6"/>
          <p:cNvSpPr/>
          <p:nvPr/>
        </p:nvSpPr>
        <p:spPr>
          <a:xfrm>
            <a:off x="4986493" y="3070836"/>
            <a:ext cx="2240923" cy="1476408"/>
          </a:xfrm>
          <a:prstGeom prst="rect">
            <a:avLst/>
          </a:prstGeom>
          <a:solidFill>
            <a:schemeClr val="bg2"/>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solidFill>
                  <a:schemeClr val="tx1"/>
                </a:solidFill>
                <a:latin typeface="+mj-lt"/>
              </a:rPr>
              <a:t>Skill        (TOS Tag)          0b1010</a:t>
            </a:r>
          </a:p>
        </p:txBody>
      </p:sp>
      <p:sp>
        <p:nvSpPr>
          <p:cNvPr id="8" name="Rectangle 7"/>
          <p:cNvSpPr/>
          <p:nvPr/>
        </p:nvSpPr>
        <p:spPr>
          <a:xfrm>
            <a:off x="4986492" y="4773910"/>
            <a:ext cx="2240923" cy="1329265"/>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a:solidFill>
                  <a:schemeClr val="tx1"/>
                </a:solidFill>
                <a:latin typeface="+mj-lt"/>
              </a:rPr>
              <a:t>Packet Size 50</a:t>
            </a:r>
          </a:p>
        </p:txBody>
      </p:sp>
      <p:sp>
        <p:nvSpPr>
          <p:cNvPr id="9" name="Rectangle 8"/>
          <p:cNvSpPr/>
          <p:nvPr/>
        </p:nvSpPr>
        <p:spPr>
          <a:xfrm>
            <a:off x="8462487" y="3070836"/>
            <a:ext cx="2487911" cy="147640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a:solidFill>
                  <a:schemeClr val="tx1"/>
                </a:solidFill>
                <a:latin typeface="+mj-lt"/>
              </a:rPr>
              <a:t>Destination Address</a:t>
            </a:r>
          </a:p>
        </p:txBody>
      </p:sp>
    </p:spTree>
    <p:extLst>
      <p:ext uri="{BB962C8B-B14F-4D97-AF65-F5344CB8AC3E}">
        <p14:creationId xmlns:p14="http://schemas.microsoft.com/office/powerpoint/2010/main" val="35993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65BF-F76D-4B46-B2D2-850D4EDECF25}"/>
              </a:ext>
            </a:extLst>
          </p:cNvPr>
          <p:cNvSpPr>
            <a:spLocks noGrp="1"/>
          </p:cNvSpPr>
          <p:nvPr>
            <p:ph type="title"/>
          </p:nvPr>
        </p:nvSpPr>
        <p:spPr>
          <a:xfrm>
            <a:off x="1763517" y="513102"/>
            <a:ext cx="8897565" cy="830348"/>
          </a:xfrm>
        </p:spPr>
        <p:txBody>
          <a:bodyPr/>
          <a:lstStyle/>
          <a:p>
            <a:pPr algn="ctr"/>
            <a:r>
              <a:rPr lang="en-US"/>
              <a:t>Call Center Queuing Model</a:t>
            </a:r>
          </a:p>
        </p:txBody>
      </p:sp>
      <p:pic>
        <p:nvPicPr>
          <p:cNvPr id="5" name="Content Placeholder 4">
            <a:extLst>
              <a:ext uri="{FF2B5EF4-FFF2-40B4-BE49-F238E27FC236}">
                <a16:creationId xmlns:a16="http://schemas.microsoft.com/office/drawing/2014/main" id="{032F22D7-32BD-43D5-8EA4-313BAF7DFDFB}"/>
              </a:ext>
            </a:extLst>
          </p:cNvPr>
          <p:cNvPicPr>
            <a:picLocks noGrp="1" noChangeAspect="1"/>
          </p:cNvPicPr>
          <p:nvPr>
            <p:ph idx="1"/>
          </p:nvPr>
        </p:nvPicPr>
        <p:blipFill>
          <a:blip r:embed="rId2"/>
          <a:stretch>
            <a:fillRect/>
          </a:stretch>
        </p:blipFill>
        <p:spPr>
          <a:xfrm>
            <a:off x="3302178" y="2617764"/>
            <a:ext cx="6096000" cy="3429000"/>
          </a:xfrm>
        </p:spPr>
      </p:pic>
    </p:spTree>
    <p:extLst>
      <p:ext uri="{BB962C8B-B14F-4D97-AF65-F5344CB8AC3E}">
        <p14:creationId xmlns:p14="http://schemas.microsoft.com/office/powerpoint/2010/main" val="1834414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 with Maximum Size 20</a:t>
            </a:r>
          </a:p>
        </p:txBody>
      </p:sp>
      <p:sp>
        <p:nvSpPr>
          <p:cNvPr id="16" name="Rectangle 15"/>
          <p:cNvSpPr/>
          <p:nvPr/>
        </p:nvSpPr>
        <p:spPr>
          <a:xfrm>
            <a:off x="209909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a:off x="229764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30" name="TextBox 29"/>
          <p:cNvSpPr txBox="1"/>
          <p:nvPr/>
        </p:nvSpPr>
        <p:spPr>
          <a:xfrm>
            <a:off x="7894051" y="2358893"/>
            <a:ext cx="2020373" cy="523220"/>
          </a:xfrm>
          <a:prstGeom prst="rect">
            <a:avLst/>
          </a:prstGeom>
          <a:noFill/>
        </p:spPr>
        <p:txBody>
          <a:bodyPr wrap="square" rtlCol="0">
            <a:spAutoFit/>
          </a:bodyPr>
          <a:lstStyle/>
          <a:p>
            <a:r>
              <a:rPr lang="en-US" sz="2800">
                <a:latin typeface="+mj-lt"/>
              </a:rPr>
              <a:t>Head Link</a:t>
            </a:r>
          </a:p>
        </p:txBody>
      </p:sp>
      <p:sp>
        <p:nvSpPr>
          <p:cNvPr id="31" name="TextBox 30"/>
          <p:cNvSpPr txBox="1"/>
          <p:nvPr/>
        </p:nvSpPr>
        <p:spPr>
          <a:xfrm>
            <a:off x="6327389" y="2367641"/>
            <a:ext cx="1455313" cy="523220"/>
          </a:xfrm>
          <a:prstGeom prst="rect">
            <a:avLst/>
          </a:prstGeom>
          <a:noFill/>
        </p:spPr>
        <p:txBody>
          <a:bodyPr wrap="square" rtlCol="0">
            <a:spAutoFit/>
          </a:bodyPr>
          <a:lstStyle/>
          <a:p>
            <a:r>
              <a:rPr lang="en-US" sz="2800">
                <a:latin typeface="+mj-lt"/>
              </a:rPr>
              <a:t>Link 1</a:t>
            </a:r>
          </a:p>
        </p:txBody>
      </p:sp>
      <p:sp>
        <p:nvSpPr>
          <p:cNvPr id="32" name="TextBox 31"/>
          <p:cNvSpPr txBox="1"/>
          <p:nvPr/>
        </p:nvSpPr>
        <p:spPr>
          <a:xfrm>
            <a:off x="4299235" y="2340343"/>
            <a:ext cx="1455313" cy="523220"/>
          </a:xfrm>
          <a:prstGeom prst="rect">
            <a:avLst/>
          </a:prstGeom>
          <a:noFill/>
        </p:spPr>
        <p:txBody>
          <a:bodyPr wrap="square" rtlCol="0">
            <a:spAutoFit/>
          </a:bodyPr>
          <a:lstStyle/>
          <a:p>
            <a:r>
              <a:rPr lang="en-US" sz="2800">
                <a:latin typeface="+mj-lt"/>
              </a:rPr>
              <a:t>Link 2</a:t>
            </a:r>
          </a:p>
        </p:txBody>
      </p:sp>
      <p:sp>
        <p:nvSpPr>
          <p:cNvPr id="33" name="TextBox 32"/>
          <p:cNvSpPr txBox="1"/>
          <p:nvPr/>
        </p:nvSpPr>
        <p:spPr>
          <a:xfrm>
            <a:off x="2117880" y="2350742"/>
            <a:ext cx="1886216" cy="523220"/>
          </a:xfrm>
          <a:prstGeom prst="rect">
            <a:avLst/>
          </a:prstGeom>
          <a:noFill/>
        </p:spPr>
        <p:txBody>
          <a:bodyPr wrap="square" rtlCol="0">
            <a:spAutoFit/>
          </a:bodyPr>
          <a:lstStyle/>
          <a:p>
            <a:r>
              <a:rPr lang="en-US" sz="2800">
                <a:latin typeface="+mj-lt"/>
              </a:rPr>
              <a:t>Tail Link</a:t>
            </a:r>
          </a:p>
        </p:txBody>
      </p:sp>
      <p:sp>
        <p:nvSpPr>
          <p:cNvPr id="34" name="Right Arrow 33"/>
          <p:cNvSpPr/>
          <p:nvPr/>
        </p:nvSpPr>
        <p:spPr>
          <a:xfrm>
            <a:off x="211107" y="3919002"/>
            <a:ext cx="1913587" cy="1002162"/>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solidFill>
                  <a:schemeClr val="tx1"/>
                </a:solidFill>
                <a:latin typeface="+mj-lt"/>
              </a:rPr>
              <a:t>Enqueue</a:t>
            </a:r>
          </a:p>
        </p:txBody>
      </p:sp>
      <p:sp>
        <p:nvSpPr>
          <p:cNvPr id="38" name="Rounded Rectangle 42">
            <a:extLst>
              <a:ext uri="{FF2B5EF4-FFF2-40B4-BE49-F238E27FC236}">
                <a16:creationId xmlns:a16="http://schemas.microsoft.com/office/drawing/2014/main" id="{511165CA-66FC-4696-90DF-B5816D53FF8B}"/>
              </a:ext>
            </a:extLst>
          </p:cNvPr>
          <p:cNvSpPr/>
          <p:nvPr/>
        </p:nvSpPr>
        <p:spPr>
          <a:xfrm>
            <a:off x="228476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25</a:t>
            </a:r>
          </a:p>
        </p:txBody>
      </p:sp>
      <p:sp>
        <p:nvSpPr>
          <p:cNvPr id="45" name="Rounded Rectangle 39">
            <a:extLst>
              <a:ext uri="{FF2B5EF4-FFF2-40B4-BE49-F238E27FC236}">
                <a16:creationId xmlns:a16="http://schemas.microsoft.com/office/drawing/2014/main" id="{AC2E32F4-8C16-4144-BF81-64099980F2E1}"/>
              </a:ext>
            </a:extLst>
          </p:cNvPr>
          <p:cNvSpPr/>
          <p:nvPr/>
        </p:nvSpPr>
        <p:spPr>
          <a:xfrm>
            <a:off x="229764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46" name="Rounded Rectangle 5">
            <a:extLst>
              <a:ext uri="{FF2B5EF4-FFF2-40B4-BE49-F238E27FC236}">
                <a16:creationId xmlns:a16="http://schemas.microsoft.com/office/drawing/2014/main" id="{E05ECBFA-75E7-435A-A408-63BE64714ACE}"/>
              </a:ext>
            </a:extLst>
          </p:cNvPr>
          <p:cNvSpPr/>
          <p:nvPr/>
        </p:nvSpPr>
        <p:spPr>
          <a:xfrm>
            <a:off x="227849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0" name="Rounded Rectangle 5">
            <a:extLst>
              <a:ext uri="{FF2B5EF4-FFF2-40B4-BE49-F238E27FC236}">
                <a16:creationId xmlns:a16="http://schemas.microsoft.com/office/drawing/2014/main" id="{E1E69EA5-A092-4D8B-BB43-5B8E5C08E368}"/>
              </a:ext>
            </a:extLst>
          </p:cNvPr>
          <p:cNvSpPr/>
          <p:nvPr/>
        </p:nvSpPr>
        <p:spPr>
          <a:xfrm>
            <a:off x="239708" y="4176561"/>
            <a:ext cx="1578741"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1" name="TextBox 50"/>
          <p:cNvSpPr txBox="1"/>
          <p:nvPr/>
        </p:nvSpPr>
        <p:spPr>
          <a:xfrm>
            <a:off x="114085" y="3640677"/>
            <a:ext cx="1873398" cy="461665"/>
          </a:xfrm>
          <a:prstGeom prst="rect">
            <a:avLst/>
          </a:prstGeom>
          <a:noFill/>
        </p:spPr>
        <p:txBody>
          <a:bodyPr wrap="square" rtlCol="0">
            <a:spAutoFit/>
          </a:bodyPr>
          <a:lstStyle/>
          <a:p>
            <a:r>
              <a:rPr lang="en-US" sz="2400" dirty="0">
                <a:latin typeface="+mj-lt"/>
              </a:rPr>
              <a:t>ENQUEUE</a:t>
            </a:r>
          </a:p>
        </p:txBody>
      </p:sp>
      <p:sp>
        <p:nvSpPr>
          <p:cNvPr id="36" name="Rectangle 35">
            <a:extLst>
              <a:ext uri="{FF2B5EF4-FFF2-40B4-BE49-F238E27FC236}">
                <a16:creationId xmlns:a16="http://schemas.microsoft.com/office/drawing/2014/main" id="{DB03BC96-B7A7-439F-AE99-70A84EA7402B}"/>
              </a:ext>
            </a:extLst>
          </p:cNvPr>
          <p:cNvSpPr/>
          <p:nvPr/>
        </p:nvSpPr>
        <p:spPr>
          <a:xfrm>
            <a:off x="409666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7" name="Rounded Rectangle 16">
            <a:extLst>
              <a:ext uri="{FF2B5EF4-FFF2-40B4-BE49-F238E27FC236}">
                <a16:creationId xmlns:a16="http://schemas.microsoft.com/office/drawing/2014/main" id="{CB5CC14C-B0E6-4301-822F-76F852927801}"/>
              </a:ext>
            </a:extLst>
          </p:cNvPr>
          <p:cNvSpPr/>
          <p:nvPr/>
        </p:nvSpPr>
        <p:spPr>
          <a:xfrm>
            <a:off x="429521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53" name="Rounded Rectangle 42">
            <a:extLst>
              <a:ext uri="{FF2B5EF4-FFF2-40B4-BE49-F238E27FC236}">
                <a16:creationId xmlns:a16="http://schemas.microsoft.com/office/drawing/2014/main" id="{081C2171-4B7E-4325-8736-ADC52F30273C}"/>
              </a:ext>
            </a:extLst>
          </p:cNvPr>
          <p:cNvSpPr/>
          <p:nvPr/>
        </p:nvSpPr>
        <p:spPr>
          <a:xfrm>
            <a:off x="428233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15</a:t>
            </a:r>
          </a:p>
        </p:txBody>
      </p:sp>
      <p:sp>
        <p:nvSpPr>
          <p:cNvPr id="54" name="Rounded Rectangle 39">
            <a:extLst>
              <a:ext uri="{FF2B5EF4-FFF2-40B4-BE49-F238E27FC236}">
                <a16:creationId xmlns:a16="http://schemas.microsoft.com/office/drawing/2014/main" id="{FE6275B3-8E60-42A1-A0C8-7AF17407D833}"/>
              </a:ext>
            </a:extLst>
          </p:cNvPr>
          <p:cNvSpPr/>
          <p:nvPr/>
        </p:nvSpPr>
        <p:spPr>
          <a:xfrm>
            <a:off x="429521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55" name="Rounded Rectangle 5">
            <a:extLst>
              <a:ext uri="{FF2B5EF4-FFF2-40B4-BE49-F238E27FC236}">
                <a16:creationId xmlns:a16="http://schemas.microsoft.com/office/drawing/2014/main" id="{C93339CF-AD7A-451D-9FAA-05CCA11872A8}"/>
              </a:ext>
            </a:extLst>
          </p:cNvPr>
          <p:cNvSpPr/>
          <p:nvPr/>
        </p:nvSpPr>
        <p:spPr>
          <a:xfrm>
            <a:off x="427606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20" name="Right Arrow 19"/>
          <p:cNvSpPr/>
          <p:nvPr/>
        </p:nvSpPr>
        <p:spPr>
          <a:xfrm>
            <a:off x="3701443" y="3218758"/>
            <a:ext cx="546278"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3498CDE6-D933-4F54-B1B5-3423972F12A8}"/>
              </a:ext>
            </a:extLst>
          </p:cNvPr>
          <p:cNvSpPr/>
          <p:nvPr/>
        </p:nvSpPr>
        <p:spPr>
          <a:xfrm>
            <a:off x="610522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7" name="Rounded Rectangle 16">
            <a:extLst>
              <a:ext uri="{FF2B5EF4-FFF2-40B4-BE49-F238E27FC236}">
                <a16:creationId xmlns:a16="http://schemas.microsoft.com/office/drawing/2014/main" id="{5729EFB3-6C61-4AFE-BBD4-887F103C3F64}"/>
              </a:ext>
            </a:extLst>
          </p:cNvPr>
          <p:cNvSpPr/>
          <p:nvPr/>
        </p:nvSpPr>
        <p:spPr>
          <a:xfrm>
            <a:off x="630377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59" name="Rounded Rectangle 42">
            <a:extLst>
              <a:ext uri="{FF2B5EF4-FFF2-40B4-BE49-F238E27FC236}">
                <a16:creationId xmlns:a16="http://schemas.microsoft.com/office/drawing/2014/main" id="{3A73E004-61D8-4BF2-A1A7-E07F4BFDF423}"/>
              </a:ext>
            </a:extLst>
          </p:cNvPr>
          <p:cNvSpPr/>
          <p:nvPr/>
        </p:nvSpPr>
        <p:spPr>
          <a:xfrm>
            <a:off x="629089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0</a:t>
            </a:r>
          </a:p>
        </p:txBody>
      </p:sp>
      <p:sp>
        <p:nvSpPr>
          <p:cNvPr id="60" name="Rounded Rectangle 39">
            <a:extLst>
              <a:ext uri="{FF2B5EF4-FFF2-40B4-BE49-F238E27FC236}">
                <a16:creationId xmlns:a16="http://schemas.microsoft.com/office/drawing/2014/main" id="{F17D6F7D-1E95-460F-A009-879D412FE843}"/>
              </a:ext>
            </a:extLst>
          </p:cNvPr>
          <p:cNvSpPr/>
          <p:nvPr/>
        </p:nvSpPr>
        <p:spPr>
          <a:xfrm>
            <a:off x="630377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61" name="Rounded Rectangle 5">
            <a:extLst>
              <a:ext uri="{FF2B5EF4-FFF2-40B4-BE49-F238E27FC236}">
                <a16:creationId xmlns:a16="http://schemas.microsoft.com/office/drawing/2014/main" id="{39C76064-C8B7-417A-A87C-041226BD4DC0}"/>
              </a:ext>
            </a:extLst>
          </p:cNvPr>
          <p:cNvSpPr/>
          <p:nvPr/>
        </p:nvSpPr>
        <p:spPr>
          <a:xfrm>
            <a:off x="628462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2" name="Right Arrow 19">
            <a:extLst>
              <a:ext uri="{FF2B5EF4-FFF2-40B4-BE49-F238E27FC236}">
                <a16:creationId xmlns:a16="http://schemas.microsoft.com/office/drawing/2014/main" id="{CBA8A512-4BFB-4DF8-A2DF-D871720D47EA}"/>
              </a:ext>
            </a:extLst>
          </p:cNvPr>
          <p:cNvSpPr/>
          <p:nvPr/>
        </p:nvSpPr>
        <p:spPr>
          <a:xfrm>
            <a:off x="5699013" y="3218758"/>
            <a:ext cx="546278"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58025B94-1B7D-4C94-9AEA-105099E676CE}"/>
              </a:ext>
            </a:extLst>
          </p:cNvPr>
          <p:cNvSpPr/>
          <p:nvPr/>
        </p:nvSpPr>
        <p:spPr>
          <a:xfrm>
            <a:off x="8061734" y="2863563"/>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3" name="Rounded Rectangle 16">
            <a:extLst>
              <a:ext uri="{FF2B5EF4-FFF2-40B4-BE49-F238E27FC236}">
                <a16:creationId xmlns:a16="http://schemas.microsoft.com/office/drawing/2014/main" id="{07E9175C-5F36-4794-98B9-02D1C746B6A6}"/>
              </a:ext>
            </a:extLst>
          </p:cNvPr>
          <p:cNvSpPr/>
          <p:nvPr/>
        </p:nvSpPr>
        <p:spPr>
          <a:xfrm>
            <a:off x="8260282" y="3049111"/>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65" name="Rounded Rectangle 42">
            <a:extLst>
              <a:ext uri="{FF2B5EF4-FFF2-40B4-BE49-F238E27FC236}">
                <a16:creationId xmlns:a16="http://schemas.microsoft.com/office/drawing/2014/main" id="{226B3B20-2B9C-4AAC-9F74-A74750AA2BF1}"/>
              </a:ext>
            </a:extLst>
          </p:cNvPr>
          <p:cNvSpPr/>
          <p:nvPr/>
        </p:nvSpPr>
        <p:spPr>
          <a:xfrm>
            <a:off x="8247403" y="5227631"/>
            <a:ext cx="1397523"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5</a:t>
            </a:r>
          </a:p>
        </p:txBody>
      </p:sp>
      <p:sp>
        <p:nvSpPr>
          <p:cNvPr id="66" name="Rounded Rectangle 39">
            <a:extLst>
              <a:ext uri="{FF2B5EF4-FFF2-40B4-BE49-F238E27FC236}">
                <a16:creationId xmlns:a16="http://schemas.microsoft.com/office/drawing/2014/main" id="{D7FCB9A5-FBA8-482A-8C32-66799531E567}"/>
              </a:ext>
            </a:extLst>
          </p:cNvPr>
          <p:cNvSpPr/>
          <p:nvPr/>
        </p:nvSpPr>
        <p:spPr>
          <a:xfrm>
            <a:off x="8260282" y="457638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67" name="Rounded Rectangle 5">
            <a:extLst>
              <a:ext uri="{FF2B5EF4-FFF2-40B4-BE49-F238E27FC236}">
                <a16:creationId xmlns:a16="http://schemas.microsoft.com/office/drawing/2014/main" id="{AD52B027-9EA0-4DF9-8D13-2C3619AB488E}"/>
              </a:ext>
            </a:extLst>
          </p:cNvPr>
          <p:cNvSpPr/>
          <p:nvPr/>
        </p:nvSpPr>
        <p:spPr>
          <a:xfrm>
            <a:off x="8241129" y="391996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58" name="Right Arrow 19">
            <a:extLst>
              <a:ext uri="{FF2B5EF4-FFF2-40B4-BE49-F238E27FC236}">
                <a16:creationId xmlns:a16="http://schemas.microsoft.com/office/drawing/2014/main" id="{DC94A1C8-6A96-4670-B1C1-A46D98DB1D56}"/>
              </a:ext>
            </a:extLst>
          </p:cNvPr>
          <p:cNvSpPr/>
          <p:nvPr/>
        </p:nvSpPr>
        <p:spPr>
          <a:xfrm>
            <a:off x="7707573" y="3218758"/>
            <a:ext cx="546278"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9" name="Right Arrow 38"/>
          <p:cNvSpPr/>
          <p:nvPr/>
        </p:nvSpPr>
        <p:spPr>
          <a:xfrm>
            <a:off x="10011806" y="3684260"/>
            <a:ext cx="1964030" cy="91679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a:solidFill>
                <a:schemeClr val="tx1"/>
              </a:solidFill>
              <a:latin typeface="+mj-lt"/>
            </a:endParaRPr>
          </a:p>
        </p:txBody>
      </p:sp>
      <p:sp>
        <p:nvSpPr>
          <p:cNvPr id="40" name="Rounded Rectangle 4">
            <a:extLst>
              <a:ext uri="{FF2B5EF4-FFF2-40B4-BE49-F238E27FC236}">
                <a16:creationId xmlns:a16="http://schemas.microsoft.com/office/drawing/2014/main" id="{72CE98E7-DC32-4E5F-9CA6-C797D5F68E65}"/>
              </a:ext>
            </a:extLst>
          </p:cNvPr>
          <p:cNvSpPr/>
          <p:nvPr/>
        </p:nvSpPr>
        <p:spPr>
          <a:xfrm>
            <a:off x="10132946" y="3871509"/>
            <a:ext cx="1403797" cy="562712"/>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41" name="TextBox 40"/>
          <p:cNvSpPr txBox="1"/>
          <p:nvPr/>
        </p:nvSpPr>
        <p:spPr>
          <a:xfrm>
            <a:off x="9921115" y="3218758"/>
            <a:ext cx="1827461" cy="461665"/>
          </a:xfrm>
          <a:prstGeom prst="rect">
            <a:avLst/>
          </a:prstGeom>
          <a:noFill/>
        </p:spPr>
        <p:txBody>
          <a:bodyPr wrap="square" rtlCol="0">
            <a:spAutoFit/>
          </a:bodyPr>
          <a:lstStyle/>
          <a:p>
            <a:r>
              <a:rPr lang="en-US" sz="2400" dirty="0">
                <a:latin typeface="+mj-lt"/>
              </a:rPr>
              <a:t>DEQUEUE</a:t>
            </a:r>
          </a:p>
        </p:txBody>
      </p:sp>
    </p:spTree>
    <p:extLst>
      <p:ext uri="{BB962C8B-B14F-4D97-AF65-F5344CB8AC3E}">
        <p14:creationId xmlns:p14="http://schemas.microsoft.com/office/powerpoint/2010/main" val="214789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6981" y="0"/>
            <a:ext cx="122889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35449" y="929787"/>
            <a:ext cx="8897565" cy="1560716"/>
          </a:xfrm>
        </p:spPr>
        <p:txBody>
          <a:bodyPr/>
          <a:lstStyle/>
          <a:p>
            <a:r>
              <a:rPr lang="en-US" dirty="0" smtClean="0"/>
              <a:t>Queue</a:t>
            </a:r>
            <a:endParaRPr lang="en-US" dirty="0"/>
          </a:p>
        </p:txBody>
      </p:sp>
      <p:sp>
        <p:nvSpPr>
          <p:cNvPr id="16" name="Rectangle 15"/>
          <p:cNvSpPr/>
          <p:nvPr/>
        </p:nvSpPr>
        <p:spPr>
          <a:xfrm>
            <a:off x="209909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a:off x="229764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30" name="TextBox 29"/>
          <p:cNvSpPr txBox="1"/>
          <p:nvPr/>
        </p:nvSpPr>
        <p:spPr>
          <a:xfrm>
            <a:off x="7894051" y="2358893"/>
            <a:ext cx="2020373" cy="523220"/>
          </a:xfrm>
          <a:prstGeom prst="rect">
            <a:avLst/>
          </a:prstGeom>
          <a:noFill/>
        </p:spPr>
        <p:txBody>
          <a:bodyPr wrap="square" rtlCol="0">
            <a:spAutoFit/>
          </a:bodyPr>
          <a:lstStyle/>
          <a:p>
            <a:r>
              <a:rPr lang="en-US" sz="2800">
                <a:latin typeface="+mj-lt"/>
              </a:rPr>
              <a:t>Head Link</a:t>
            </a:r>
          </a:p>
        </p:txBody>
      </p:sp>
      <p:sp>
        <p:nvSpPr>
          <p:cNvPr id="31" name="TextBox 30"/>
          <p:cNvSpPr txBox="1"/>
          <p:nvPr/>
        </p:nvSpPr>
        <p:spPr>
          <a:xfrm>
            <a:off x="6327389" y="2367641"/>
            <a:ext cx="1455313" cy="523220"/>
          </a:xfrm>
          <a:prstGeom prst="rect">
            <a:avLst/>
          </a:prstGeom>
          <a:noFill/>
        </p:spPr>
        <p:txBody>
          <a:bodyPr wrap="square" rtlCol="0">
            <a:spAutoFit/>
          </a:bodyPr>
          <a:lstStyle/>
          <a:p>
            <a:r>
              <a:rPr lang="en-US" sz="2800">
                <a:latin typeface="+mj-lt"/>
              </a:rPr>
              <a:t>Link 1</a:t>
            </a:r>
          </a:p>
        </p:txBody>
      </p:sp>
      <p:sp>
        <p:nvSpPr>
          <p:cNvPr id="32" name="TextBox 31"/>
          <p:cNvSpPr txBox="1"/>
          <p:nvPr/>
        </p:nvSpPr>
        <p:spPr>
          <a:xfrm>
            <a:off x="4299235" y="2340343"/>
            <a:ext cx="1455313" cy="523220"/>
          </a:xfrm>
          <a:prstGeom prst="rect">
            <a:avLst/>
          </a:prstGeom>
          <a:noFill/>
        </p:spPr>
        <p:txBody>
          <a:bodyPr wrap="square" rtlCol="0">
            <a:spAutoFit/>
          </a:bodyPr>
          <a:lstStyle/>
          <a:p>
            <a:r>
              <a:rPr lang="en-US" sz="2800">
                <a:latin typeface="+mj-lt"/>
              </a:rPr>
              <a:t>Link 2</a:t>
            </a:r>
          </a:p>
        </p:txBody>
      </p:sp>
      <p:sp>
        <p:nvSpPr>
          <p:cNvPr id="33" name="TextBox 32"/>
          <p:cNvSpPr txBox="1"/>
          <p:nvPr/>
        </p:nvSpPr>
        <p:spPr>
          <a:xfrm>
            <a:off x="2117880" y="2350742"/>
            <a:ext cx="1886216" cy="523220"/>
          </a:xfrm>
          <a:prstGeom prst="rect">
            <a:avLst/>
          </a:prstGeom>
          <a:noFill/>
        </p:spPr>
        <p:txBody>
          <a:bodyPr wrap="square" rtlCol="0">
            <a:spAutoFit/>
          </a:bodyPr>
          <a:lstStyle/>
          <a:p>
            <a:r>
              <a:rPr lang="en-US" sz="2800">
                <a:latin typeface="+mj-lt"/>
              </a:rPr>
              <a:t>Tail Link</a:t>
            </a:r>
          </a:p>
        </p:txBody>
      </p:sp>
      <p:sp>
        <p:nvSpPr>
          <p:cNvPr id="34" name="Right Arrow 33"/>
          <p:cNvSpPr/>
          <p:nvPr/>
        </p:nvSpPr>
        <p:spPr>
          <a:xfrm>
            <a:off x="211107" y="3919002"/>
            <a:ext cx="1913587" cy="1002162"/>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solidFill>
                  <a:schemeClr val="tx1"/>
                </a:solidFill>
                <a:latin typeface="+mj-lt"/>
              </a:rPr>
              <a:t>Enqueue</a:t>
            </a:r>
          </a:p>
        </p:txBody>
      </p:sp>
      <p:sp>
        <p:nvSpPr>
          <p:cNvPr id="35" name="Right Arrow 34"/>
          <p:cNvSpPr/>
          <p:nvPr/>
        </p:nvSpPr>
        <p:spPr>
          <a:xfrm rot="5400000">
            <a:off x="6561774" y="6032154"/>
            <a:ext cx="910648" cy="541612"/>
          </a:xfrm>
          <a:prstGeom prst="rightArrow">
            <a:avLst>
              <a:gd name="adj1" fmla="val 50000"/>
              <a:gd name="adj2" fmla="val 44948"/>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800" dirty="0">
              <a:solidFill>
                <a:schemeClr val="tx1"/>
              </a:solidFill>
              <a:latin typeface="+mj-lt"/>
            </a:endParaRPr>
          </a:p>
        </p:txBody>
      </p:sp>
      <p:sp>
        <p:nvSpPr>
          <p:cNvPr id="38" name="Rounded Rectangle 42">
            <a:extLst>
              <a:ext uri="{FF2B5EF4-FFF2-40B4-BE49-F238E27FC236}">
                <a16:creationId xmlns:a16="http://schemas.microsoft.com/office/drawing/2014/main" id="{511165CA-66FC-4696-90DF-B5816D53FF8B}"/>
              </a:ext>
            </a:extLst>
          </p:cNvPr>
          <p:cNvSpPr/>
          <p:nvPr/>
        </p:nvSpPr>
        <p:spPr>
          <a:xfrm>
            <a:off x="228476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25</a:t>
            </a:r>
          </a:p>
        </p:txBody>
      </p:sp>
      <p:sp>
        <p:nvSpPr>
          <p:cNvPr id="45" name="Rounded Rectangle 39">
            <a:extLst>
              <a:ext uri="{FF2B5EF4-FFF2-40B4-BE49-F238E27FC236}">
                <a16:creationId xmlns:a16="http://schemas.microsoft.com/office/drawing/2014/main" id="{AC2E32F4-8C16-4144-BF81-64099980F2E1}"/>
              </a:ext>
            </a:extLst>
          </p:cNvPr>
          <p:cNvSpPr/>
          <p:nvPr/>
        </p:nvSpPr>
        <p:spPr>
          <a:xfrm>
            <a:off x="229764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46" name="Rounded Rectangle 5">
            <a:extLst>
              <a:ext uri="{FF2B5EF4-FFF2-40B4-BE49-F238E27FC236}">
                <a16:creationId xmlns:a16="http://schemas.microsoft.com/office/drawing/2014/main" id="{E05ECBFA-75E7-435A-A408-63BE64714ACE}"/>
              </a:ext>
            </a:extLst>
          </p:cNvPr>
          <p:cNvSpPr/>
          <p:nvPr/>
        </p:nvSpPr>
        <p:spPr>
          <a:xfrm>
            <a:off x="227849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48" name="Rounded Rectangle 5">
            <a:extLst>
              <a:ext uri="{FF2B5EF4-FFF2-40B4-BE49-F238E27FC236}">
                <a16:creationId xmlns:a16="http://schemas.microsoft.com/office/drawing/2014/main" id="{E1E69EA5-A092-4D8B-BB43-5B8E5C08E368}"/>
              </a:ext>
            </a:extLst>
          </p:cNvPr>
          <p:cNvSpPr/>
          <p:nvPr/>
        </p:nvSpPr>
        <p:spPr>
          <a:xfrm>
            <a:off x="6303776" y="6000057"/>
            <a:ext cx="1394387" cy="424782"/>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49" name="TextBox 48"/>
          <p:cNvSpPr txBox="1"/>
          <p:nvPr/>
        </p:nvSpPr>
        <p:spPr>
          <a:xfrm>
            <a:off x="3974582" y="6069591"/>
            <a:ext cx="2451030" cy="461665"/>
          </a:xfrm>
          <a:prstGeom prst="rect">
            <a:avLst/>
          </a:prstGeom>
          <a:noFill/>
        </p:spPr>
        <p:txBody>
          <a:bodyPr wrap="square" rtlCol="0">
            <a:spAutoFit/>
          </a:bodyPr>
          <a:lstStyle/>
          <a:p>
            <a:r>
              <a:rPr lang="en-US" sz="2400" dirty="0">
                <a:latin typeface="+mj-lt"/>
              </a:rPr>
              <a:t>Abandonment</a:t>
            </a:r>
          </a:p>
        </p:txBody>
      </p:sp>
      <p:sp>
        <p:nvSpPr>
          <p:cNvPr id="50" name="Rounded Rectangle 5">
            <a:extLst>
              <a:ext uri="{FF2B5EF4-FFF2-40B4-BE49-F238E27FC236}">
                <a16:creationId xmlns:a16="http://schemas.microsoft.com/office/drawing/2014/main" id="{E1E69EA5-A092-4D8B-BB43-5B8E5C08E368}"/>
              </a:ext>
            </a:extLst>
          </p:cNvPr>
          <p:cNvSpPr/>
          <p:nvPr/>
        </p:nvSpPr>
        <p:spPr>
          <a:xfrm>
            <a:off x="239708" y="4176561"/>
            <a:ext cx="1578741"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1" name="TextBox 50"/>
          <p:cNvSpPr txBox="1"/>
          <p:nvPr/>
        </p:nvSpPr>
        <p:spPr>
          <a:xfrm>
            <a:off x="114085" y="3640677"/>
            <a:ext cx="1873398" cy="461665"/>
          </a:xfrm>
          <a:prstGeom prst="rect">
            <a:avLst/>
          </a:prstGeom>
          <a:noFill/>
        </p:spPr>
        <p:txBody>
          <a:bodyPr wrap="square" rtlCol="0">
            <a:spAutoFit/>
          </a:bodyPr>
          <a:lstStyle/>
          <a:p>
            <a:r>
              <a:rPr lang="en-US" sz="2400" dirty="0">
                <a:latin typeface="+mj-lt"/>
              </a:rPr>
              <a:t>ENQUEUE</a:t>
            </a:r>
          </a:p>
        </p:txBody>
      </p:sp>
      <p:sp>
        <p:nvSpPr>
          <p:cNvPr id="36" name="Rectangle 35">
            <a:extLst>
              <a:ext uri="{FF2B5EF4-FFF2-40B4-BE49-F238E27FC236}">
                <a16:creationId xmlns:a16="http://schemas.microsoft.com/office/drawing/2014/main" id="{DB03BC96-B7A7-439F-AE99-70A84EA7402B}"/>
              </a:ext>
            </a:extLst>
          </p:cNvPr>
          <p:cNvSpPr/>
          <p:nvPr/>
        </p:nvSpPr>
        <p:spPr>
          <a:xfrm>
            <a:off x="409666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7" name="Rounded Rectangle 16">
            <a:extLst>
              <a:ext uri="{FF2B5EF4-FFF2-40B4-BE49-F238E27FC236}">
                <a16:creationId xmlns:a16="http://schemas.microsoft.com/office/drawing/2014/main" id="{CB5CC14C-B0E6-4301-822F-76F852927801}"/>
              </a:ext>
            </a:extLst>
          </p:cNvPr>
          <p:cNvSpPr/>
          <p:nvPr/>
        </p:nvSpPr>
        <p:spPr>
          <a:xfrm>
            <a:off x="429521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53" name="Rounded Rectangle 42">
            <a:extLst>
              <a:ext uri="{FF2B5EF4-FFF2-40B4-BE49-F238E27FC236}">
                <a16:creationId xmlns:a16="http://schemas.microsoft.com/office/drawing/2014/main" id="{081C2171-4B7E-4325-8736-ADC52F30273C}"/>
              </a:ext>
            </a:extLst>
          </p:cNvPr>
          <p:cNvSpPr/>
          <p:nvPr/>
        </p:nvSpPr>
        <p:spPr>
          <a:xfrm>
            <a:off x="428233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15</a:t>
            </a:r>
          </a:p>
        </p:txBody>
      </p:sp>
      <p:sp>
        <p:nvSpPr>
          <p:cNvPr id="54" name="Rounded Rectangle 39">
            <a:extLst>
              <a:ext uri="{FF2B5EF4-FFF2-40B4-BE49-F238E27FC236}">
                <a16:creationId xmlns:a16="http://schemas.microsoft.com/office/drawing/2014/main" id="{FE6275B3-8E60-42A1-A0C8-7AF17407D833}"/>
              </a:ext>
            </a:extLst>
          </p:cNvPr>
          <p:cNvSpPr/>
          <p:nvPr/>
        </p:nvSpPr>
        <p:spPr>
          <a:xfrm>
            <a:off x="429521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55" name="Rounded Rectangle 5">
            <a:extLst>
              <a:ext uri="{FF2B5EF4-FFF2-40B4-BE49-F238E27FC236}">
                <a16:creationId xmlns:a16="http://schemas.microsoft.com/office/drawing/2014/main" id="{C93339CF-AD7A-451D-9FAA-05CCA11872A8}"/>
              </a:ext>
            </a:extLst>
          </p:cNvPr>
          <p:cNvSpPr/>
          <p:nvPr/>
        </p:nvSpPr>
        <p:spPr>
          <a:xfrm>
            <a:off x="427606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20" name="Right Arrow 19"/>
          <p:cNvSpPr/>
          <p:nvPr/>
        </p:nvSpPr>
        <p:spPr>
          <a:xfrm>
            <a:off x="3701443" y="3218758"/>
            <a:ext cx="546278"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3498CDE6-D933-4F54-B1B5-3423972F12A8}"/>
              </a:ext>
            </a:extLst>
          </p:cNvPr>
          <p:cNvSpPr/>
          <p:nvPr/>
        </p:nvSpPr>
        <p:spPr>
          <a:xfrm>
            <a:off x="610522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9" name="Rounded Rectangle 42">
            <a:extLst>
              <a:ext uri="{FF2B5EF4-FFF2-40B4-BE49-F238E27FC236}">
                <a16:creationId xmlns:a16="http://schemas.microsoft.com/office/drawing/2014/main" id="{3A73E004-61D8-4BF2-A1A7-E07F4BFDF423}"/>
              </a:ext>
            </a:extLst>
          </p:cNvPr>
          <p:cNvSpPr/>
          <p:nvPr/>
        </p:nvSpPr>
        <p:spPr>
          <a:xfrm>
            <a:off x="629089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0</a:t>
            </a:r>
          </a:p>
        </p:txBody>
      </p:sp>
      <p:sp>
        <p:nvSpPr>
          <p:cNvPr id="60" name="Rounded Rectangle 39">
            <a:extLst>
              <a:ext uri="{FF2B5EF4-FFF2-40B4-BE49-F238E27FC236}">
                <a16:creationId xmlns:a16="http://schemas.microsoft.com/office/drawing/2014/main" id="{F17D6F7D-1E95-460F-A009-879D412FE843}"/>
              </a:ext>
            </a:extLst>
          </p:cNvPr>
          <p:cNvSpPr/>
          <p:nvPr/>
        </p:nvSpPr>
        <p:spPr>
          <a:xfrm>
            <a:off x="630377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61" name="Rounded Rectangle 5">
            <a:extLst>
              <a:ext uri="{FF2B5EF4-FFF2-40B4-BE49-F238E27FC236}">
                <a16:creationId xmlns:a16="http://schemas.microsoft.com/office/drawing/2014/main" id="{39C76064-C8B7-417A-A87C-041226BD4DC0}"/>
              </a:ext>
            </a:extLst>
          </p:cNvPr>
          <p:cNvSpPr/>
          <p:nvPr/>
        </p:nvSpPr>
        <p:spPr>
          <a:xfrm>
            <a:off x="628462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62" name="Rectangle 61">
            <a:extLst>
              <a:ext uri="{FF2B5EF4-FFF2-40B4-BE49-F238E27FC236}">
                <a16:creationId xmlns:a16="http://schemas.microsoft.com/office/drawing/2014/main" id="{58025B94-1B7D-4C94-9AEA-105099E676CE}"/>
              </a:ext>
            </a:extLst>
          </p:cNvPr>
          <p:cNvSpPr/>
          <p:nvPr/>
        </p:nvSpPr>
        <p:spPr>
          <a:xfrm>
            <a:off x="8061734" y="2863563"/>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3" name="Rounded Rectangle 16">
            <a:extLst>
              <a:ext uri="{FF2B5EF4-FFF2-40B4-BE49-F238E27FC236}">
                <a16:creationId xmlns:a16="http://schemas.microsoft.com/office/drawing/2014/main" id="{07E9175C-5F36-4794-98B9-02D1C746B6A6}"/>
              </a:ext>
            </a:extLst>
          </p:cNvPr>
          <p:cNvSpPr/>
          <p:nvPr/>
        </p:nvSpPr>
        <p:spPr>
          <a:xfrm>
            <a:off x="8260282" y="3049111"/>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65" name="Rounded Rectangle 42">
            <a:extLst>
              <a:ext uri="{FF2B5EF4-FFF2-40B4-BE49-F238E27FC236}">
                <a16:creationId xmlns:a16="http://schemas.microsoft.com/office/drawing/2014/main" id="{226B3B20-2B9C-4AAC-9F74-A74750AA2BF1}"/>
              </a:ext>
            </a:extLst>
          </p:cNvPr>
          <p:cNvSpPr/>
          <p:nvPr/>
        </p:nvSpPr>
        <p:spPr>
          <a:xfrm>
            <a:off x="8247403" y="5227631"/>
            <a:ext cx="1397523"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5</a:t>
            </a:r>
          </a:p>
        </p:txBody>
      </p:sp>
      <p:sp>
        <p:nvSpPr>
          <p:cNvPr id="66" name="Rounded Rectangle 39">
            <a:extLst>
              <a:ext uri="{FF2B5EF4-FFF2-40B4-BE49-F238E27FC236}">
                <a16:creationId xmlns:a16="http://schemas.microsoft.com/office/drawing/2014/main" id="{D7FCB9A5-FBA8-482A-8C32-66799531E567}"/>
              </a:ext>
            </a:extLst>
          </p:cNvPr>
          <p:cNvSpPr/>
          <p:nvPr/>
        </p:nvSpPr>
        <p:spPr>
          <a:xfrm>
            <a:off x="8260282" y="457638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67" name="Rounded Rectangle 5">
            <a:extLst>
              <a:ext uri="{FF2B5EF4-FFF2-40B4-BE49-F238E27FC236}">
                <a16:creationId xmlns:a16="http://schemas.microsoft.com/office/drawing/2014/main" id="{AD52B027-9EA0-4DF9-8D13-2C3619AB488E}"/>
              </a:ext>
            </a:extLst>
          </p:cNvPr>
          <p:cNvSpPr/>
          <p:nvPr/>
        </p:nvSpPr>
        <p:spPr>
          <a:xfrm>
            <a:off x="8241129" y="391996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39" name="Right Arrow 38"/>
          <p:cNvSpPr/>
          <p:nvPr/>
        </p:nvSpPr>
        <p:spPr>
          <a:xfrm>
            <a:off x="10011806" y="3684260"/>
            <a:ext cx="1964030" cy="91679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a:solidFill>
                <a:schemeClr val="tx1"/>
              </a:solidFill>
              <a:latin typeface="+mj-lt"/>
            </a:endParaRPr>
          </a:p>
        </p:txBody>
      </p:sp>
      <p:sp>
        <p:nvSpPr>
          <p:cNvPr id="40" name="Rounded Rectangle 4">
            <a:extLst>
              <a:ext uri="{FF2B5EF4-FFF2-40B4-BE49-F238E27FC236}">
                <a16:creationId xmlns:a16="http://schemas.microsoft.com/office/drawing/2014/main" id="{72CE98E7-DC32-4E5F-9CA6-C797D5F68E65}"/>
              </a:ext>
            </a:extLst>
          </p:cNvPr>
          <p:cNvSpPr/>
          <p:nvPr/>
        </p:nvSpPr>
        <p:spPr>
          <a:xfrm>
            <a:off x="10011806" y="3895766"/>
            <a:ext cx="1399412" cy="493779"/>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41" name="TextBox 40"/>
          <p:cNvSpPr txBox="1"/>
          <p:nvPr/>
        </p:nvSpPr>
        <p:spPr>
          <a:xfrm>
            <a:off x="9921115" y="3218758"/>
            <a:ext cx="1827461" cy="461665"/>
          </a:xfrm>
          <a:prstGeom prst="rect">
            <a:avLst/>
          </a:prstGeom>
          <a:noFill/>
        </p:spPr>
        <p:txBody>
          <a:bodyPr wrap="square" rtlCol="0">
            <a:spAutoFit/>
          </a:bodyPr>
          <a:lstStyle/>
          <a:p>
            <a:r>
              <a:rPr lang="en-US" sz="2400" dirty="0" smtClean="0">
                <a:latin typeface="+mj-lt"/>
              </a:rPr>
              <a:t>To Agent</a:t>
            </a:r>
            <a:endParaRPr lang="en-US" sz="2400" dirty="0">
              <a:latin typeface="+mj-lt"/>
            </a:endParaRPr>
          </a:p>
        </p:txBody>
      </p:sp>
      <p:sp>
        <p:nvSpPr>
          <p:cNvPr id="52" name="Right Arrow 19">
            <a:extLst>
              <a:ext uri="{FF2B5EF4-FFF2-40B4-BE49-F238E27FC236}">
                <a16:creationId xmlns:a16="http://schemas.microsoft.com/office/drawing/2014/main" id="{CBA8A512-4BFB-4DF8-A2DF-D871720D47EA}"/>
              </a:ext>
            </a:extLst>
          </p:cNvPr>
          <p:cNvSpPr/>
          <p:nvPr/>
        </p:nvSpPr>
        <p:spPr>
          <a:xfrm>
            <a:off x="5699012" y="3218758"/>
            <a:ext cx="2460103"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729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8531" y="362283"/>
            <a:ext cx="8897565" cy="1560716"/>
          </a:xfrm>
        </p:spPr>
        <p:txBody>
          <a:bodyPr/>
          <a:lstStyle/>
          <a:p>
            <a:r>
              <a:rPr lang="en-US"/>
              <a:t>Strategy</a:t>
            </a:r>
          </a:p>
        </p:txBody>
      </p:sp>
      <p:sp>
        <p:nvSpPr>
          <p:cNvPr id="3" name="Content Placeholder 2"/>
          <p:cNvSpPr>
            <a:spLocks noGrp="1"/>
          </p:cNvSpPr>
          <p:nvPr>
            <p:ph idx="1"/>
          </p:nvPr>
        </p:nvSpPr>
        <p:spPr>
          <a:xfrm>
            <a:off x="192294" y="1719330"/>
            <a:ext cx="11578995" cy="5138670"/>
          </a:xfrm>
          <a:solidFill>
            <a:schemeClr val="bg1"/>
          </a:solidFill>
        </p:spPr>
        <p:txBody>
          <a:bodyPr>
            <a:noAutofit/>
          </a:bodyPr>
          <a:lstStyle/>
          <a:p>
            <a:pPr marL="514350" indent="-514350">
              <a:buFont typeface="+mj-lt"/>
              <a:buAutoNum type="arabicPeriod"/>
            </a:pPr>
            <a:r>
              <a:rPr lang="en-US" sz="3200" dirty="0">
                <a:solidFill>
                  <a:schemeClr val="tx1"/>
                </a:solidFill>
                <a:latin typeface="+mj-lt"/>
              </a:rPr>
              <a:t>Enqueue packets if queue is not full.</a:t>
            </a:r>
          </a:p>
          <a:p>
            <a:pPr marL="514350" indent="-514350">
              <a:buFont typeface="+mj-lt"/>
              <a:buAutoNum type="arabicPeriod"/>
            </a:pPr>
            <a:r>
              <a:rPr lang="en-US" sz="3200" dirty="0">
                <a:solidFill>
                  <a:schemeClr val="tx1"/>
                </a:solidFill>
                <a:latin typeface="+mj-lt"/>
              </a:rPr>
              <a:t>Compare skill to the idle operator.</a:t>
            </a:r>
          </a:p>
          <a:p>
            <a:pPr marL="514350" indent="-514350">
              <a:buFont typeface="+mj-lt"/>
              <a:buAutoNum type="arabicPeriod"/>
            </a:pPr>
            <a:r>
              <a:rPr lang="en-US" sz="3200" dirty="0">
                <a:solidFill>
                  <a:schemeClr val="tx1"/>
                </a:solidFill>
                <a:latin typeface="+mj-lt"/>
              </a:rPr>
              <a:t>Meanwhile decrement patience counter.</a:t>
            </a:r>
          </a:p>
          <a:p>
            <a:pPr marL="514350" indent="-514350">
              <a:buFont typeface="+mj-lt"/>
              <a:buAutoNum type="arabicPeriod"/>
            </a:pPr>
            <a:r>
              <a:rPr lang="en-US" sz="3200" dirty="0">
                <a:solidFill>
                  <a:schemeClr val="tx1"/>
                </a:solidFill>
                <a:latin typeface="+mj-lt"/>
              </a:rPr>
              <a:t>One packet cannot block the entire queue.</a:t>
            </a:r>
          </a:p>
        </p:txBody>
      </p:sp>
    </p:spTree>
    <p:extLst>
      <p:ext uri="{BB962C8B-B14F-4D97-AF65-F5344CB8AC3E}">
        <p14:creationId xmlns:p14="http://schemas.microsoft.com/office/powerpoint/2010/main" val="2359943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3564" y="1"/>
            <a:ext cx="13120255" cy="6109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94675" y="393692"/>
            <a:ext cx="8897565" cy="1560716"/>
          </a:xfrm>
        </p:spPr>
        <p:txBody>
          <a:bodyPr/>
          <a:lstStyle/>
          <a:p>
            <a:r>
              <a:rPr lang="en-US"/>
              <a:t>Skill(s)</a:t>
            </a:r>
          </a:p>
        </p:txBody>
      </p:sp>
      <p:sp>
        <p:nvSpPr>
          <p:cNvPr id="3" name="Content Placeholder 2"/>
          <p:cNvSpPr>
            <a:spLocks noGrp="1"/>
          </p:cNvSpPr>
          <p:nvPr>
            <p:ph idx="1"/>
          </p:nvPr>
        </p:nvSpPr>
        <p:spPr>
          <a:xfrm>
            <a:off x="620733" y="2735440"/>
            <a:ext cx="5032418" cy="2498845"/>
          </a:xfrm>
          <a:ln/>
        </p:spPr>
        <p:style>
          <a:lnRef idx="1">
            <a:schemeClr val="accent2"/>
          </a:lnRef>
          <a:fillRef idx="2">
            <a:schemeClr val="accent2"/>
          </a:fillRef>
          <a:effectRef idx="1">
            <a:schemeClr val="accent2"/>
          </a:effectRef>
          <a:fontRef idx="minor">
            <a:schemeClr val="dk1"/>
          </a:fontRef>
        </p:style>
        <p:txBody>
          <a:bodyPr>
            <a:noAutofit/>
          </a:bodyPr>
          <a:lstStyle/>
          <a:p>
            <a:pPr marL="0" indent="0">
              <a:buNone/>
            </a:pPr>
            <a:r>
              <a:rPr lang="en-US" sz="2400" dirty="0">
                <a:solidFill>
                  <a:schemeClr val="tx1"/>
                </a:solidFill>
                <a:latin typeface="+mj-lt"/>
              </a:rPr>
              <a:t>Packet Skill      = 0b0010</a:t>
            </a:r>
          </a:p>
          <a:p>
            <a:pPr marL="0" indent="0">
              <a:buNone/>
            </a:pPr>
            <a:r>
              <a:rPr lang="en-US" sz="2400" dirty="0">
                <a:solidFill>
                  <a:schemeClr val="tx1"/>
                </a:solidFill>
                <a:latin typeface="+mj-lt"/>
              </a:rPr>
              <a:t>Agent Skill </a:t>
            </a:r>
            <a:r>
              <a:rPr lang="en-US" sz="2400" dirty="0" smtClean="0">
                <a:solidFill>
                  <a:schemeClr val="tx1"/>
                </a:solidFill>
                <a:latin typeface="+mj-lt"/>
              </a:rPr>
              <a:t>      </a:t>
            </a:r>
            <a:r>
              <a:rPr lang="en-US" sz="2400" dirty="0">
                <a:solidFill>
                  <a:schemeClr val="tx1"/>
                </a:solidFill>
                <a:latin typeface="+mj-lt"/>
              </a:rPr>
              <a:t>= 0b1010</a:t>
            </a:r>
          </a:p>
          <a:p>
            <a:pPr marL="0" indent="0">
              <a:buNone/>
            </a:pPr>
            <a:r>
              <a:rPr lang="en-US" sz="2400" dirty="0">
                <a:solidFill>
                  <a:schemeClr val="tx1"/>
                </a:solidFill>
                <a:latin typeface="+mj-lt"/>
              </a:rPr>
              <a:t>Bitwise AND    = 0b0010 </a:t>
            </a:r>
          </a:p>
          <a:p>
            <a:pPr marL="0" indent="0">
              <a:buNone/>
            </a:pPr>
            <a:r>
              <a:rPr lang="en-US" sz="2400" dirty="0">
                <a:solidFill>
                  <a:schemeClr val="tx1"/>
                </a:solidFill>
                <a:latin typeface="+mj-lt"/>
              </a:rPr>
              <a:t>Agent can service this packet.</a:t>
            </a:r>
          </a:p>
        </p:txBody>
      </p:sp>
      <p:sp>
        <p:nvSpPr>
          <p:cNvPr id="4" name="Content Placeholder 2"/>
          <p:cNvSpPr txBox="1">
            <a:spLocks/>
          </p:cNvSpPr>
          <p:nvPr/>
        </p:nvSpPr>
        <p:spPr>
          <a:xfrm>
            <a:off x="5968197" y="2735441"/>
            <a:ext cx="5735929" cy="2498844"/>
          </a:xfrm>
          <a:prstGeom prst="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Font typeface="Corbel" panose="020B0503020204020204" pitchFamily="34" charset="0"/>
              <a:buNone/>
            </a:pPr>
            <a:r>
              <a:rPr lang="en-US" sz="2800" dirty="0">
                <a:solidFill>
                  <a:schemeClr val="tx1"/>
                </a:solidFill>
                <a:latin typeface="+mj-lt"/>
              </a:rPr>
              <a:t>Packet Skill      = 0b1100</a:t>
            </a:r>
          </a:p>
          <a:p>
            <a:pPr marL="0" indent="0">
              <a:buFont typeface="Corbel" panose="020B0503020204020204" pitchFamily="34" charset="0"/>
              <a:buNone/>
            </a:pPr>
            <a:r>
              <a:rPr lang="en-US" sz="2800" dirty="0">
                <a:solidFill>
                  <a:schemeClr val="tx1"/>
                </a:solidFill>
                <a:latin typeface="+mj-lt"/>
              </a:rPr>
              <a:t>Agent Skill  </a:t>
            </a:r>
            <a:r>
              <a:rPr lang="en-US" sz="2800" dirty="0" smtClean="0">
                <a:solidFill>
                  <a:schemeClr val="tx1"/>
                </a:solidFill>
                <a:latin typeface="+mj-lt"/>
              </a:rPr>
              <a:t>     = </a:t>
            </a:r>
            <a:r>
              <a:rPr lang="en-US" sz="2800" dirty="0">
                <a:solidFill>
                  <a:schemeClr val="tx1"/>
                </a:solidFill>
                <a:latin typeface="+mj-lt"/>
              </a:rPr>
              <a:t>0b1010</a:t>
            </a:r>
          </a:p>
          <a:p>
            <a:pPr marL="0" indent="0">
              <a:buFont typeface="Corbel" panose="020B0503020204020204" pitchFamily="34" charset="0"/>
              <a:buNone/>
            </a:pPr>
            <a:r>
              <a:rPr lang="en-US" sz="2800" dirty="0">
                <a:solidFill>
                  <a:schemeClr val="tx1"/>
                </a:solidFill>
                <a:latin typeface="+mj-lt"/>
              </a:rPr>
              <a:t>Bitwise AND    = 0b1000 </a:t>
            </a:r>
          </a:p>
          <a:p>
            <a:pPr marL="0" indent="0">
              <a:buFont typeface="Corbel" panose="020B0503020204020204" pitchFamily="34" charset="0"/>
              <a:buNone/>
            </a:pPr>
            <a:r>
              <a:rPr lang="en-US" sz="2800" dirty="0">
                <a:solidFill>
                  <a:schemeClr val="tx1"/>
                </a:solidFill>
                <a:latin typeface="+mj-lt"/>
              </a:rPr>
              <a:t>Agent can not service this packet.</a:t>
            </a:r>
          </a:p>
        </p:txBody>
      </p:sp>
      <p:sp>
        <p:nvSpPr>
          <p:cNvPr id="6" name="Equal 5"/>
          <p:cNvSpPr/>
          <p:nvPr/>
        </p:nvSpPr>
        <p:spPr>
          <a:xfrm>
            <a:off x="4482139" y="3270257"/>
            <a:ext cx="492617" cy="353997"/>
          </a:xfrm>
          <a:prstGeom prst="mathEqual">
            <a:avLst>
              <a:gd name="adj1" fmla="val 16244"/>
              <a:gd name="adj2" fmla="val 26313"/>
            </a:avLst>
          </a:prstGeom>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9" name="Not Equal 8"/>
          <p:cNvSpPr/>
          <p:nvPr/>
        </p:nvSpPr>
        <p:spPr>
          <a:xfrm>
            <a:off x="10492632" y="3502248"/>
            <a:ext cx="637504" cy="353997"/>
          </a:xfrm>
          <a:prstGeom prst="mathNotEqual">
            <a:avLst>
              <a:gd name="adj1" fmla="val 16244"/>
              <a:gd name="adj2" fmla="val 6600000"/>
              <a:gd name="adj3" fmla="val 11760"/>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cxnSp>
        <p:nvCxnSpPr>
          <p:cNvPr id="13" name="Elbow Connector 12"/>
          <p:cNvCxnSpPr/>
          <p:nvPr/>
        </p:nvCxnSpPr>
        <p:spPr>
          <a:xfrm rot="10800000">
            <a:off x="4292177" y="2928968"/>
            <a:ext cx="436270" cy="341288"/>
          </a:xfrm>
          <a:prstGeom prst="bentConnector3">
            <a:avLst>
              <a:gd name="adj1" fmla="val -18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4233818" y="3678899"/>
            <a:ext cx="552987" cy="335024"/>
          </a:xfrm>
          <a:prstGeom prst="bentConnector3">
            <a:avLst>
              <a:gd name="adj1" fmla="val -12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2"/>
          </p:cNvCxnSpPr>
          <p:nvPr/>
        </p:nvCxnSpPr>
        <p:spPr>
          <a:xfrm rot="5400000">
            <a:off x="10265247" y="3758751"/>
            <a:ext cx="397635" cy="5729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0800000">
            <a:off x="10176454" y="3099613"/>
            <a:ext cx="633566" cy="373399"/>
          </a:xfrm>
          <a:prstGeom prst="bentConnector3">
            <a:avLst>
              <a:gd name="adj1" fmla="val 12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13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964" y="512618"/>
            <a:ext cx="12095018" cy="7176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06706" y="208196"/>
            <a:ext cx="8897565" cy="1560716"/>
          </a:xfrm>
        </p:spPr>
        <p:txBody>
          <a:bodyPr/>
          <a:lstStyle/>
          <a:p>
            <a:r>
              <a:rPr lang="en-US" dirty="0"/>
              <a:t>Caller Node Application</a:t>
            </a:r>
          </a:p>
        </p:txBody>
      </p:sp>
      <p:sp>
        <p:nvSpPr>
          <p:cNvPr id="4" name="Rectangle 3"/>
          <p:cNvSpPr/>
          <p:nvPr/>
        </p:nvSpPr>
        <p:spPr>
          <a:xfrm>
            <a:off x="4906851" y="5020613"/>
            <a:ext cx="2343954" cy="1438388"/>
          </a:xfrm>
          <a:prstGeom prst="rect">
            <a:avLst/>
          </a:prstGeom>
          <a:ln>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latin typeface="+mj-lt"/>
              </a:rPr>
              <a:t>Make and Send Packet to Distributor Node</a:t>
            </a:r>
          </a:p>
        </p:txBody>
      </p:sp>
      <p:sp>
        <p:nvSpPr>
          <p:cNvPr id="5" name="Rectangle 4"/>
          <p:cNvSpPr/>
          <p:nvPr/>
        </p:nvSpPr>
        <p:spPr>
          <a:xfrm>
            <a:off x="8369121" y="3837903"/>
            <a:ext cx="2436254" cy="142955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latin typeface="+mj-lt"/>
              </a:rPr>
              <a:t>Schedule Next Call (Negative Exponential Distribution)</a:t>
            </a:r>
          </a:p>
        </p:txBody>
      </p:sp>
      <p:sp>
        <p:nvSpPr>
          <p:cNvPr id="6" name="Rectangle 5"/>
          <p:cNvSpPr/>
          <p:nvPr/>
        </p:nvSpPr>
        <p:spPr>
          <a:xfrm>
            <a:off x="5357611" y="2678806"/>
            <a:ext cx="1893194" cy="1068946"/>
          </a:xfrm>
          <a:prstGeom prst="rect">
            <a:avLst/>
          </a:prstGeom>
          <a:solidFill>
            <a:schemeClr val="accent2">
              <a:lumMod val="60000"/>
              <a:lumOff val="40000"/>
            </a:schemeClr>
          </a:solidFill>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solidFill>
                  <a:schemeClr val="tx1"/>
                </a:solidFill>
                <a:latin typeface="+mj-lt"/>
              </a:rPr>
              <a:t>Idle</a:t>
            </a:r>
          </a:p>
        </p:txBody>
      </p:sp>
      <p:cxnSp>
        <p:nvCxnSpPr>
          <p:cNvPr id="7" name="Elbow Connector 6"/>
          <p:cNvCxnSpPr>
            <a:endCxn id="5" idx="2"/>
          </p:cNvCxnSpPr>
          <p:nvPr/>
        </p:nvCxnSpPr>
        <p:spPr>
          <a:xfrm flipV="1">
            <a:off x="7250805" y="5267458"/>
            <a:ext cx="2336443" cy="52803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5" idx="0"/>
            <a:endCxn id="6" idx="3"/>
          </p:cNvCxnSpPr>
          <p:nvPr/>
        </p:nvCxnSpPr>
        <p:spPr>
          <a:xfrm rot="16200000" flipV="1">
            <a:off x="8106715" y="2357369"/>
            <a:ext cx="624624" cy="233644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96847" y="3567448"/>
            <a:ext cx="3219717" cy="170001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schemeClr val="tx1"/>
                </a:solidFill>
                <a:latin typeface="+mj-lt"/>
              </a:rPr>
              <a:t>Generate IP packet of random  Size, Patience value and Skill</a:t>
            </a:r>
          </a:p>
        </p:txBody>
      </p:sp>
      <p:cxnSp>
        <p:nvCxnSpPr>
          <p:cNvPr id="10" name="Elbow Connector 9"/>
          <p:cNvCxnSpPr>
            <a:stCxn id="6" idx="1"/>
            <a:endCxn id="9" idx="0"/>
          </p:cNvCxnSpPr>
          <p:nvPr/>
        </p:nvCxnSpPr>
        <p:spPr>
          <a:xfrm rot="10800000" flipV="1">
            <a:off x="2806707" y="3213278"/>
            <a:ext cx="2550905" cy="35416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2"/>
            <a:endCxn id="4" idx="1"/>
          </p:cNvCxnSpPr>
          <p:nvPr/>
        </p:nvCxnSpPr>
        <p:spPr>
          <a:xfrm rot="16200000" flipH="1">
            <a:off x="3620604" y="4453559"/>
            <a:ext cx="472349" cy="210014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57611" y="1422686"/>
            <a:ext cx="1893194" cy="769441"/>
          </a:xfrm>
          <a:prstGeom prst="rect">
            <a:avLst/>
          </a:prstGeom>
          <a:noFill/>
        </p:spPr>
        <p:txBody>
          <a:bodyPr wrap="square" rtlCol="0">
            <a:spAutoFit/>
          </a:bodyPr>
          <a:lstStyle/>
          <a:p>
            <a:r>
              <a:rPr lang="en-US" sz="4400" dirty="0">
                <a:latin typeface="+mj-lt"/>
              </a:rPr>
              <a:t> Start</a:t>
            </a:r>
          </a:p>
        </p:txBody>
      </p:sp>
      <p:cxnSp>
        <p:nvCxnSpPr>
          <p:cNvPr id="15" name="Straight Arrow Connector 14"/>
          <p:cNvCxnSpPr>
            <a:stCxn id="14" idx="2"/>
            <a:endCxn id="6" idx="0"/>
          </p:cNvCxnSpPr>
          <p:nvPr/>
        </p:nvCxnSpPr>
        <p:spPr>
          <a:xfrm>
            <a:off x="6304208" y="2192127"/>
            <a:ext cx="0" cy="4866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258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32078"/>
            <a:ext cx="12067309" cy="6783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06706" y="254198"/>
            <a:ext cx="8897565" cy="1560716"/>
          </a:xfrm>
        </p:spPr>
        <p:txBody>
          <a:bodyPr/>
          <a:lstStyle/>
          <a:p>
            <a:r>
              <a:rPr lang="en-US" dirty="0"/>
              <a:t>Distributor Node Application</a:t>
            </a:r>
          </a:p>
        </p:txBody>
      </p:sp>
      <p:sp>
        <p:nvSpPr>
          <p:cNvPr id="4" name="Rectangle 3"/>
          <p:cNvSpPr/>
          <p:nvPr/>
        </p:nvSpPr>
        <p:spPr>
          <a:xfrm>
            <a:off x="5617724" y="2435178"/>
            <a:ext cx="1390919" cy="811369"/>
          </a:xfrm>
          <a:prstGeom prst="rect">
            <a:avLst/>
          </a:prstGeom>
          <a:solidFill>
            <a:schemeClr val="accent2">
              <a:lumMod val="60000"/>
              <a:lumOff val="40000"/>
            </a:schemeClr>
          </a:solidFill>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dirty="0">
                <a:solidFill>
                  <a:schemeClr val="tx1"/>
                </a:solidFill>
                <a:latin typeface="+mj-lt"/>
              </a:rPr>
              <a:t>Idle</a:t>
            </a:r>
          </a:p>
        </p:txBody>
      </p:sp>
      <p:sp>
        <p:nvSpPr>
          <p:cNvPr id="5" name="Rectangle 4"/>
          <p:cNvSpPr/>
          <p:nvPr/>
        </p:nvSpPr>
        <p:spPr>
          <a:xfrm>
            <a:off x="8399562" y="3246547"/>
            <a:ext cx="1748990" cy="136408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latin typeface="+mj-lt"/>
              </a:rPr>
              <a:t>Check if Queue has a Packet</a:t>
            </a:r>
          </a:p>
        </p:txBody>
      </p:sp>
      <p:sp>
        <p:nvSpPr>
          <p:cNvPr id="6" name="Rectangle 5"/>
          <p:cNvSpPr/>
          <p:nvPr/>
        </p:nvSpPr>
        <p:spPr>
          <a:xfrm>
            <a:off x="7008643" y="5060444"/>
            <a:ext cx="1541758" cy="106989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latin typeface="+mj-lt"/>
              </a:rPr>
              <a:t>Schedule Next Check</a:t>
            </a:r>
          </a:p>
        </p:txBody>
      </p:sp>
      <p:sp>
        <p:nvSpPr>
          <p:cNvPr id="7" name="Rectangle 6"/>
          <p:cNvSpPr/>
          <p:nvPr/>
        </p:nvSpPr>
        <p:spPr>
          <a:xfrm>
            <a:off x="9790481" y="5060443"/>
            <a:ext cx="1913790" cy="1623691"/>
          </a:xfrm>
          <a:prstGeom prst="rect">
            <a:avLst/>
          </a:prstGeom>
          <a:ln>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latin typeface="+mj-lt"/>
              </a:rPr>
              <a:t>Dequeue and Send Packet if Agent is Idle and Skill Matches</a:t>
            </a:r>
          </a:p>
        </p:txBody>
      </p:sp>
      <p:sp>
        <p:nvSpPr>
          <p:cNvPr id="8" name="Rectangle 7"/>
          <p:cNvSpPr/>
          <p:nvPr/>
        </p:nvSpPr>
        <p:spPr>
          <a:xfrm>
            <a:off x="3734873" y="3449391"/>
            <a:ext cx="1882851" cy="81136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schemeClr val="tx1"/>
                </a:solidFill>
                <a:latin typeface="+mj-lt"/>
              </a:rPr>
              <a:t>Packet Received</a:t>
            </a:r>
          </a:p>
        </p:txBody>
      </p:sp>
      <p:sp>
        <p:nvSpPr>
          <p:cNvPr id="9" name="Rectangle 8"/>
          <p:cNvSpPr/>
          <p:nvPr/>
        </p:nvSpPr>
        <p:spPr>
          <a:xfrm>
            <a:off x="3972058" y="5149647"/>
            <a:ext cx="1704989" cy="980697"/>
          </a:xfrm>
          <a:prstGeom prst="rect">
            <a:avLst/>
          </a:prstGeom>
          <a:ln>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schemeClr val="tx1"/>
                </a:solidFill>
                <a:latin typeface="+mj-lt"/>
              </a:rPr>
              <a:t>Enqueue Packet</a:t>
            </a:r>
          </a:p>
        </p:txBody>
      </p:sp>
      <p:cxnSp>
        <p:nvCxnSpPr>
          <p:cNvPr id="10" name="Elbow Connector 9"/>
          <p:cNvCxnSpPr>
            <a:stCxn id="4" idx="1"/>
            <a:endCxn id="8" idx="0"/>
          </p:cNvCxnSpPr>
          <p:nvPr/>
        </p:nvCxnSpPr>
        <p:spPr>
          <a:xfrm rot="10800000" flipV="1">
            <a:off x="4676300" y="2840863"/>
            <a:ext cx="941425" cy="608528"/>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8" idx="2"/>
          </p:cNvCxnSpPr>
          <p:nvPr/>
        </p:nvCxnSpPr>
        <p:spPr>
          <a:xfrm rot="16200000" flipH="1">
            <a:off x="4237761" y="4699297"/>
            <a:ext cx="888886" cy="11811"/>
          </a:xfrm>
          <a:prstGeom prst="bentConnector3">
            <a:avLst>
              <a:gd name="adj1" fmla="val 240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3"/>
          </p:cNvCxnSpPr>
          <p:nvPr/>
        </p:nvCxnSpPr>
        <p:spPr>
          <a:xfrm flipV="1">
            <a:off x="5677047" y="3246548"/>
            <a:ext cx="150838" cy="2393448"/>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1"/>
          </p:cNvCxnSpPr>
          <p:nvPr/>
        </p:nvCxnSpPr>
        <p:spPr>
          <a:xfrm rot="10800000">
            <a:off x="6606867" y="3246552"/>
            <a:ext cx="401777" cy="234884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3"/>
            <a:endCxn id="5" idx="0"/>
          </p:cNvCxnSpPr>
          <p:nvPr/>
        </p:nvCxnSpPr>
        <p:spPr>
          <a:xfrm>
            <a:off x="7008643" y="2840863"/>
            <a:ext cx="2265414" cy="405684"/>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2"/>
            <a:endCxn id="6" idx="3"/>
          </p:cNvCxnSpPr>
          <p:nvPr/>
        </p:nvCxnSpPr>
        <p:spPr>
          <a:xfrm rot="5400000">
            <a:off x="8419850" y="4741187"/>
            <a:ext cx="984758" cy="72365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 idx="3"/>
            <a:endCxn id="7" idx="0"/>
          </p:cNvCxnSpPr>
          <p:nvPr/>
        </p:nvCxnSpPr>
        <p:spPr>
          <a:xfrm>
            <a:off x="10148552" y="3928592"/>
            <a:ext cx="598824" cy="113185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1"/>
          </p:cNvCxnSpPr>
          <p:nvPr/>
        </p:nvCxnSpPr>
        <p:spPr>
          <a:xfrm rot="10800000">
            <a:off x="8550401" y="5821251"/>
            <a:ext cx="1240080" cy="51039"/>
          </a:xfrm>
          <a:prstGeom prst="bentConnector3">
            <a:avLst>
              <a:gd name="adj1" fmla="val 47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26392" y="4881093"/>
            <a:ext cx="1555467" cy="1399039"/>
          </a:xfrm>
          <a:prstGeom prst="rect">
            <a:avLst/>
          </a:prstGeom>
          <a:ln>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a:solidFill>
                  <a:schemeClr val="tx1"/>
                </a:solidFill>
                <a:latin typeface="+mj-lt"/>
              </a:rPr>
              <a:t>Drop Packet if Queue is full</a:t>
            </a:r>
          </a:p>
        </p:txBody>
      </p:sp>
      <p:cxnSp>
        <p:nvCxnSpPr>
          <p:cNvPr id="20" name="Elbow Connector 19"/>
          <p:cNvCxnSpPr>
            <a:stCxn id="8" idx="1"/>
            <a:endCxn id="18" idx="0"/>
          </p:cNvCxnSpPr>
          <p:nvPr/>
        </p:nvCxnSpPr>
        <p:spPr>
          <a:xfrm rot="10800000" flipV="1">
            <a:off x="3104127" y="3855075"/>
            <a:ext cx="630747" cy="1026017"/>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54547" y="2840864"/>
            <a:ext cx="1945930" cy="2714468"/>
          </a:xfrm>
          <a:prstGeom prst="rect">
            <a:avLst/>
          </a:prstGeom>
          <a:ln>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latin typeface="+mj-lt"/>
              </a:rPr>
              <a:t>Decrement Patience Counter every second and Remove Link if Counter is zero</a:t>
            </a:r>
          </a:p>
        </p:txBody>
      </p:sp>
      <p:cxnSp>
        <p:nvCxnSpPr>
          <p:cNvPr id="32" name="Elbow Connector 31"/>
          <p:cNvCxnSpPr>
            <a:endCxn id="23" idx="0"/>
          </p:cNvCxnSpPr>
          <p:nvPr/>
        </p:nvCxnSpPr>
        <p:spPr>
          <a:xfrm rot="10800000" flipV="1">
            <a:off x="1127513" y="2550016"/>
            <a:ext cx="4467921" cy="290848"/>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2"/>
            <a:endCxn id="4" idx="2"/>
          </p:cNvCxnSpPr>
          <p:nvPr/>
        </p:nvCxnSpPr>
        <p:spPr>
          <a:xfrm rot="5400000" flipH="1" flipV="1">
            <a:off x="2565955" y="1808104"/>
            <a:ext cx="2308785" cy="5185672"/>
          </a:xfrm>
          <a:prstGeom prst="bentConnector3">
            <a:avLst>
              <a:gd name="adj1" fmla="val -4448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66586" y="1174702"/>
            <a:ext cx="1893194" cy="769441"/>
          </a:xfrm>
          <a:prstGeom prst="rect">
            <a:avLst/>
          </a:prstGeom>
          <a:noFill/>
        </p:spPr>
        <p:txBody>
          <a:bodyPr wrap="square" rtlCol="0">
            <a:spAutoFit/>
          </a:bodyPr>
          <a:lstStyle/>
          <a:p>
            <a:r>
              <a:rPr lang="en-US" sz="4400" dirty="0">
                <a:latin typeface="+mj-lt"/>
              </a:rPr>
              <a:t> Start</a:t>
            </a:r>
          </a:p>
        </p:txBody>
      </p:sp>
      <p:cxnSp>
        <p:nvCxnSpPr>
          <p:cNvPr id="26" name="Straight Arrow Connector 25"/>
          <p:cNvCxnSpPr>
            <a:stCxn id="25" idx="2"/>
            <a:endCxn id="4" idx="0"/>
          </p:cNvCxnSpPr>
          <p:nvPr/>
        </p:nvCxnSpPr>
        <p:spPr>
          <a:xfrm>
            <a:off x="6313183" y="1944143"/>
            <a:ext cx="1" cy="4910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188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1891"/>
            <a:ext cx="11914909" cy="6497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11826" y="329705"/>
            <a:ext cx="8897565" cy="1560716"/>
          </a:xfrm>
        </p:spPr>
        <p:txBody>
          <a:bodyPr/>
          <a:lstStyle/>
          <a:p>
            <a:r>
              <a:rPr lang="en-US" dirty="0"/>
              <a:t>Agent Node Application</a:t>
            </a:r>
          </a:p>
        </p:txBody>
      </p:sp>
      <p:sp>
        <p:nvSpPr>
          <p:cNvPr id="4" name="Rectangle 3"/>
          <p:cNvSpPr/>
          <p:nvPr/>
        </p:nvSpPr>
        <p:spPr>
          <a:xfrm>
            <a:off x="4971245" y="2704563"/>
            <a:ext cx="1532586" cy="798491"/>
          </a:xfrm>
          <a:prstGeom prst="rect">
            <a:avLst/>
          </a:prstGeom>
          <a:solidFill>
            <a:schemeClr val="accent2">
              <a:lumMod val="60000"/>
              <a:lumOff val="40000"/>
            </a:schemeClr>
          </a:solidFill>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solidFill>
                  <a:schemeClr val="tx1"/>
                </a:solidFill>
                <a:latin typeface="+mj-lt"/>
              </a:rPr>
              <a:t>Idle</a:t>
            </a:r>
          </a:p>
        </p:txBody>
      </p:sp>
      <p:sp>
        <p:nvSpPr>
          <p:cNvPr id="5" name="Rectangle 4"/>
          <p:cNvSpPr/>
          <p:nvPr/>
        </p:nvSpPr>
        <p:spPr>
          <a:xfrm>
            <a:off x="1996225" y="3612522"/>
            <a:ext cx="2509234" cy="143385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a:solidFill>
                  <a:schemeClr val="tx1"/>
                </a:solidFill>
                <a:latin typeface="+mj-lt"/>
              </a:rPr>
              <a:t>Packet Received</a:t>
            </a:r>
          </a:p>
        </p:txBody>
      </p:sp>
      <p:sp>
        <p:nvSpPr>
          <p:cNvPr id="6" name="Rectangle 5"/>
          <p:cNvSpPr/>
          <p:nvPr/>
        </p:nvSpPr>
        <p:spPr>
          <a:xfrm>
            <a:off x="7016838" y="3612522"/>
            <a:ext cx="2887015" cy="164205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solidFill>
                  <a:schemeClr val="tx1"/>
                </a:solidFill>
                <a:latin typeface="+mj-lt"/>
              </a:rPr>
              <a:t>Wait for Time equal to Packet Size</a:t>
            </a:r>
          </a:p>
        </p:txBody>
      </p:sp>
      <p:sp>
        <p:nvSpPr>
          <p:cNvPr id="7" name="Rectangle 6"/>
          <p:cNvSpPr/>
          <p:nvPr/>
        </p:nvSpPr>
        <p:spPr>
          <a:xfrm>
            <a:off x="4971245" y="5042688"/>
            <a:ext cx="1713964" cy="993820"/>
          </a:xfrm>
          <a:prstGeom prst="rect">
            <a:avLst/>
          </a:prstGeom>
          <a:solidFill>
            <a:schemeClr val="accent4">
              <a:lumMod val="60000"/>
              <a:lumOff val="40000"/>
            </a:schemeClr>
          </a:solidFill>
          <a:ln>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solidFill>
                  <a:schemeClr val="tx1"/>
                </a:solidFill>
                <a:latin typeface="+mj-lt"/>
              </a:rPr>
              <a:t>Busy</a:t>
            </a:r>
          </a:p>
        </p:txBody>
      </p:sp>
      <p:cxnSp>
        <p:nvCxnSpPr>
          <p:cNvPr id="8" name="Elbow Connector 7"/>
          <p:cNvCxnSpPr>
            <a:stCxn id="6" idx="0"/>
            <a:endCxn id="4" idx="3"/>
          </p:cNvCxnSpPr>
          <p:nvPr/>
        </p:nvCxnSpPr>
        <p:spPr>
          <a:xfrm rot="16200000" flipV="1">
            <a:off x="7227733" y="2379908"/>
            <a:ext cx="508713" cy="195651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endCxn id="5" idx="0"/>
          </p:cNvCxnSpPr>
          <p:nvPr/>
        </p:nvCxnSpPr>
        <p:spPr>
          <a:xfrm rot="10800000" flipV="1">
            <a:off x="3250843" y="3164386"/>
            <a:ext cx="1681239" cy="44813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p:cNvCxnSpPr>
          <p:nvPr/>
        </p:nvCxnSpPr>
        <p:spPr>
          <a:xfrm rot="16200000" flipH="1">
            <a:off x="3857186" y="4440028"/>
            <a:ext cx="493226" cy="1705914"/>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6" idx="2"/>
          </p:cNvCxnSpPr>
          <p:nvPr/>
        </p:nvCxnSpPr>
        <p:spPr>
          <a:xfrm flipV="1">
            <a:off x="6699698" y="5254580"/>
            <a:ext cx="1760648" cy="427527"/>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06504" y="1350779"/>
            <a:ext cx="1893194" cy="769441"/>
          </a:xfrm>
          <a:prstGeom prst="rect">
            <a:avLst/>
          </a:prstGeom>
          <a:noFill/>
        </p:spPr>
        <p:txBody>
          <a:bodyPr wrap="square" rtlCol="0">
            <a:spAutoFit/>
          </a:bodyPr>
          <a:lstStyle/>
          <a:p>
            <a:r>
              <a:rPr lang="en-US" sz="4400" dirty="0">
                <a:latin typeface="+mj-lt"/>
              </a:rPr>
              <a:t> Start</a:t>
            </a:r>
          </a:p>
        </p:txBody>
      </p:sp>
      <p:cxnSp>
        <p:nvCxnSpPr>
          <p:cNvPr id="16" name="Straight Arrow Connector 15"/>
          <p:cNvCxnSpPr>
            <a:stCxn id="15" idx="2"/>
            <a:endCxn id="4" idx="0"/>
          </p:cNvCxnSpPr>
          <p:nvPr/>
        </p:nvCxnSpPr>
        <p:spPr>
          <a:xfrm flipH="1">
            <a:off x="5737538" y="2120220"/>
            <a:ext cx="15563" cy="5843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752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86" y="550928"/>
            <a:ext cx="8897565" cy="1560716"/>
          </a:xfrm>
        </p:spPr>
        <p:txBody>
          <a:bodyPr/>
          <a:lstStyle/>
          <a:p>
            <a:r>
              <a:rPr lang="en-US" dirty="0"/>
              <a:t>Simulator and Online Calculator</a:t>
            </a:r>
          </a:p>
        </p:txBody>
      </p:sp>
      <p:pic>
        <p:nvPicPr>
          <p:cNvPr id="4" name="Picture 3"/>
          <p:cNvPicPr>
            <a:picLocks noChangeAspect="1"/>
          </p:cNvPicPr>
          <p:nvPr/>
        </p:nvPicPr>
        <p:blipFill rotWithShape="1">
          <a:blip r:embed="rId2"/>
          <a:srcRect l="33238" t="30144" r="32998" b="16238"/>
          <a:stretch/>
        </p:blipFill>
        <p:spPr>
          <a:xfrm>
            <a:off x="5721531" y="1855619"/>
            <a:ext cx="5982740" cy="34885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srcRect l="25125" t="19628" r="25332" b="5397"/>
          <a:stretch/>
        </p:blipFill>
        <p:spPr>
          <a:xfrm>
            <a:off x="444137" y="1855321"/>
            <a:ext cx="5277394" cy="3488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7417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6982" y="0"/>
            <a:ext cx="12940145" cy="73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64284" y="212810"/>
            <a:ext cx="8897565" cy="1560716"/>
          </a:xfrm>
        </p:spPr>
        <p:txBody>
          <a:bodyPr/>
          <a:lstStyle/>
          <a:p>
            <a:r>
              <a:rPr lang="en-US" dirty="0"/>
              <a:t>Simulation 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3909249"/>
              </p:ext>
            </p:extLst>
          </p:nvPr>
        </p:nvGraphicFramePr>
        <p:xfrm>
          <a:off x="206061" y="1104004"/>
          <a:ext cx="11755788" cy="5364480"/>
        </p:xfrm>
        <a:graphic>
          <a:graphicData uri="http://schemas.openxmlformats.org/drawingml/2006/table">
            <a:tbl>
              <a:tblPr firstRow="1" bandRow="1">
                <a:tableStyleId>{5940675A-B579-460E-94D1-54222C63F5DA}</a:tableStyleId>
              </a:tblPr>
              <a:tblGrid>
                <a:gridCol w="1480874">
                  <a:extLst>
                    <a:ext uri="{9D8B030D-6E8A-4147-A177-3AD203B41FA5}">
                      <a16:colId xmlns:a16="http://schemas.microsoft.com/office/drawing/2014/main" val="20000"/>
                    </a:ext>
                  </a:extLst>
                </a:gridCol>
                <a:gridCol w="1467845">
                  <a:extLst>
                    <a:ext uri="{9D8B030D-6E8A-4147-A177-3AD203B41FA5}">
                      <a16:colId xmlns:a16="http://schemas.microsoft.com/office/drawing/2014/main" val="20001"/>
                    </a:ext>
                  </a:extLst>
                </a:gridCol>
                <a:gridCol w="1467845">
                  <a:extLst>
                    <a:ext uri="{9D8B030D-6E8A-4147-A177-3AD203B41FA5}">
                      <a16:colId xmlns:a16="http://schemas.microsoft.com/office/drawing/2014/main" val="20002"/>
                    </a:ext>
                  </a:extLst>
                </a:gridCol>
                <a:gridCol w="1118582">
                  <a:extLst>
                    <a:ext uri="{9D8B030D-6E8A-4147-A177-3AD203B41FA5}">
                      <a16:colId xmlns:a16="http://schemas.microsoft.com/office/drawing/2014/main" val="20003"/>
                    </a:ext>
                  </a:extLst>
                </a:gridCol>
                <a:gridCol w="1817107">
                  <a:extLst>
                    <a:ext uri="{9D8B030D-6E8A-4147-A177-3AD203B41FA5}">
                      <a16:colId xmlns:a16="http://schemas.microsoft.com/office/drawing/2014/main" val="20004"/>
                    </a:ext>
                  </a:extLst>
                </a:gridCol>
                <a:gridCol w="1467845">
                  <a:extLst>
                    <a:ext uri="{9D8B030D-6E8A-4147-A177-3AD203B41FA5}">
                      <a16:colId xmlns:a16="http://schemas.microsoft.com/office/drawing/2014/main" val="20005"/>
                    </a:ext>
                  </a:extLst>
                </a:gridCol>
                <a:gridCol w="1467845">
                  <a:extLst>
                    <a:ext uri="{9D8B030D-6E8A-4147-A177-3AD203B41FA5}">
                      <a16:colId xmlns:a16="http://schemas.microsoft.com/office/drawing/2014/main" val="20006"/>
                    </a:ext>
                  </a:extLst>
                </a:gridCol>
                <a:gridCol w="1467845">
                  <a:extLst>
                    <a:ext uri="{9D8B030D-6E8A-4147-A177-3AD203B41FA5}">
                      <a16:colId xmlns:a16="http://schemas.microsoft.com/office/drawing/2014/main" val="20007"/>
                    </a:ext>
                  </a:extLst>
                </a:gridCol>
              </a:tblGrid>
              <a:tr h="1261957">
                <a:tc>
                  <a:txBody>
                    <a:bodyPr/>
                    <a:lstStyle/>
                    <a:p>
                      <a:r>
                        <a:rPr lang="en-US" sz="1600" b="1" i="1" u="sng" dirty="0">
                          <a:latin typeface="+mj-lt"/>
                        </a:rPr>
                        <a:t>Number of Agents</a:t>
                      </a:r>
                    </a:p>
                  </a:txBody>
                  <a:tcPr>
                    <a:solidFill>
                      <a:schemeClr val="bg1"/>
                    </a:solidFill>
                  </a:tcPr>
                </a:tc>
                <a:tc>
                  <a:txBody>
                    <a:bodyPr/>
                    <a:lstStyle/>
                    <a:p>
                      <a:r>
                        <a:rPr lang="en-US" sz="1600" b="1" i="1" u="sng" dirty="0">
                          <a:latin typeface="+mj-lt"/>
                        </a:rPr>
                        <a:t>Arrivals</a:t>
                      </a:r>
                      <a:r>
                        <a:rPr lang="en-US" sz="1600" b="1" i="1" u="sng" baseline="0" dirty="0">
                          <a:latin typeface="+mj-lt"/>
                        </a:rPr>
                        <a:t> per minute</a:t>
                      </a:r>
                      <a:endParaRPr lang="en-US" sz="1600" b="1" i="1" u="sng" dirty="0">
                        <a:latin typeface="+mj-lt"/>
                      </a:endParaRPr>
                    </a:p>
                  </a:txBody>
                  <a:tcPr>
                    <a:solidFill>
                      <a:schemeClr val="bg1"/>
                    </a:solidFill>
                  </a:tcPr>
                </a:tc>
                <a:tc>
                  <a:txBody>
                    <a:bodyPr/>
                    <a:lstStyle/>
                    <a:p>
                      <a:r>
                        <a:rPr lang="en-US" sz="1600" b="1" i="1" u="sng">
                          <a:latin typeface="+mj-lt"/>
                        </a:rPr>
                        <a:t>Mean Call Length</a:t>
                      </a:r>
                    </a:p>
                  </a:txBody>
                  <a:tcPr>
                    <a:solidFill>
                      <a:schemeClr val="bg1"/>
                    </a:solidFill>
                  </a:tcPr>
                </a:tc>
                <a:tc>
                  <a:txBody>
                    <a:bodyPr/>
                    <a:lstStyle/>
                    <a:p>
                      <a:r>
                        <a:rPr lang="en-US" sz="1600" b="1" i="1" u="sng">
                          <a:latin typeface="+mj-lt"/>
                        </a:rPr>
                        <a:t>Average Patience</a:t>
                      </a:r>
                    </a:p>
                  </a:txBody>
                  <a:tcPr>
                    <a:solidFill>
                      <a:schemeClr val="bg1"/>
                    </a:solidFill>
                  </a:tcPr>
                </a:tc>
                <a:tc>
                  <a:txBody>
                    <a:bodyPr/>
                    <a:lstStyle/>
                    <a:p>
                      <a:r>
                        <a:rPr lang="en-US" sz="1600" b="1" i="1" u="sng">
                          <a:latin typeface="+mj-lt"/>
                        </a:rPr>
                        <a:t>Abandonments Percentage</a:t>
                      </a:r>
                    </a:p>
                  </a:txBody>
                  <a:tcPr>
                    <a:solidFill>
                      <a:schemeClr val="bg1"/>
                    </a:solidFill>
                  </a:tcPr>
                </a:tc>
                <a:tc>
                  <a:txBody>
                    <a:bodyPr/>
                    <a:lstStyle/>
                    <a:p>
                      <a:r>
                        <a:rPr lang="en-US" sz="1600" b="1" i="1" u="sng" dirty="0">
                          <a:latin typeface="+mj-lt"/>
                        </a:rPr>
                        <a:t>Mean</a:t>
                      </a:r>
                      <a:r>
                        <a:rPr lang="en-US" sz="1600" b="1" i="1" u="sng" baseline="0" dirty="0">
                          <a:latin typeface="+mj-lt"/>
                        </a:rPr>
                        <a:t> Waiting Time (Erlang X Simulation)</a:t>
                      </a:r>
                      <a:endParaRPr lang="en-US" sz="1600" b="1" i="1" u="sng" dirty="0">
                        <a:latin typeface="+mj-lt"/>
                      </a:endParaRPr>
                    </a:p>
                  </a:txBody>
                  <a:tcPr>
                    <a:solidFill>
                      <a:schemeClr val="bg1"/>
                    </a:solidFill>
                  </a:tcPr>
                </a:tc>
                <a:tc>
                  <a:txBody>
                    <a:bodyPr/>
                    <a:lstStyle/>
                    <a:p>
                      <a:r>
                        <a:rPr lang="en-US" sz="1600" b="1" i="1" u="sng">
                          <a:latin typeface="+mj-lt"/>
                        </a:rPr>
                        <a:t>99% Confidence Interval</a:t>
                      </a:r>
                    </a:p>
                  </a:txBody>
                  <a:tcPr>
                    <a:solidFill>
                      <a:schemeClr val="bg1"/>
                    </a:solidFill>
                  </a:tcPr>
                </a:tc>
                <a:tc>
                  <a:txBody>
                    <a:bodyPr/>
                    <a:lstStyle/>
                    <a:p>
                      <a:r>
                        <a:rPr lang="en-US" sz="1600" b="1" i="1" u="sng" dirty="0">
                          <a:latin typeface="+mj-lt"/>
                        </a:rPr>
                        <a:t>Mean Waiting Time (Erlang X Formula)</a:t>
                      </a:r>
                    </a:p>
                  </a:txBody>
                  <a:tcPr>
                    <a:solidFill>
                      <a:schemeClr val="bg1"/>
                    </a:solidFill>
                  </a:tcPr>
                </a:tc>
                <a:extLst>
                  <a:ext uri="{0D108BD9-81ED-4DB2-BD59-A6C34878D82A}">
                    <a16:rowId xmlns:a16="http://schemas.microsoft.com/office/drawing/2014/main" val="10000"/>
                  </a:ext>
                </a:extLst>
              </a:tr>
              <a:tr h="557609">
                <a:tc>
                  <a:txBody>
                    <a:bodyPr/>
                    <a:lstStyle/>
                    <a:p>
                      <a:r>
                        <a:rPr lang="en-US" sz="1600">
                          <a:latin typeface="+mj-lt"/>
                        </a:rPr>
                        <a:t>7</a:t>
                      </a:r>
                    </a:p>
                  </a:txBody>
                  <a:tcPr>
                    <a:solidFill>
                      <a:schemeClr val="bg1"/>
                    </a:solidFill>
                  </a:tcPr>
                </a:tc>
                <a:tc>
                  <a:txBody>
                    <a:bodyPr/>
                    <a:lstStyle/>
                    <a:p>
                      <a:r>
                        <a:rPr lang="en-US" sz="1600">
                          <a:latin typeface="+mj-lt"/>
                        </a:rPr>
                        <a:t>10.844</a:t>
                      </a:r>
                    </a:p>
                  </a:txBody>
                  <a:tcPr>
                    <a:solidFill>
                      <a:schemeClr val="bg1"/>
                    </a:solidFill>
                  </a:tcPr>
                </a:tc>
                <a:tc>
                  <a:txBody>
                    <a:bodyPr/>
                    <a:lstStyle/>
                    <a:p>
                      <a:r>
                        <a:rPr lang="en-US" sz="1600">
                          <a:latin typeface="+mj-lt"/>
                        </a:rPr>
                        <a:t>50.364</a:t>
                      </a:r>
                    </a:p>
                  </a:txBody>
                  <a:tcPr>
                    <a:solidFill>
                      <a:schemeClr val="bg1"/>
                    </a:solidFill>
                  </a:tcPr>
                </a:tc>
                <a:tc>
                  <a:txBody>
                    <a:bodyPr/>
                    <a:lstStyle/>
                    <a:p>
                      <a:r>
                        <a:rPr lang="en-US" sz="1600">
                          <a:latin typeface="+mj-lt"/>
                        </a:rPr>
                        <a:t>200.37</a:t>
                      </a:r>
                    </a:p>
                  </a:txBody>
                  <a:tcPr>
                    <a:solidFill>
                      <a:schemeClr val="bg1"/>
                    </a:solidFill>
                  </a:tcPr>
                </a:tc>
                <a:tc>
                  <a:txBody>
                    <a:bodyPr/>
                    <a:lstStyle/>
                    <a:p>
                      <a:r>
                        <a:rPr lang="en-US" sz="1600">
                          <a:latin typeface="+mj-lt"/>
                        </a:rPr>
                        <a:t>27.506</a:t>
                      </a:r>
                    </a:p>
                  </a:txBody>
                  <a:tcPr>
                    <a:solidFill>
                      <a:schemeClr val="bg1"/>
                    </a:solidFill>
                  </a:tcPr>
                </a:tc>
                <a:tc>
                  <a:txBody>
                    <a:bodyPr/>
                    <a:lstStyle/>
                    <a:p>
                      <a:r>
                        <a:rPr lang="en-US" sz="1600">
                          <a:latin typeface="+mj-lt"/>
                        </a:rPr>
                        <a:t>38.454</a:t>
                      </a:r>
                    </a:p>
                  </a:txBody>
                  <a:tcPr>
                    <a:solidFill>
                      <a:schemeClr val="bg1"/>
                    </a:solidFill>
                  </a:tcPr>
                </a:tc>
                <a:tc>
                  <a:txBody>
                    <a:bodyPr/>
                    <a:lstStyle/>
                    <a:p>
                      <a:r>
                        <a:rPr lang="en-US" sz="1600">
                          <a:latin typeface="+mj-lt"/>
                        </a:rPr>
                        <a:t>[36.9980, 39.9094]</a:t>
                      </a:r>
                    </a:p>
                  </a:txBody>
                  <a:tcPr>
                    <a:solidFill>
                      <a:schemeClr val="bg1"/>
                    </a:solidFill>
                  </a:tcPr>
                </a:tc>
                <a:tc>
                  <a:txBody>
                    <a:bodyPr/>
                    <a:lstStyle/>
                    <a:p>
                      <a:r>
                        <a:rPr lang="en-US" sz="1600">
                          <a:latin typeface="+mj-lt"/>
                        </a:rPr>
                        <a:t>55.87</a:t>
                      </a:r>
                    </a:p>
                  </a:txBody>
                  <a:tcPr>
                    <a:solidFill>
                      <a:schemeClr val="bg1"/>
                    </a:solidFill>
                  </a:tcPr>
                </a:tc>
                <a:extLst>
                  <a:ext uri="{0D108BD9-81ED-4DB2-BD59-A6C34878D82A}">
                    <a16:rowId xmlns:a16="http://schemas.microsoft.com/office/drawing/2014/main" val="10001"/>
                  </a:ext>
                </a:extLst>
              </a:tr>
              <a:tr h="557609">
                <a:tc>
                  <a:txBody>
                    <a:bodyPr/>
                    <a:lstStyle/>
                    <a:p>
                      <a:r>
                        <a:rPr lang="en-US" sz="1600">
                          <a:latin typeface="+mj-lt"/>
                        </a:rPr>
                        <a:t>8</a:t>
                      </a:r>
                    </a:p>
                  </a:txBody>
                  <a:tcPr>
                    <a:solidFill>
                      <a:schemeClr val="bg1"/>
                    </a:solidFill>
                  </a:tcPr>
                </a:tc>
                <a:tc>
                  <a:txBody>
                    <a:bodyPr/>
                    <a:lstStyle/>
                    <a:p>
                      <a:r>
                        <a:rPr lang="en-US" sz="1600">
                          <a:latin typeface="+mj-lt"/>
                        </a:rPr>
                        <a:t>10.873</a:t>
                      </a:r>
                    </a:p>
                  </a:txBody>
                  <a:tcPr>
                    <a:solidFill>
                      <a:schemeClr val="bg1"/>
                    </a:solidFill>
                  </a:tcPr>
                </a:tc>
                <a:tc>
                  <a:txBody>
                    <a:bodyPr/>
                    <a:lstStyle/>
                    <a:p>
                      <a:r>
                        <a:rPr lang="en-US" sz="1600">
                          <a:latin typeface="+mj-lt"/>
                        </a:rPr>
                        <a:t>50.673</a:t>
                      </a:r>
                    </a:p>
                  </a:txBody>
                  <a:tcPr>
                    <a:solidFill>
                      <a:schemeClr val="bg1"/>
                    </a:solidFill>
                  </a:tcPr>
                </a:tc>
                <a:tc>
                  <a:txBody>
                    <a:bodyPr/>
                    <a:lstStyle/>
                    <a:p>
                      <a:r>
                        <a:rPr lang="en-US" sz="1600">
                          <a:latin typeface="+mj-lt"/>
                        </a:rPr>
                        <a:t>201.70</a:t>
                      </a:r>
                    </a:p>
                  </a:txBody>
                  <a:tcPr>
                    <a:solidFill>
                      <a:schemeClr val="bg1"/>
                    </a:solidFill>
                  </a:tcPr>
                </a:tc>
                <a:tc>
                  <a:txBody>
                    <a:bodyPr/>
                    <a:lstStyle/>
                    <a:p>
                      <a:r>
                        <a:rPr lang="en-US" sz="1600">
                          <a:latin typeface="+mj-lt"/>
                        </a:rPr>
                        <a:t>19.537</a:t>
                      </a:r>
                    </a:p>
                  </a:txBody>
                  <a:tcPr>
                    <a:solidFill>
                      <a:schemeClr val="bg1"/>
                    </a:solidFill>
                  </a:tcPr>
                </a:tc>
                <a:tc>
                  <a:txBody>
                    <a:bodyPr/>
                    <a:lstStyle/>
                    <a:p>
                      <a:r>
                        <a:rPr lang="en-US" sz="1600">
                          <a:latin typeface="+mj-lt"/>
                        </a:rPr>
                        <a:t>26.982</a:t>
                      </a:r>
                    </a:p>
                  </a:txBody>
                  <a:tcPr>
                    <a:solidFill>
                      <a:schemeClr val="bg1"/>
                    </a:solidFill>
                  </a:tcPr>
                </a:tc>
                <a:tc>
                  <a:txBody>
                    <a:bodyPr/>
                    <a:lstStyle/>
                    <a:p>
                      <a:r>
                        <a:rPr lang="en-US" sz="1600">
                          <a:latin typeface="+mj-lt"/>
                        </a:rPr>
                        <a:t>[26.3361, 27.6283]</a:t>
                      </a:r>
                    </a:p>
                  </a:txBody>
                  <a:tcPr>
                    <a:solidFill>
                      <a:schemeClr val="bg1"/>
                    </a:solidFill>
                  </a:tcPr>
                </a:tc>
                <a:tc>
                  <a:txBody>
                    <a:bodyPr/>
                    <a:lstStyle/>
                    <a:p>
                      <a:r>
                        <a:rPr lang="en-US" sz="1600">
                          <a:latin typeface="+mj-lt"/>
                        </a:rPr>
                        <a:t>36.57</a:t>
                      </a:r>
                    </a:p>
                  </a:txBody>
                  <a:tcPr>
                    <a:solidFill>
                      <a:schemeClr val="bg1"/>
                    </a:solidFill>
                  </a:tcPr>
                </a:tc>
                <a:extLst>
                  <a:ext uri="{0D108BD9-81ED-4DB2-BD59-A6C34878D82A}">
                    <a16:rowId xmlns:a16="http://schemas.microsoft.com/office/drawing/2014/main" val="10002"/>
                  </a:ext>
                </a:extLst>
              </a:tr>
              <a:tr h="557609">
                <a:tc>
                  <a:txBody>
                    <a:bodyPr/>
                    <a:lstStyle/>
                    <a:p>
                      <a:r>
                        <a:rPr lang="en-US" sz="1600">
                          <a:latin typeface="+mj-lt"/>
                        </a:rPr>
                        <a:t>9</a:t>
                      </a:r>
                    </a:p>
                  </a:txBody>
                  <a:tcPr>
                    <a:solidFill>
                      <a:schemeClr val="bg1"/>
                    </a:solidFill>
                  </a:tcPr>
                </a:tc>
                <a:tc>
                  <a:txBody>
                    <a:bodyPr/>
                    <a:lstStyle/>
                    <a:p>
                      <a:r>
                        <a:rPr lang="en-US" sz="1600">
                          <a:latin typeface="+mj-lt"/>
                        </a:rPr>
                        <a:t>10.849</a:t>
                      </a:r>
                    </a:p>
                  </a:txBody>
                  <a:tcPr>
                    <a:solidFill>
                      <a:schemeClr val="bg1"/>
                    </a:solidFill>
                  </a:tcPr>
                </a:tc>
                <a:tc>
                  <a:txBody>
                    <a:bodyPr/>
                    <a:lstStyle/>
                    <a:p>
                      <a:r>
                        <a:rPr lang="en-US" sz="1600">
                          <a:latin typeface="+mj-lt"/>
                        </a:rPr>
                        <a:t>50.704</a:t>
                      </a:r>
                    </a:p>
                  </a:txBody>
                  <a:tcPr>
                    <a:solidFill>
                      <a:schemeClr val="bg1"/>
                    </a:solidFill>
                  </a:tcPr>
                </a:tc>
                <a:tc>
                  <a:txBody>
                    <a:bodyPr/>
                    <a:lstStyle/>
                    <a:p>
                      <a:r>
                        <a:rPr lang="en-US" sz="1600">
                          <a:latin typeface="+mj-lt"/>
                        </a:rPr>
                        <a:t>202.81</a:t>
                      </a:r>
                    </a:p>
                  </a:txBody>
                  <a:tcPr>
                    <a:solidFill>
                      <a:schemeClr val="bg1"/>
                    </a:solidFill>
                  </a:tcPr>
                </a:tc>
                <a:tc>
                  <a:txBody>
                    <a:bodyPr/>
                    <a:lstStyle/>
                    <a:p>
                      <a:r>
                        <a:rPr lang="en-US" sz="1600">
                          <a:latin typeface="+mj-lt"/>
                        </a:rPr>
                        <a:t>14.845</a:t>
                      </a:r>
                    </a:p>
                  </a:txBody>
                  <a:tcPr>
                    <a:solidFill>
                      <a:schemeClr val="bg1"/>
                    </a:solidFill>
                  </a:tcPr>
                </a:tc>
                <a:tc>
                  <a:txBody>
                    <a:bodyPr/>
                    <a:lstStyle/>
                    <a:p>
                      <a:r>
                        <a:rPr lang="en-US" sz="1600">
                          <a:latin typeface="+mj-lt"/>
                        </a:rPr>
                        <a:t>19.822</a:t>
                      </a:r>
                    </a:p>
                  </a:txBody>
                  <a:tcPr>
                    <a:solidFill>
                      <a:schemeClr val="bg1"/>
                    </a:solidFill>
                  </a:tcPr>
                </a:tc>
                <a:tc>
                  <a:txBody>
                    <a:bodyPr/>
                    <a:lstStyle/>
                    <a:p>
                      <a:r>
                        <a:rPr lang="en-US" sz="1600">
                          <a:latin typeface="+mj-lt"/>
                        </a:rPr>
                        <a:t>[18.3754, 21.2692]</a:t>
                      </a:r>
                    </a:p>
                  </a:txBody>
                  <a:tcPr>
                    <a:solidFill>
                      <a:schemeClr val="bg1"/>
                    </a:solidFill>
                  </a:tcPr>
                </a:tc>
                <a:tc>
                  <a:txBody>
                    <a:bodyPr/>
                    <a:lstStyle/>
                    <a:p>
                      <a:r>
                        <a:rPr lang="en-US" sz="1600">
                          <a:latin typeface="+mj-lt"/>
                        </a:rPr>
                        <a:t>21.56</a:t>
                      </a:r>
                    </a:p>
                  </a:txBody>
                  <a:tcPr>
                    <a:solidFill>
                      <a:schemeClr val="bg1"/>
                    </a:solidFill>
                  </a:tcPr>
                </a:tc>
                <a:extLst>
                  <a:ext uri="{0D108BD9-81ED-4DB2-BD59-A6C34878D82A}">
                    <a16:rowId xmlns:a16="http://schemas.microsoft.com/office/drawing/2014/main" val="10003"/>
                  </a:ext>
                </a:extLst>
              </a:tr>
              <a:tr h="557609">
                <a:tc>
                  <a:txBody>
                    <a:bodyPr/>
                    <a:lstStyle/>
                    <a:p>
                      <a:r>
                        <a:rPr lang="en-US" sz="1600">
                          <a:latin typeface="+mj-lt"/>
                        </a:rPr>
                        <a:t>10</a:t>
                      </a:r>
                    </a:p>
                  </a:txBody>
                  <a:tcPr>
                    <a:solidFill>
                      <a:schemeClr val="bg1"/>
                    </a:solidFill>
                  </a:tcPr>
                </a:tc>
                <a:tc>
                  <a:txBody>
                    <a:bodyPr/>
                    <a:lstStyle/>
                    <a:p>
                      <a:r>
                        <a:rPr lang="en-US" sz="1600">
                          <a:latin typeface="+mj-lt"/>
                        </a:rPr>
                        <a:t>10.939</a:t>
                      </a:r>
                    </a:p>
                  </a:txBody>
                  <a:tcPr>
                    <a:solidFill>
                      <a:schemeClr val="bg1"/>
                    </a:solidFill>
                  </a:tcPr>
                </a:tc>
                <a:tc>
                  <a:txBody>
                    <a:bodyPr/>
                    <a:lstStyle/>
                    <a:p>
                      <a:r>
                        <a:rPr lang="en-US" sz="1600">
                          <a:latin typeface="+mj-lt"/>
                        </a:rPr>
                        <a:t>50.794</a:t>
                      </a:r>
                    </a:p>
                  </a:txBody>
                  <a:tcPr>
                    <a:solidFill>
                      <a:schemeClr val="bg1"/>
                    </a:solidFill>
                  </a:tcPr>
                </a:tc>
                <a:tc>
                  <a:txBody>
                    <a:bodyPr/>
                    <a:lstStyle/>
                    <a:p>
                      <a:r>
                        <a:rPr lang="en-US" sz="1600">
                          <a:latin typeface="+mj-lt"/>
                        </a:rPr>
                        <a:t>201.45</a:t>
                      </a:r>
                    </a:p>
                  </a:txBody>
                  <a:tcPr>
                    <a:solidFill>
                      <a:schemeClr val="bg1"/>
                    </a:solidFill>
                  </a:tcPr>
                </a:tc>
                <a:tc>
                  <a:txBody>
                    <a:bodyPr/>
                    <a:lstStyle/>
                    <a:p>
                      <a:r>
                        <a:rPr lang="en-US" sz="1600">
                          <a:latin typeface="+mj-lt"/>
                        </a:rPr>
                        <a:t>9.2483</a:t>
                      </a:r>
                    </a:p>
                  </a:txBody>
                  <a:tcPr>
                    <a:solidFill>
                      <a:schemeClr val="bg1"/>
                    </a:solidFill>
                  </a:tcPr>
                </a:tc>
                <a:tc>
                  <a:txBody>
                    <a:bodyPr/>
                    <a:lstStyle/>
                    <a:p>
                      <a:r>
                        <a:rPr lang="en-US" sz="1600">
                          <a:latin typeface="+mj-lt"/>
                        </a:rPr>
                        <a:t>12.649</a:t>
                      </a:r>
                    </a:p>
                  </a:txBody>
                  <a:tcPr>
                    <a:solidFill>
                      <a:schemeClr val="bg1"/>
                    </a:solidFill>
                  </a:tcPr>
                </a:tc>
                <a:tc>
                  <a:txBody>
                    <a:bodyPr/>
                    <a:lstStyle/>
                    <a:p>
                      <a:r>
                        <a:rPr lang="en-US" sz="1600">
                          <a:latin typeface="+mj-lt"/>
                        </a:rPr>
                        <a:t>[11.4348, 13.8612]</a:t>
                      </a:r>
                    </a:p>
                  </a:txBody>
                  <a:tcPr>
                    <a:solidFill>
                      <a:schemeClr val="bg1"/>
                    </a:solidFill>
                  </a:tcPr>
                </a:tc>
                <a:tc>
                  <a:txBody>
                    <a:bodyPr/>
                    <a:lstStyle/>
                    <a:p>
                      <a:r>
                        <a:rPr lang="en-US" sz="1600">
                          <a:latin typeface="+mj-lt"/>
                        </a:rPr>
                        <a:t>12.65</a:t>
                      </a:r>
                    </a:p>
                  </a:txBody>
                  <a:tcPr>
                    <a:solidFill>
                      <a:schemeClr val="bg1"/>
                    </a:solidFill>
                  </a:tcPr>
                </a:tc>
                <a:extLst>
                  <a:ext uri="{0D108BD9-81ED-4DB2-BD59-A6C34878D82A}">
                    <a16:rowId xmlns:a16="http://schemas.microsoft.com/office/drawing/2014/main" val="10004"/>
                  </a:ext>
                </a:extLst>
              </a:tr>
              <a:tr h="557609">
                <a:tc>
                  <a:txBody>
                    <a:bodyPr/>
                    <a:lstStyle/>
                    <a:p>
                      <a:r>
                        <a:rPr lang="en-US" sz="1600">
                          <a:latin typeface="+mj-lt"/>
                        </a:rPr>
                        <a:t>11</a:t>
                      </a:r>
                    </a:p>
                  </a:txBody>
                  <a:tcPr>
                    <a:solidFill>
                      <a:schemeClr val="bg1"/>
                    </a:solidFill>
                  </a:tcPr>
                </a:tc>
                <a:tc>
                  <a:txBody>
                    <a:bodyPr/>
                    <a:lstStyle/>
                    <a:p>
                      <a:r>
                        <a:rPr lang="en-US" sz="1600">
                          <a:latin typeface="+mj-lt"/>
                        </a:rPr>
                        <a:t>10.980</a:t>
                      </a:r>
                    </a:p>
                  </a:txBody>
                  <a:tcPr>
                    <a:solidFill>
                      <a:schemeClr val="bg1"/>
                    </a:solidFill>
                  </a:tcPr>
                </a:tc>
                <a:tc>
                  <a:txBody>
                    <a:bodyPr/>
                    <a:lstStyle/>
                    <a:p>
                      <a:r>
                        <a:rPr lang="en-US" sz="1600">
                          <a:latin typeface="+mj-lt"/>
                        </a:rPr>
                        <a:t>50.433</a:t>
                      </a:r>
                    </a:p>
                  </a:txBody>
                  <a:tcPr>
                    <a:solidFill>
                      <a:schemeClr val="bg1"/>
                    </a:solidFill>
                  </a:tcPr>
                </a:tc>
                <a:tc>
                  <a:txBody>
                    <a:bodyPr/>
                    <a:lstStyle/>
                    <a:p>
                      <a:r>
                        <a:rPr lang="en-US" sz="1600" dirty="0">
                          <a:latin typeface="+mj-lt"/>
                        </a:rPr>
                        <a:t>200.75</a:t>
                      </a:r>
                    </a:p>
                  </a:txBody>
                  <a:tcPr>
                    <a:solidFill>
                      <a:schemeClr val="bg1"/>
                    </a:solidFill>
                  </a:tcPr>
                </a:tc>
                <a:tc>
                  <a:txBody>
                    <a:bodyPr/>
                    <a:lstStyle/>
                    <a:p>
                      <a:r>
                        <a:rPr lang="en-US" sz="1600">
                          <a:latin typeface="+mj-lt"/>
                        </a:rPr>
                        <a:t>5.2236</a:t>
                      </a:r>
                    </a:p>
                  </a:txBody>
                  <a:tcPr>
                    <a:solidFill>
                      <a:schemeClr val="bg1"/>
                    </a:solidFill>
                  </a:tcPr>
                </a:tc>
                <a:tc>
                  <a:txBody>
                    <a:bodyPr/>
                    <a:lstStyle/>
                    <a:p>
                      <a:r>
                        <a:rPr lang="en-US" sz="1600">
                          <a:latin typeface="+mj-lt"/>
                        </a:rPr>
                        <a:t>7.1655</a:t>
                      </a:r>
                    </a:p>
                  </a:txBody>
                  <a:tcPr>
                    <a:solidFill>
                      <a:schemeClr val="bg1"/>
                    </a:solidFill>
                  </a:tcPr>
                </a:tc>
                <a:tc>
                  <a:txBody>
                    <a:bodyPr/>
                    <a:lstStyle/>
                    <a:p>
                      <a:r>
                        <a:rPr lang="en-US" sz="1600">
                          <a:latin typeface="+mj-lt"/>
                        </a:rPr>
                        <a:t>[5.9945, 8.3365]</a:t>
                      </a:r>
                    </a:p>
                  </a:txBody>
                  <a:tcPr>
                    <a:solidFill>
                      <a:schemeClr val="bg1"/>
                    </a:solidFill>
                  </a:tcPr>
                </a:tc>
                <a:tc>
                  <a:txBody>
                    <a:bodyPr/>
                    <a:lstStyle/>
                    <a:p>
                      <a:r>
                        <a:rPr lang="en-US" sz="1600">
                          <a:latin typeface="+mj-lt"/>
                        </a:rPr>
                        <a:t>6.68</a:t>
                      </a:r>
                    </a:p>
                  </a:txBody>
                  <a:tcPr>
                    <a:solidFill>
                      <a:schemeClr val="bg1"/>
                    </a:solidFill>
                  </a:tcPr>
                </a:tc>
                <a:extLst>
                  <a:ext uri="{0D108BD9-81ED-4DB2-BD59-A6C34878D82A}">
                    <a16:rowId xmlns:a16="http://schemas.microsoft.com/office/drawing/2014/main" val="10005"/>
                  </a:ext>
                </a:extLst>
              </a:tr>
              <a:tr h="557609">
                <a:tc>
                  <a:txBody>
                    <a:bodyPr/>
                    <a:lstStyle/>
                    <a:p>
                      <a:r>
                        <a:rPr lang="en-US" sz="1600">
                          <a:latin typeface="+mj-lt"/>
                        </a:rPr>
                        <a:t>12</a:t>
                      </a:r>
                    </a:p>
                  </a:txBody>
                  <a:tcPr>
                    <a:solidFill>
                      <a:schemeClr val="bg1"/>
                    </a:solidFill>
                  </a:tcPr>
                </a:tc>
                <a:tc>
                  <a:txBody>
                    <a:bodyPr/>
                    <a:lstStyle/>
                    <a:p>
                      <a:r>
                        <a:rPr lang="en-US" sz="1600">
                          <a:latin typeface="+mj-lt"/>
                        </a:rPr>
                        <a:t>10.793</a:t>
                      </a:r>
                    </a:p>
                  </a:txBody>
                  <a:tcPr>
                    <a:solidFill>
                      <a:schemeClr val="bg1"/>
                    </a:solidFill>
                  </a:tcPr>
                </a:tc>
                <a:tc>
                  <a:txBody>
                    <a:bodyPr/>
                    <a:lstStyle/>
                    <a:p>
                      <a:r>
                        <a:rPr lang="en-US" sz="1600">
                          <a:latin typeface="+mj-lt"/>
                        </a:rPr>
                        <a:t>50.784</a:t>
                      </a:r>
                    </a:p>
                  </a:txBody>
                  <a:tcPr>
                    <a:solidFill>
                      <a:schemeClr val="bg1"/>
                    </a:solidFill>
                  </a:tcPr>
                </a:tc>
                <a:tc>
                  <a:txBody>
                    <a:bodyPr/>
                    <a:lstStyle/>
                    <a:p>
                      <a:r>
                        <a:rPr lang="en-US" sz="1600">
                          <a:latin typeface="+mj-lt"/>
                        </a:rPr>
                        <a:t>200.50</a:t>
                      </a:r>
                    </a:p>
                  </a:txBody>
                  <a:tcPr>
                    <a:solidFill>
                      <a:schemeClr val="bg1"/>
                    </a:solidFill>
                  </a:tcPr>
                </a:tc>
                <a:tc>
                  <a:txBody>
                    <a:bodyPr/>
                    <a:lstStyle/>
                    <a:p>
                      <a:r>
                        <a:rPr lang="en-US" sz="1600">
                          <a:latin typeface="+mj-lt"/>
                        </a:rPr>
                        <a:t>2.8851</a:t>
                      </a:r>
                    </a:p>
                  </a:txBody>
                  <a:tcPr>
                    <a:solidFill>
                      <a:schemeClr val="bg1"/>
                    </a:solidFill>
                  </a:tcPr>
                </a:tc>
                <a:tc>
                  <a:txBody>
                    <a:bodyPr/>
                    <a:lstStyle/>
                    <a:p>
                      <a:r>
                        <a:rPr lang="en-US" sz="1600">
                          <a:latin typeface="+mj-lt"/>
                        </a:rPr>
                        <a:t>3.7695</a:t>
                      </a:r>
                    </a:p>
                  </a:txBody>
                  <a:tcPr>
                    <a:solidFill>
                      <a:schemeClr val="bg1"/>
                    </a:solidFill>
                  </a:tcPr>
                </a:tc>
                <a:tc>
                  <a:txBody>
                    <a:bodyPr/>
                    <a:lstStyle/>
                    <a:p>
                      <a:r>
                        <a:rPr lang="en-US" sz="1600">
                          <a:latin typeface="+mj-lt"/>
                        </a:rPr>
                        <a:t>[3.0709, 4.4681]</a:t>
                      </a:r>
                    </a:p>
                  </a:txBody>
                  <a:tcPr>
                    <a:solidFill>
                      <a:schemeClr val="bg1"/>
                    </a:solidFill>
                  </a:tcPr>
                </a:tc>
                <a:tc>
                  <a:txBody>
                    <a:bodyPr/>
                    <a:lstStyle/>
                    <a:p>
                      <a:r>
                        <a:rPr lang="en-US" sz="1600">
                          <a:latin typeface="+mj-lt"/>
                        </a:rPr>
                        <a:t>3.31</a:t>
                      </a:r>
                    </a:p>
                  </a:txBody>
                  <a:tcPr>
                    <a:solidFill>
                      <a:schemeClr val="bg1"/>
                    </a:solidFill>
                  </a:tcPr>
                </a:tc>
                <a:extLst>
                  <a:ext uri="{0D108BD9-81ED-4DB2-BD59-A6C34878D82A}">
                    <a16:rowId xmlns:a16="http://schemas.microsoft.com/office/drawing/2014/main" val="10006"/>
                  </a:ext>
                </a:extLst>
              </a:tr>
              <a:tr h="557609">
                <a:tc>
                  <a:txBody>
                    <a:bodyPr/>
                    <a:lstStyle/>
                    <a:p>
                      <a:r>
                        <a:rPr lang="en-US" sz="1600">
                          <a:latin typeface="+mj-lt"/>
                        </a:rPr>
                        <a:t>13</a:t>
                      </a:r>
                    </a:p>
                  </a:txBody>
                  <a:tcPr>
                    <a:solidFill>
                      <a:schemeClr val="bg1"/>
                    </a:solidFill>
                  </a:tcPr>
                </a:tc>
                <a:tc>
                  <a:txBody>
                    <a:bodyPr/>
                    <a:lstStyle/>
                    <a:p>
                      <a:r>
                        <a:rPr lang="en-US" sz="1600">
                          <a:latin typeface="+mj-lt"/>
                        </a:rPr>
                        <a:t>10.966</a:t>
                      </a:r>
                    </a:p>
                  </a:txBody>
                  <a:tcPr>
                    <a:solidFill>
                      <a:schemeClr val="bg1"/>
                    </a:solidFill>
                  </a:tcPr>
                </a:tc>
                <a:tc>
                  <a:txBody>
                    <a:bodyPr/>
                    <a:lstStyle/>
                    <a:p>
                      <a:r>
                        <a:rPr lang="en-US" sz="1600">
                          <a:latin typeface="+mj-lt"/>
                        </a:rPr>
                        <a:t>50.075</a:t>
                      </a:r>
                    </a:p>
                  </a:txBody>
                  <a:tcPr>
                    <a:solidFill>
                      <a:schemeClr val="bg1"/>
                    </a:solidFill>
                  </a:tcPr>
                </a:tc>
                <a:tc>
                  <a:txBody>
                    <a:bodyPr/>
                    <a:lstStyle/>
                    <a:p>
                      <a:r>
                        <a:rPr lang="en-US" sz="1600">
                          <a:latin typeface="+mj-lt"/>
                        </a:rPr>
                        <a:t>199.48</a:t>
                      </a:r>
                    </a:p>
                  </a:txBody>
                  <a:tcPr>
                    <a:solidFill>
                      <a:schemeClr val="bg1"/>
                    </a:solidFill>
                  </a:tcPr>
                </a:tc>
                <a:tc>
                  <a:txBody>
                    <a:bodyPr/>
                    <a:lstStyle/>
                    <a:p>
                      <a:r>
                        <a:rPr lang="en-US" sz="1600">
                          <a:latin typeface="+mj-lt"/>
                        </a:rPr>
                        <a:t>1.5449</a:t>
                      </a:r>
                    </a:p>
                  </a:txBody>
                  <a:tcPr>
                    <a:solidFill>
                      <a:schemeClr val="bg1"/>
                    </a:solidFill>
                  </a:tcPr>
                </a:tc>
                <a:tc>
                  <a:txBody>
                    <a:bodyPr/>
                    <a:lstStyle/>
                    <a:p>
                      <a:r>
                        <a:rPr lang="en-US" sz="1600">
                          <a:latin typeface="+mj-lt"/>
                        </a:rPr>
                        <a:t>2.1767</a:t>
                      </a:r>
                    </a:p>
                  </a:txBody>
                  <a:tcPr>
                    <a:solidFill>
                      <a:schemeClr val="bg1"/>
                    </a:solidFill>
                  </a:tcPr>
                </a:tc>
                <a:tc>
                  <a:txBody>
                    <a:bodyPr/>
                    <a:lstStyle/>
                    <a:p>
                      <a:r>
                        <a:rPr lang="en-US" sz="1600">
                          <a:latin typeface="+mj-lt"/>
                        </a:rPr>
                        <a:t>[1.4433, 2.9101]</a:t>
                      </a:r>
                    </a:p>
                  </a:txBody>
                  <a:tcPr>
                    <a:solidFill>
                      <a:schemeClr val="bg1"/>
                    </a:solidFill>
                  </a:tcPr>
                </a:tc>
                <a:tc>
                  <a:txBody>
                    <a:bodyPr/>
                    <a:lstStyle/>
                    <a:p>
                      <a:r>
                        <a:rPr lang="en-US" sz="1600" dirty="0">
                          <a:latin typeface="+mj-lt"/>
                        </a:rPr>
                        <a:t>1.68</a:t>
                      </a:r>
                    </a:p>
                  </a:txBody>
                  <a:tcPr>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6514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507628" y="327810"/>
            <a:ext cx="12409882" cy="6385777"/>
          </a:xfrm>
          <a:prstGeom prst="rect">
            <a:avLst/>
          </a:prstGeom>
        </p:spPr>
      </p:pic>
    </p:spTree>
    <p:extLst>
      <p:ext uri="{BB962C8B-B14F-4D97-AF65-F5344CB8AC3E}">
        <p14:creationId xmlns:p14="http://schemas.microsoft.com/office/powerpoint/2010/main" val="28712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0351" y="0"/>
            <a:ext cx="8897565" cy="1560716"/>
          </a:xfrm>
        </p:spPr>
        <p:txBody>
          <a:bodyPr/>
          <a:lstStyle/>
          <a:p>
            <a:r>
              <a:rPr lang="en-US" dirty="0"/>
              <a:t>Overview</a:t>
            </a:r>
          </a:p>
        </p:txBody>
      </p:sp>
      <p:sp>
        <p:nvSpPr>
          <p:cNvPr id="3" name="Content Placeholder 2"/>
          <p:cNvSpPr>
            <a:spLocks noGrp="1"/>
          </p:cNvSpPr>
          <p:nvPr>
            <p:ph idx="1"/>
          </p:nvPr>
        </p:nvSpPr>
        <p:spPr>
          <a:xfrm>
            <a:off x="484216" y="971427"/>
            <a:ext cx="11707784" cy="5251953"/>
          </a:xfrm>
          <a:solidFill>
            <a:schemeClr val="bg2"/>
          </a:solidFill>
        </p:spPr>
        <p:txBody>
          <a:bodyPr>
            <a:noAutofit/>
          </a:bodyPr>
          <a:lstStyle/>
          <a:p>
            <a:pPr marL="514350" indent="-514350">
              <a:buFont typeface="+mj-lt"/>
              <a:buAutoNum type="arabicPeriod"/>
            </a:pPr>
            <a:r>
              <a:rPr lang="en-US" sz="2800" dirty="0">
                <a:solidFill>
                  <a:schemeClr val="tx1"/>
                </a:solidFill>
                <a:latin typeface="+mj-lt"/>
              </a:rPr>
              <a:t>NS3 is a Discrete Event Simulator. </a:t>
            </a:r>
          </a:p>
          <a:p>
            <a:pPr marL="514350" indent="-514350">
              <a:buFont typeface="+mj-lt"/>
              <a:buAutoNum type="arabicPeriod"/>
            </a:pPr>
            <a:r>
              <a:rPr lang="en-US" sz="2800" dirty="0">
                <a:solidFill>
                  <a:schemeClr val="tx1"/>
                </a:solidFill>
                <a:latin typeface="+mj-lt"/>
              </a:rPr>
              <a:t>Erlang C which assumes that traffic is light and callers do not abandon the Queue before Service (</a:t>
            </a:r>
            <a:r>
              <a:rPr lang="en-US" sz="2800" dirty="0" err="1">
                <a:solidFill>
                  <a:schemeClr val="tx1"/>
                </a:solidFill>
                <a:latin typeface="+mj-lt"/>
              </a:rPr>
              <a:t>Keshav</a:t>
            </a:r>
            <a:r>
              <a:rPr lang="en-US" sz="2800" dirty="0">
                <a:solidFill>
                  <a:schemeClr val="tx1"/>
                </a:solidFill>
                <a:latin typeface="+mj-lt"/>
              </a:rPr>
              <a:t> 2007). We compared experimental results for mean waiting time in Queue with </a:t>
            </a:r>
            <a:r>
              <a:rPr lang="en-US" sz="2800" dirty="0" err="1">
                <a:solidFill>
                  <a:schemeClr val="tx1"/>
                </a:solidFill>
                <a:latin typeface="+mj-lt"/>
              </a:rPr>
              <a:t>Ger</a:t>
            </a:r>
            <a:r>
              <a:rPr lang="en-US" sz="2800" dirty="0">
                <a:solidFill>
                  <a:schemeClr val="tx1"/>
                </a:solidFill>
                <a:latin typeface="+mj-lt"/>
              </a:rPr>
              <a:t> </a:t>
            </a:r>
            <a:r>
              <a:rPr lang="en-US" sz="2800" dirty="0" err="1">
                <a:solidFill>
                  <a:schemeClr val="tx1"/>
                </a:solidFill>
                <a:latin typeface="+mj-lt"/>
              </a:rPr>
              <a:t>Koole</a:t>
            </a:r>
            <a:r>
              <a:rPr lang="en-US" sz="2800" dirty="0">
                <a:solidFill>
                  <a:schemeClr val="tx1"/>
                </a:solidFill>
                <a:latin typeface="+mj-lt"/>
              </a:rPr>
              <a:t> calculator (</a:t>
            </a:r>
            <a:r>
              <a:rPr lang="en-US" sz="2800" dirty="0" err="1">
                <a:solidFill>
                  <a:schemeClr val="tx1"/>
                </a:solidFill>
                <a:latin typeface="+mj-lt"/>
              </a:rPr>
              <a:t>Koole</a:t>
            </a:r>
            <a:r>
              <a:rPr lang="en-US" sz="2800" dirty="0">
                <a:solidFill>
                  <a:schemeClr val="tx1"/>
                </a:solidFill>
                <a:latin typeface="+mj-lt"/>
              </a:rPr>
              <a:t> 2007).  </a:t>
            </a:r>
          </a:p>
          <a:p>
            <a:pPr marL="514350" indent="-514350">
              <a:buFont typeface="+mj-lt"/>
              <a:buAutoNum type="arabicPeriod"/>
            </a:pPr>
            <a:r>
              <a:rPr lang="en-US" sz="2800" dirty="0">
                <a:solidFill>
                  <a:schemeClr val="tx1"/>
                </a:solidFill>
                <a:latin typeface="+mj-lt"/>
              </a:rPr>
              <a:t>We verified a more complex and realistic call center model called Erlang X. It incorporates Queue abandonments of callers, heavy call traffic, call drops and skill based routing (</a:t>
            </a:r>
            <a:r>
              <a:rPr lang="en-US" sz="2800" dirty="0" err="1">
                <a:solidFill>
                  <a:schemeClr val="tx1"/>
                </a:solidFill>
                <a:latin typeface="+mj-lt"/>
              </a:rPr>
              <a:t>Iversen</a:t>
            </a:r>
            <a:r>
              <a:rPr lang="en-US" sz="2800" dirty="0">
                <a:solidFill>
                  <a:schemeClr val="tx1"/>
                </a:solidFill>
                <a:latin typeface="+mj-lt"/>
              </a:rPr>
              <a:t> 2001).</a:t>
            </a:r>
          </a:p>
          <a:p>
            <a:pPr marL="514350" indent="-514350">
              <a:buFont typeface="+mj-lt"/>
              <a:buAutoNum type="arabicPeriod"/>
            </a:pPr>
            <a:r>
              <a:rPr lang="en-US" sz="2800" dirty="0">
                <a:solidFill>
                  <a:schemeClr val="tx1"/>
                </a:solidFill>
                <a:latin typeface="+mj-lt"/>
              </a:rPr>
              <a:t>We modified simulator to verify results of a real call center.</a:t>
            </a:r>
          </a:p>
        </p:txBody>
      </p:sp>
    </p:spTree>
    <p:extLst>
      <p:ext uri="{BB962C8B-B14F-4D97-AF65-F5344CB8AC3E}">
        <p14:creationId xmlns:p14="http://schemas.microsoft.com/office/powerpoint/2010/main" val="2620709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a:t>
            </a:r>
          </a:p>
        </p:txBody>
      </p:sp>
      <p:sp>
        <p:nvSpPr>
          <p:cNvPr id="3" name="Content Placeholder 2"/>
          <p:cNvSpPr>
            <a:spLocks noGrp="1"/>
          </p:cNvSpPr>
          <p:nvPr>
            <p:ph idx="1"/>
          </p:nvPr>
        </p:nvSpPr>
        <p:spPr/>
        <p:txBody>
          <a:bodyPr>
            <a:normAutofit/>
          </a:bodyPr>
          <a:lstStyle/>
          <a:p>
            <a:pPr marL="0" indent="0">
              <a:buNone/>
            </a:pPr>
            <a:r>
              <a:rPr lang="en-US" sz="8000" dirty="0">
                <a:latin typeface="+mj-lt"/>
              </a:rPr>
              <a:t>Real Call Center Model</a:t>
            </a:r>
          </a:p>
        </p:txBody>
      </p:sp>
    </p:spTree>
    <p:extLst>
      <p:ext uri="{BB962C8B-B14F-4D97-AF65-F5344CB8AC3E}">
        <p14:creationId xmlns:p14="http://schemas.microsoft.com/office/powerpoint/2010/main" val="4141769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959" y="291932"/>
            <a:ext cx="8897565" cy="1560716"/>
          </a:xfrm>
        </p:spPr>
        <p:txBody>
          <a:bodyPr/>
          <a:lstStyle/>
          <a:p>
            <a:r>
              <a:rPr lang="en-US" dirty="0"/>
              <a:t>Real Call Center</a:t>
            </a:r>
          </a:p>
        </p:txBody>
      </p:sp>
      <p:sp>
        <p:nvSpPr>
          <p:cNvPr id="3" name="Content Placeholder 2"/>
          <p:cNvSpPr>
            <a:spLocks noGrp="1"/>
          </p:cNvSpPr>
          <p:nvPr>
            <p:ph idx="1"/>
          </p:nvPr>
        </p:nvSpPr>
        <p:spPr>
          <a:xfrm>
            <a:off x="249103" y="1454428"/>
            <a:ext cx="11746421" cy="5241701"/>
          </a:xfrm>
          <a:solidFill>
            <a:schemeClr val="bg1"/>
          </a:solidFill>
        </p:spPr>
        <p:txBody>
          <a:bodyPr>
            <a:noAutofit/>
          </a:bodyPr>
          <a:lstStyle/>
          <a:p>
            <a:pPr marL="742950" indent="-742950">
              <a:buFont typeface="+mj-lt"/>
              <a:buAutoNum type="arabicPeriod"/>
            </a:pPr>
            <a:r>
              <a:rPr lang="en-US" sz="2800" dirty="0">
                <a:solidFill>
                  <a:schemeClr val="tx1"/>
                </a:solidFill>
                <a:latin typeface="+mj-lt"/>
              </a:rPr>
              <a:t>Arrival rates are different at different times of day.</a:t>
            </a:r>
          </a:p>
          <a:p>
            <a:pPr marL="742950" indent="-742950">
              <a:buFont typeface="+mj-lt"/>
              <a:buAutoNum type="arabicPeriod"/>
            </a:pPr>
            <a:r>
              <a:rPr lang="en-US" sz="2800" dirty="0">
                <a:solidFill>
                  <a:schemeClr val="tx1"/>
                </a:solidFill>
                <a:latin typeface="+mj-lt"/>
              </a:rPr>
              <a:t>Callers must Specify their required skill using Virtual Response Unit VRU.</a:t>
            </a:r>
          </a:p>
          <a:p>
            <a:pPr marL="742950" indent="-742950">
              <a:buFont typeface="+mj-lt"/>
              <a:buAutoNum type="arabicPeriod"/>
            </a:pPr>
            <a:r>
              <a:rPr lang="en-US" sz="2800" dirty="0">
                <a:solidFill>
                  <a:schemeClr val="tx1"/>
                </a:solidFill>
                <a:latin typeface="+mj-lt"/>
              </a:rPr>
              <a:t>Callers can abandon Queue after waiting for some time.</a:t>
            </a:r>
          </a:p>
          <a:p>
            <a:pPr marL="742950" indent="-742950">
              <a:buFont typeface="+mj-lt"/>
              <a:buAutoNum type="arabicPeriod"/>
            </a:pPr>
            <a:r>
              <a:rPr lang="en-US" sz="2800" dirty="0">
                <a:solidFill>
                  <a:schemeClr val="tx1"/>
                </a:solidFill>
                <a:latin typeface="+mj-lt"/>
              </a:rPr>
              <a:t>Callers can Hang up at any time.</a:t>
            </a:r>
          </a:p>
          <a:p>
            <a:pPr marL="742950" indent="-742950">
              <a:buFont typeface="+mj-lt"/>
              <a:buAutoNum type="arabicPeriod"/>
            </a:pPr>
            <a:r>
              <a:rPr lang="en-US" sz="2800" dirty="0">
                <a:solidFill>
                  <a:schemeClr val="tx1"/>
                </a:solidFill>
                <a:latin typeface="+mj-lt"/>
              </a:rPr>
              <a:t>Agents have inhomogeneous service time distributions.</a:t>
            </a:r>
          </a:p>
          <a:p>
            <a:pPr marL="742950" indent="-742950">
              <a:buFont typeface="+mj-lt"/>
              <a:buAutoNum type="arabicPeriod"/>
            </a:pPr>
            <a:r>
              <a:rPr lang="en-US" sz="2800" dirty="0">
                <a:solidFill>
                  <a:schemeClr val="tx1"/>
                </a:solidFill>
                <a:latin typeface="+mj-lt"/>
              </a:rPr>
              <a:t>Agents can have six skills. Specialists have only one skill. Generalists can have two or more skills.</a:t>
            </a:r>
          </a:p>
          <a:p>
            <a:pPr marL="742950" indent="-742950">
              <a:buFont typeface="+mj-lt"/>
              <a:buAutoNum type="arabicPeriod"/>
            </a:pPr>
            <a:r>
              <a:rPr lang="en-US" sz="2800" dirty="0">
                <a:solidFill>
                  <a:schemeClr val="tx1"/>
                </a:solidFill>
                <a:latin typeface="+mj-lt"/>
              </a:rPr>
              <a:t>Agents are scheduled depending on Traffic Intensity.</a:t>
            </a:r>
          </a:p>
          <a:p>
            <a:pPr marL="742950" indent="-742950">
              <a:buFont typeface="+mj-lt"/>
              <a:buAutoNum type="arabicPeriod"/>
            </a:pPr>
            <a:endParaRPr lang="en-US" sz="2800" dirty="0">
              <a:solidFill>
                <a:schemeClr val="tx1"/>
              </a:solidFill>
              <a:latin typeface="+mj-lt"/>
            </a:endParaRPr>
          </a:p>
          <a:p>
            <a:pPr marL="742950" indent="-742950">
              <a:buFont typeface="+mj-lt"/>
              <a:buAutoNum type="arabicPeriod"/>
            </a:pPr>
            <a:endParaRPr lang="en-US" sz="2800" dirty="0">
              <a:solidFill>
                <a:schemeClr val="tx1"/>
              </a:solidFill>
              <a:latin typeface="+mj-lt"/>
            </a:endParaRPr>
          </a:p>
          <a:p>
            <a:pPr marL="742950" indent="-742950">
              <a:buFont typeface="+mj-lt"/>
              <a:buAutoNum type="arabicPeriod"/>
            </a:pPr>
            <a:endParaRPr lang="en-US" sz="2800" dirty="0">
              <a:solidFill>
                <a:schemeClr val="tx1"/>
              </a:solidFill>
              <a:latin typeface="+mj-lt"/>
            </a:endParaRPr>
          </a:p>
        </p:txBody>
      </p:sp>
    </p:spTree>
    <p:extLst>
      <p:ext uri="{BB962C8B-B14F-4D97-AF65-F5344CB8AC3E}">
        <p14:creationId xmlns:p14="http://schemas.microsoft.com/office/powerpoint/2010/main" val="2562785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388" y="568345"/>
            <a:ext cx="11021883" cy="1560716"/>
          </a:xfrm>
        </p:spPr>
        <p:txBody>
          <a:bodyPr>
            <a:normAutofit/>
          </a:bodyPr>
          <a:lstStyle/>
          <a:p>
            <a:r>
              <a:rPr lang="en-US" sz="3600" dirty="0"/>
              <a:t>Real Call Center Records (Mandelbaum 2002)</a:t>
            </a:r>
          </a:p>
        </p:txBody>
      </p:sp>
      <p:sp>
        <p:nvSpPr>
          <p:cNvPr id="3" name="Content Placeholder 2"/>
          <p:cNvSpPr>
            <a:spLocks noGrp="1"/>
          </p:cNvSpPr>
          <p:nvPr>
            <p:ph idx="1"/>
          </p:nvPr>
        </p:nvSpPr>
        <p:spPr>
          <a:xfrm>
            <a:off x="754526" y="1592249"/>
            <a:ext cx="11240247" cy="536812"/>
          </a:xfrm>
        </p:spPr>
        <p:txBody>
          <a:bodyPr>
            <a:noAutofit/>
          </a:bodyPr>
          <a:lstStyle/>
          <a:p>
            <a:pPr marL="0" indent="0">
              <a:buNone/>
            </a:pPr>
            <a:r>
              <a:rPr lang="en-US" sz="1600" b="1" dirty="0">
                <a:solidFill>
                  <a:schemeClr val="tx1"/>
                </a:solidFill>
                <a:latin typeface="+mj-lt"/>
              </a:rPr>
              <a:t>Fields: vru line : call id : customer id : priority : type : date : vru time : q time : outcome : ser time : server</a:t>
            </a:r>
          </a:p>
        </p:txBody>
      </p:sp>
      <p:pic>
        <p:nvPicPr>
          <p:cNvPr id="7" name="Picture 6"/>
          <p:cNvPicPr>
            <a:picLocks noChangeAspect="1"/>
          </p:cNvPicPr>
          <p:nvPr/>
        </p:nvPicPr>
        <p:blipFill rotWithShape="1">
          <a:blip r:embed="rId2"/>
          <a:srcRect l="21785" t="21303" r="21828" b="33837"/>
          <a:stretch/>
        </p:blipFill>
        <p:spPr>
          <a:xfrm>
            <a:off x="1045029" y="2138289"/>
            <a:ext cx="10659242" cy="3924886"/>
          </a:xfrm>
          <a:prstGeom prst="rect">
            <a:avLst/>
          </a:prstGeom>
        </p:spPr>
      </p:pic>
    </p:spTree>
    <p:extLst>
      <p:ext uri="{BB962C8B-B14F-4D97-AF65-F5344CB8AC3E}">
        <p14:creationId xmlns:p14="http://schemas.microsoft.com/office/powerpoint/2010/main" val="3687103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26327" y="1876206"/>
            <a:ext cx="8979829" cy="562194"/>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3164354" y="315490"/>
            <a:ext cx="9584526" cy="1560716"/>
          </a:xfrm>
        </p:spPr>
        <p:txBody>
          <a:bodyPr>
            <a:normAutofit/>
          </a:bodyPr>
          <a:lstStyle/>
          <a:p>
            <a:r>
              <a:rPr lang="en-US" b="1" i="1" dirty="0"/>
              <a:t>Call Center Data</a:t>
            </a:r>
            <a:r>
              <a:rPr lang="en-US" dirty="0"/>
              <a:t/>
            </a:r>
            <a:br>
              <a:rPr lang="en-US" dirty="0"/>
            </a:br>
            <a:endParaRPr lang="en-US" dirty="0"/>
          </a:p>
        </p:txBody>
      </p:sp>
      <p:pic>
        <p:nvPicPr>
          <p:cNvPr id="4" name="Picture 3"/>
          <p:cNvPicPr/>
          <p:nvPr/>
        </p:nvPicPr>
        <p:blipFill>
          <a:blip r:embed="rId2">
            <a:lum contrast="63000"/>
            <a:extLst>
              <a:ext uri="{28A0092B-C50C-407E-A947-70E740481C1C}">
                <a14:useLocalDpi xmlns:a14="http://schemas.microsoft.com/office/drawing/2010/main" val="0"/>
              </a:ext>
            </a:extLst>
          </a:blip>
          <a:srcRect/>
          <a:stretch>
            <a:fillRect/>
          </a:stretch>
        </p:blipFill>
        <p:spPr bwMode="auto">
          <a:xfrm>
            <a:off x="-408740" y="1173778"/>
            <a:ext cx="6869096" cy="2885377"/>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lum contrast="70000"/>
            <a:extLst>
              <a:ext uri="{28A0092B-C50C-407E-A947-70E740481C1C}">
                <a14:useLocalDpi xmlns:a14="http://schemas.microsoft.com/office/drawing/2010/main" val="0"/>
              </a:ext>
            </a:extLst>
          </a:blip>
          <a:srcRect/>
          <a:stretch>
            <a:fillRect/>
          </a:stretch>
        </p:blipFill>
        <p:spPr bwMode="auto">
          <a:xfrm>
            <a:off x="5706692" y="1120509"/>
            <a:ext cx="6485307" cy="2940995"/>
          </a:xfrm>
          <a:prstGeom prst="rect">
            <a:avLst/>
          </a:prstGeom>
          <a:ln>
            <a:noFill/>
          </a:ln>
          <a:effectLst>
            <a:outerShdw blurRad="292100" dist="139700" dir="2700000" algn="tl" rotWithShape="0">
              <a:srgbClr val="333333">
                <a:alpha val="65000"/>
              </a:srgbClr>
            </a:outerShdw>
          </a:effectLst>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2079207" y="3998889"/>
            <a:ext cx="6792192" cy="2762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599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690764" cy="7121236"/>
          </a:xfrm>
          <a:prstGeom prst="rect">
            <a:avLst/>
          </a:prstGeom>
          <a:solidFill>
            <a:schemeClr val="bg1"/>
          </a:solidFill>
        </p:spPr>
        <p:txBody>
          <a:bodyPr wrap="square" rtlCol="0">
            <a:spAutoFit/>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5817602"/>
              </p:ext>
            </p:extLst>
          </p:nvPr>
        </p:nvGraphicFramePr>
        <p:xfrm>
          <a:off x="1805493" y="705394"/>
          <a:ext cx="8945634" cy="6115136"/>
        </p:xfrm>
        <a:graphic>
          <a:graphicData uri="http://schemas.openxmlformats.org/drawingml/2006/table">
            <a:tbl>
              <a:tblPr firstRow="1" firstCol="1" bandRow="1">
                <a:tableStyleId>{21E4AEA4-8DFA-4A89-87EB-49C32662AFE0}</a:tableStyleId>
              </a:tblPr>
              <a:tblGrid>
                <a:gridCol w="1642743">
                  <a:extLst>
                    <a:ext uri="{9D8B030D-6E8A-4147-A177-3AD203B41FA5}">
                      <a16:colId xmlns:a16="http://schemas.microsoft.com/office/drawing/2014/main" val="1265498305"/>
                    </a:ext>
                  </a:extLst>
                </a:gridCol>
                <a:gridCol w="1581511">
                  <a:extLst>
                    <a:ext uri="{9D8B030D-6E8A-4147-A177-3AD203B41FA5}">
                      <a16:colId xmlns:a16="http://schemas.microsoft.com/office/drawing/2014/main" val="764499864"/>
                    </a:ext>
                  </a:extLst>
                </a:gridCol>
                <a:gridCol w="1334671">
                  <a:extLst>
                    <a:ext uri="{9D8B030D-6E8A-4147-A177-3AD203B41FA5}">
                      <a16:colId xmlns:a16="http://schemas.microsoft.com/office/drawing/2014/main" val="1274538562"/>
                    </a:ext>
                  </a:extLst>
                </a:gridCol>
                <a:gridCol w="1808261">
                  <a:extLst>
                    <a:ext uri="{9D8B030D-6E8A-4147-A177-3AD203B41FA5}">
                      <a16:colId xmlns:a16="http://schemas.microsoft.com/office/drawing/2014/main" val="520716782"/>
                    </a:ext>
                  </a:extLst>
                </a:gridCol>
                <a:gridCol w="2578448">
                  <a:extLst>
                    <a:ext uri="{9D8B030D-6E8A-4147-A177-3AD203B41FA5}">
                      <a16:colId xmlns:a16="http://schemas.microsoft.com/office/drawing/2014/main" val="3164106855"/>
                    </a:ext>
                  </a:extLst>
                </a:gridCol>
              </a:tblGrid>
              <a:tr h="481107">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Agent</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Total Answer Time (Hrs.)</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Total Calls Answered</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Average Service Time (s)</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Skills (PE,IN,TT,NE,NW,PS)</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7744005"/>
                  </a:ext>
                </a:extLst>
              </a:tr>
              <a:tr h="24358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GILI</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4.032</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130</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001101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3183508"/>
                  </a:ext>
                </a:extLst>
              </a:tr>
              <a:tr h="24358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SHARON</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5.734</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154</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134</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001111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1774297"/>
                  </a:ext>
                </a:extLst>
              </a:tr>
              <a:tr h="24358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TALI</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3.571</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63</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204</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101011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069400"/>
                  </a:ext>
                </a:extLst>
              </a:tr>
              <a:tr h="24358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YITZ</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5.406</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116</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167</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001011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1477280"/>
                  </a:ext>
                </a:extLst>
              </a:tr>
              <a:tr h="24358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ANVI</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5.748</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69</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299</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000111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4646390"/>
                  </a:ext>
                </a:extLst>
              </a:tr>
              <a:tr h="24358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YIFAT</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4.356</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98</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160</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110001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3132346"/>
                  </a:ext>
                </a:extLst>
              </a:tr>
              <a:tr h="24358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LORI</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5.700</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76</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270</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010011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9582195"/>
                  </a:ext>
                </a:extLst>
              </a:tr>
              <a:tr h="24358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TOVA</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5.318</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129</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148</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100111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2309735"/>
                  </a:ext>
                </a:extLst>
              </a:tr>
              <a:tr h="24358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KAZAV</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5.646</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133</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152</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001111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5961089"/>
                  </a:ext>
                </a:extLst>
              </a:tr>
              <a:tr h="275159">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      ELI	</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3.087</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21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529</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000100</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9792616"/>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MICHAL</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4.278</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91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169</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100011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7336941"/>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ZOHARI</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2.302</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25</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331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000101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4162209"/>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MIKI</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4.614</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113</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146</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101011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829564"/>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NAAMA</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4.429</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112</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142</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001101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789019"/>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ANAT</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4.281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82</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187</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010111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8170186"/>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IDIT</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4.386</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131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120</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101011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3423555"/>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DORIT</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3.574</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63</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204</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001001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5524250"/>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SHLOMO</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1.592</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56</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102</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010011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4017024"/>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BENSION</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3.308</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70</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170</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010011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072091"/>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GELBER</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1.577</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39</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145</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001011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2463463"/>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MORIAH</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4.601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89</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186</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latin typeface="+mj-lt"/>
                        </a:rPr>
                        <a:t>100111</a:t>
                      </a:r>
                      <a:endParaRPr lang="en-US" sz="140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888102"/>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rPr>
                        <a:t>PINHAS</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0.668</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10</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240</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rPr>
                        <a:t>000011</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9731914"/>
                  </a:ext>
                </a:extLst>
              </a:tr>
              <a:tr h="243585">
                <a:tc>
                  <a:txBody>
                    <a:bodyPr/>
                    <a:lstStyle/>
                    <a:p>
                      <a:pPr marL="0" marR="0" algn="ctr">
                        <a:lnSpc>
                          <a:spcPct val="107000"/>
                        </a:lnSpc>
                        <a:spcBef>
                          <a:spcPts val="0"/>
                        </a:spcBef>
                        <a:spcAft>
                          <a:spcPts val="0"/>
                        </a:spcAft>
                        <a:tabLst>
                          <a:tab pos="866775" algn="l"/>
                        </a:tabLst>
                      </a:pPr>
                      <a:r>
                        <a:rPr lang="en-US" sz="1400" dirty="0">
                          <a:solidFill>
                            <a:schemeClr val="tx1"/>
                          </a:solidFill>
                          <a:effectLst/>
                          <a:latin typeface="+mj-lt"/>
                          <a:ea typeface="Calibri" panose="020F0502020204030204" pitchFamily="34" charset="0"/>
                          <a:cs typeface="Times New Roman" panose="02020603050405020304" pitchFamily="18" charset="0"/>
                        </a:rPr>
                        <a:t>Total</a:t>
                      </a: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ea typeface="Calibri" panose="020F0502020204030204" pitchFamily="34" charset="0"/>
                          <a:cs typeface="Times New Roman" panose="02020603050405020304" pitchFamily="18" charset="0"/>
                        </a:rPr>
                        <a:t>88.208</a:t>
                      </a: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tx1"/>
                          </a:solidFill>
                          <a:effectLst/>
                          <a:latin typeface="+mj-lt"/>
                          <a:ea typeface="Calibri" panose="020F0502020204030204" pitchFamily="34" charset="0"/>
                          <a:cs typeface="Times New Roman" panose="02020603050405020304" pitchFamily="18" charset="0"/>
                        </a:rPr>
                        <a:t>1491</a:t>
                      </a: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53312" marR="533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
        <p:nvSpPr>
          <p:cNvPr id="2" name="TextBox 1"/>
          <p:cNvSpPr txBox="1"/>
          <p:nvPr/>
        </p:nvSpPr>
        <p:spPr>
          <a:xfrm>
            <a:off x="4101737" y="78376"/>
            <a:ext cx="5068388" cy="584775"/>
          </a:xfrm>
          <a:prstGeom prst="rect">
            <a:avLst/>
          </a:prstGeom>
          <a:noFill/>
        </p:spPr>
        <p:txBody>
          <a:bodyPr wrap="square" rtlCol="0">
            <a:spAutoFit/>
          </a:bodyPr>
          <a:lstStyle/>
          <a:p>
            <a:r>
              <a:rPr lang="en-US" sz="3200" dirty="0">
                <a:solidFill>
                  <a:schemeClr val="tx2">
                    <a:lumMod val="75000"/>
                    <a:lumOff val="25000"/>
                  </a:schemeClr>
                </a:solidFill>
                <a:latin typeface="+mj-lt"/>
              </a:rPr>
              <a:t>Profiles of Agents</a:t>
            </a:r>
          </a:p>
        </p:txBody>
      </p:sp>
    </p:spTree>
    <p:extLst>
      <p:ext uri="{BB962C8B-B14F-4D97-AF65-F5344CB8AC3E}">
        <p14:creationId xmlns:p14="http://schemas.microsoft.com/office/powerpoint/2010/main" val="3177521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6328" y="403227"/>
            <a:ext cx="8897565" cy="1560716"/>
          </a:xfrm>
        </p:spPr>
        <p:txBody>
          <a:bodyPr/>
          <a:lstStyle/>
          <a:p>
            <a:r>
              <a:rPr lang="en-US" dirty="0"/>
              <a:t>Strategy</a:t>
            </a:r>
          </a:p>
        </p:txBody>
      </p:sp>
      <p:sp>
        <p:nvSpPr>
          <p:cNvPr id="3" name="Content Placeholder 2"/>
          <p:cNvSpPr>
            <a:spLocks noGrp="1"/>
          </p:cNvSpPr>
          <p:nvPr>
            <p:ph idx="1"/>
          </p:nvPr>
        </p:nvSpPr>
        <p:spPr>
          <a:xfrm>
            <a:off x="209711" y="1519032"/>
            <a:ext cx="11578995" cy="5138670"/>
          </a:xfrm>
          <a:solidFill>
            <a:schemeClr val="bg1"/>
          </a:solidFill>
        </p:spPr>
        <p:txBody>
          <a:bodyPr>
            <a:noAutofit/>
          </a:bodyPr>
          <a:lstStyle/>
          <a:p>
            <a:pPr marL="514350" indent="-514350">
              <a:buFont typeface="+mj-lt"/>
              <a:buAutoNum type="arabicPeriod"/>
            </a:pPr>
            <a:r>
              <a:rPr lang="en-US" sz="2400" dirty="0">
                <a:solidFill>
                  <a:schemeClr val="tx1"/>
                </a:solidFill>
                <a:latin typeface="+mj-lt"/>
              </a:rPr>
              <a:t>Make a primary VRU queue that comes before Callers Queue.</a:t>
            </a:r>
          </a:p>
          <a:p>
            <a:pPr marL="514350" indent="-514350">
              <a:buFont typeface="+mj-lt"/>
              <a:buAutoNum type="arabicPeriod"/>
            </a:pPr>
            <a:r>
              <a:rPr lang="en-US" sz="2400" dirty="0">
                <a:solidFill>
                  <a:schemeClr val="tx1"/>
                </a:solidFill>
                <a:latin typeface="+mj-lt"/>
              </a:rPr>
              <a:t>Add a VRU counter in each packet.</a:t>
            </a:r>
          </a:p>
          <a:p>
            <a:pPr marL="514350" indent="-514350">
              <a:buFont typeface="+mj-lt"/>
              <a:buAutoNum type="arabicPeriod"/>
            </a:pPr>
            <a:r>
              <a:rPr lang="en-US" sz="2400" dirty="0">
                <a:solidFill>
                  <a:schemeClr val="tx1"/>
                </a:solidFill>
                <a:latin typeface="+mj-lt"/>
              </a:rPr>
              <a:t>Decrement VRU Counter of each Link after every second. If VRU Timer is zero, remove Link from VRU Queue and Enqueue in Callers Queue.</a:t>
            </a:r>
          </a:p>
          <a:p>
            <a:pPr marL="514350" indent="-514350">
              <a:buFont typeface="+mj-lt"/>
              <a:buAutoNum type="arabicPeriod"/>
            </a:pPr>
            <a:r>
              <a:rPr lang="en-US" sz="2400" dirty="0">
                <a:solidFill>
                  <a:schemeClr val="tx1"/>
                </a:solidFill>
                <a:latin typeface="+mj-lt"/>
              </a:rPr>
              <a:t>Before Enqueue, check if queue is full. If queue is full, drop packet.</a:t>
            </a:r>
          </a:p>
          <a:p>
            <a:pPr marL="514350" indent="-514350">
              <a:buFont typeface="+mj-lt"/>
              <a:buAutoNum type="arabicPeriod"/>
            </a:pPr>
            <a:r>
              <a:rPr lang="en-US" sz="2400" dirty="0">
                <a:solidFill>
                  <a:schemeClr val="tx1"/>
                </a:solidFill>
                <a:latin typeface="+mj-lt"/>
              </a:rPr>
              <a:t>If patience of a caller runs out remove it from Caller’s Queue.</a:t>
            </a:r>
          </a:p>
          <a:p>
            <a:pPr marL="514350" indent="-514350">
              <a:buFont typeface="+mj-lt"/>
              <a:buAutoNum type="arabicPeriod"/>
            </a:pPr>
            <a:r>
              <a:rPr lang="en-US" sz="2400" dirty="0">
                <a:solidFill>
                  <a:schemeClr val="tx1"/>
                </a:solidFill>
                <a:latin typeface="+mj-lt"/>
              </a:rPr>
              <a:t>Keep a Skill section in each Link to aid distribution of packets to operators.</a:t>
            </a:r>
          </a:p>
          <a:p>
            <a:pPr marL="514350" indent="-514350">
              <a:buFont typeface="+mj-lt"/>
              <a:buAutoNum type="arabicPeriod"/>
            </a:pPr>
            <a:r>
              <a:rPr lang="en-US" sz="2400" dirty="0">
                <a:solidFill>
                  <a:schemeClr val="tx1"/>
                </a:solidFill>
                <a:latin typeface="+mj-lt"/>
              </a:rPr>
              <a:t>Each Agent will have it’s own distribution of service times and skills.</a:t>
            </a:r>
          </a:p>
          <a:p>
            <a:pPr marL="514350" indent="-514350">
              <a:buFont typeface="+mj-lt"/>
              <a:buAutoNum type="arabicPeriod"/>
            </a:pPr>
            <a:endParaRPr lang="en-US" sz="2400" dirty="0">
              <a:solidFill>
                <a:schemeClr val="tx1"/>
              </a:solidFill>
              <a:latin typeface="+mj-lt"/>
            </a:endParaRPr>
          </a:p>
        </p:txBody>
      </p:sp>
    </p:spTree>
    <p:extLst>
      <p:ext uri="{BB962C8B-B14F-4D97-AF65-F5344CB8AC3E}">
        <p14:creationId xmlns:p14="http://schemas.microsoft.com/office/powerpoint/2010/main" val="1737439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560" y="279575"/>
            <a:ext cx="8897565" cy="1008664"/>
          </a:xfrm>
        </p:spPr>
        <p:txBody>
          <a:bodyPr/>
          <a:lstStyle/>
          <a:p>
            <a:r>
              <a:rPr lang="en-US" dirty="0"/>
              <a:t>IP Packet</a:t>
            </a:r>
          </a:p>
        </p:txBody>
      </p:sp>
      <p:sp>
        <p:nvSpPr>
          <p:cNvPr id="4" name="Rectangle 3"/>
          <p:cNvSpPr/>
          <p:nvPr/>
        </p:nvSpPr>
        <p:spPr>
          <a:xfrm>
            <a:off x="1064444" y="1288239"/>
            <a:ext cx="10585082" cy="50416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1645849" y="3070836"/>
            <a:ext cx="2470887" cy="147640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a:solidFill>
                  <a:schemeClr val="tx1"/>
                </a:solidFill>
                <a:latin typeface="+mj-lt"/>
              </a:rPr>
              <a:t>Source Address</a:t>
            </a:r>
          </a:p>
        </p:txBody>
      </p:sp>
      <p:sp>
        <p:nvSpPr>
          <p:cNvPr id="6" name="Rectangle 5"/>
          <p:cNvSpPr/>
          <p:nvPr/>
        </p:nvSpPr>
        <p:spPr>
          <a:xfrm>
            <a:off x="4986491" y="1508278"/>
            <a:ext cx="2240923" cy="102401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solidFill>
                  <a:schemeClr val="tx1"/>
                </a:solidFill>
                <a:latin typeface="+mj-lt"/>
              </a:rPr>
              <a:t>Patience counter  200</a:t>
            </a:r>
          </a:p>
        </p:txBody>
      </p:sp>
      <p:sp>
        <p:nvSpPr>
          <p:cNvPr id="7" name="Rectangle 6"/>
          <p:cNvSpPr/>
          <p:nvPr/>
        </p:nvSpPr>
        <p:spPr>
          <a:xfrm>
            <a:off x="4986492" y="2655531"/>
            <a:ext cx="2240923" cy="1275024"/>
          </a:xfrm>
          <a:prstGeom prst="rect">
            <a:avLst/>
          </a:prstGeom>
          <a:solidFill>
            <a:schemeClr val="bg2"/>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solidFill>
                  <a:schemeClr val="tx1"/>
                </a:solidFill>
                <a:latin typeface="+mj-lt"/>
              </a:rPr>
              <a:t>Skill        (TOS Tag)          0b1010</a:t>
            </a:r>
          </a:p>
        </p:txBody>
      </p:sp>
      <p:sp>
        <p:nvSpPr>
          <p:cNvPr id="8" name="Rectangle 7"/>
          <p:cNvSpPr/>
          <p:nvPr/>
        </p:nvSpPr>
        <p:spPr>
          <a:xfrm>
            <a:off x="4986491" y="4053790"/>
            <a:ext cx="2240923" cy="933832"/>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solidFill>
                  <a:schemeClr val="tx1"/>
                </a:solidFill>
                <a:latin typeface="+mj-lt"/>
              </a:rPr>
              <a:t>Packet Size 50</a:t>
            </a:r>
          </a:p>
        </p:txBody>
      </p:sp>
      <p:sp>
        <p:nvSpPr>
          <p:cNvPr id="9" name="Rectangle 8"/>
          <p:cNvSpPr/>
          <p:nvPr/>
        </p:nvSpPr>
        <p:spPr>
          <a:xfrm>
            <a:off x="8462487" y="3070836"/>
            <a:ext cx="2487911" cy="147640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a:solidFill>
                  <a:schemeClr val="tx1"/>
                </a:solidFill>
                <a:latin typeface="+mj-lt"/>
              </a:rPr>
              <a:t>Destination Address</a:t>
            </a:r>
          </a:p>
        </p:txBody>
      </p:sp>
      <p:sp>
        <p:nvSpPr>
          <p:cNvPr id="10" name="Rectangle 9"/>
          <p:cNvSpPr/>
          <p:nvPr/>
        </p:nvSpPr>
        <p:spPr>
          <a:xfrm>
            <a:off x="4986491" y="5110857"/>
            <a:ext cx="2240923" cy="933832"/>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solidFill>
                  <a:schemeClr val="tx1"/>
                </a:solidFill>
                <a:latin typeface="+mj-lt"/>
              </a:rPr>
              <a:t>VRU Counter 50</a:t>
            </a:r>
          </a:p>
        </p:txBody>
      </p:sp>
    </p:spTree>
    <p:extLst>
      <p:ext uri="{BB962C8B-B14F-4D97-AF65-F5344CB8AC3E}">
        <p14:creationId xmlns:p14="http://schemas.microsoft.com/office/powerpoint/2010/main" val="437579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A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12519" y="591022"/>
            <a:ext cx="9534277" cy="1560716"/>
          </a:xfrm>
        </p:spPr>
        <p:txBody>
          <a:bodyPr/>
          <a:lstStyle/>
          <a:p>
            <a:r>
              <a:rPr lang="en-US" dirty="0"/>
              <a:t>Virtual Response Unit Linked List</a:t>
            </a:r>
          </a:p>
        </p:txBody>
      </p:sp>
      <p:sp>
        <p:nvSpPr>
          <p:cNvPr id="16" name="Rectangle 15"/>
          <p:cNvSpPr/>
          <p:nvPr/>
        </p:nvSpPr>
        <p:spPr>
          <a:xfrm>
            <a:off x="3309556" y="2827150"/>
            <a:ext cx="1751524" cy="261830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a:off x="3508104" y="3012697"/>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30" name="TextBox 29"/>
          <p:cNvSpPr txBox="1"/>
          <p:nvPr/>
        </p:nvSpPr>
        <p:spPr>
          <a:xfrm>
            <a:off x="9104509" y="2358894"/>
            <a:ext cx="2020373" cy="523220"/>
          </a:xfrm>
          <a:prstGeom prst="rect">
            <a:avLst/>
          </a:prstGeom>
          <a:noFill/>
        </p:spPr>
        <p:txBody>
          <a:bodyPr wrap="square" rtlCol="0">
            <a:spAutoFit/>
          </a:bodyPr>
          <a:lstStyle/>
          <a:p>
            <a:r>
              <a:rPr lang="en-US" sz="2800">
                <a:latin typeface="+mj-lt"/>
              </a:rPr>
              <a:t>Head Link</a:t>
            </a:r>
          </a:p>
        </p:txBody>
      </p:sp>
      <p:sp>
        <p:nvSpPr>
          <p:cNvPr id="31" name="TextBox 30"/>
          <p:cNvSpPr txBox="1"/>
          <p:nvPr/>
        </p:nvSpPr>
        <p:spPr>
          <a:xfrm>
            <a:off x="7537847" y="2367642"/>
            <a:ext cx="1455313" cy="523220"/>
          </a:xfrm>
          <a:prstGeom prst="rect">
            <a:avLst/>
          </a:prstGeom>
          <a:noFill/>
        </p:spPr>
        <p:txBody>
          <a:bodyPr wrap="square" rtlCol="0">
            <a:spAutoFit/>
          </a:bodyPr>
          <a:lstStyle/>
          <a:p>
            <a:r>
              <a:rPr lang="en-US" sz="2800">
                <a:latin typeface="+mj-lt"/>
              </a:rPr>
              <a:t>Link 1</a:t>
            </a:r>
          </a:p>
        </p:txBody>
      </p:sp>
      <p:sp>
        <p:nvSpPr>
          <p:cNvPr id="32" name="TextBox 31"/>
          <p:cNvSpPr txBox="1"/>
          <p:nvPr/>
        </p:nvSpPr>
        <p:spPr>
          <a:xfrm>
            <a:off x="5509693" y="2340344"/>
            <a:ext cx="1455313" cy="523220"/>
          </a:xfrm>
          <a:prstGeom prst="rect">
            <a:avLst/>
          </a:prstGeom>
          <a:noFill/>
        </p:spPr>
        <p:txBody>
          <a:bodyPr wrap="square" rtlCol="0">
            <a:spAutoFit/>
          </a:bodyPr>
          <a:lstStyle/>
          <a:p>
            <a:r>
              <a:rPr lang="en-US" sz="2800">
                <a:latin typeface="+mj-lt"/>
              </a:rPr>
              <a:t>Link 2</a:t>
            </a:r>
          </a:p>
        </p:txBody>
      </p:sp>
      <p:sp>
        <p:nvSpPr>
          <p:cNvPr id="33" name="TextBox 32"/>
          <p:cNvSpPr txBox="1"/>
          <p:nvPr/>
        </p:nvSpPr>
        <p:spPr>
          <a:xfrm>
            <a:off x="3328338" y="2350743"/>
            <a:ext cx="1886216" cy="523220"/>
          </a:xfrm>
          <a:prstGeom prst="rect">
            <a:avLst/>
          </a:prstGeom>
          <a:noFill/>
        </p:spPr>
        <p:txBody>
          <a:bodyPr wrap="square" rtlCol="0">
            <a:spAutoFit/>
          </a:bodyPr>
          <a:lstStyle/>
          <a:p>
            <a:r>
              <a:rPr lang="en-US" sz="2800">
                <a:latin typeface="+mj-lt"/>
              </a:rPr>
              <a:t>Tail Link</a:t>
            </a:r>
          </a:p>
        </p:txBody>
      </p:sp>
      <p:sp>
        <p:nvSpPr>
          <p:cNvPr id="34" name="Right Arrow 33"/>
          <p:cNvSpPr/>
          <p:nvPr/>
        </p:nvSpPr>
        <p:spPr>
          <a:xfrm>
            <a:off x="1407032" y="3579367"/>
            <a:ext cx="1913587" cy="1002162"/>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solidFill>
                  <a:schemeClr val="tx1"/>
                </a:solidFill>
                <a:latin typeface="+mj-lt"/>
              </a:rPr>
              <a:t>Enqueue</a:t>
            </a:r>
          </a:p>
        </p:txBody>
      </p:sp>
      <p:sp>
        <p:nvSpPr>
          <p:cNvPr id="45" name="Rounded Rectangle 39">
            <a:extLst>
              <a:ext uri="{FF2B5EF4-FFF2-40B4-BE49-F238E27FC236}">
                <a16:creationId xmlns:a16="http://schemas.microsoft.com/office/drawing/2014/main" id="{AC2E32F4-8C16-4144-BF81-64099980F2E1}"/>
              </a:ext>
            </a:extLst>
          </p:cNvPr>
          <p:cNvSpPr/>
          <p:nvPr/>
        </p:nvSpPr>
        <p:spPr>
          <a:xfrm>
            <a:off x="3508105" y="4539971"/>
            <a:ext cx="1384644" cy="673474"/>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mj-lt"/>
              </a:rPr>
              <a:t>VRU Counter 9</a:t>
            </a:r>
          </a:p>
        </p:txBody>
      </p:sp>
      <p:sp>
        <p:nvSpPr>
          <p:cNvPr id="46" name="Rounded Rectangle 5">
            <a:extLst>
              <a:ext uri="{FF2B5EF4-FFF2-40B4-BE49-F238E27FC236}">
                <a16:creationId xmlns:a16="http://schemas.microsoft.com/office/drawing/2014/main" id="{E05ECBFA-75E7-435A-A408-63BE64714ACE}"/>
              </a:ext>
            </a:extLst>
          </p:cNvPr>
          <p:cNvSpPr/>
          <p:nvPr/>
        </p:nvSpPr>
        <p:spPr>
          <a:xfrm>
            <a:off x="3488951" y="3883551"/>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0" name="Rounded Rectangle 5">
            <a:extLst>
              <a:ext uri="{FF2B5EF4-FFF2-40B4-BE49-F238E27FC236}">
                <a16:creationId xmlns:a16="http://schemas.microsoft.com/office/drawing/2014/main" id="{E1E69EA5-A092-4D8B-BB43-5B8E5C08E368}"/>
              </a:ext>
            </a:extLst>
          </p:cNvPr>
          <p:cNvSpPr/>
          <p:nvPr/>
        </p:nvSpPr>
        <p:spPr>
          <a:xfrm>
            <a:off x="1435633" y="3836926"/>
            <a:ext cx="1578741"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1" name="TextBox 50"/>
          <p:cNvSpPr txBox="1"/>
          <p:nvPr/>
        </p:nvSpPr>
        <p:spPr>
          <a:xfrm>
            <a:off x="1282684" y="3285128"/>
            <a:ext cx="1873398" cy="461665"/>
          </a:xfrm>
          <a:prstGeom prst="rect">
            <a:avLst/>
          </a:prstGeom>
          <a:noFill/>
        </p:spPr>
        <p:txBody>
          <a:bodyPr wrap="square" rtlCol="0">
            <a:spAutoFit/>
          </a:bodyPr>
          <a:lstStyle/>
          <a:p>
            <a:r>
              <a:rPr lang="en-US" sz="2400" dirty="0">
                <a:latin typeface="+mj-lt"/>
              </a:rPr>
              <a:t>ENQUEUE</a:t>
            </a:r>
          </a:p>
        </p:txBody>
      </p:sp>
      <p:sp>
        <p:nvSpPr>
          <p:cNvPr id="36" name="Rectangle 35">
            <a:extLst>
              <a:ext uri="{FF2B5EF4-FFF2-40B4-BE49-F238E27FC236}">
                <a16:creationId xmlns:a16="http://schemas.microsoft.com/office/drawing/2014/main" id="{DB03BC96-B7A7-439F-AE99-70A84EA7402B}"/>
              </a:ext>
            </a:extLst>
          </p:cNvPr>
          <p:cNvSpPr/>
          <p:nvPr/>
        </p:nvSpPr>
        <p:spPr>
          <a:xfrm>
            <a:off x="5307126" y="2827149"/>
            <a:ext cx="1751524" cy="26183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7" name="Rounded Rectangle 16">
            <a:extLst>
              <a:ext uri="{FF2B5EF4-FFF2-40B4-BE49-F238E27FC236}">
                <a16:creationId xmlns:a16="http://schemas.microsoft.com/office/drawing/2014/main" id="{CB5CC14C-B0E6-4301-822F-76F852927801}"/>
              </a:ext>
            </a:extLst>
          </p:cNvPr>
          <p:cNvSpPr/>
          <p:nvPr/>
        </p:nvSpPr>
        <p:spPr>
          <a:xfrm>
            <a:off x="5505674" y="3012697"/>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55" name="Rounded Rectangle 5">
            <a:extLst>
              <a:ext uri="{FF2B5EF4-FFF2-40B4-BE49-F238E27FC236}">
                <a16:creationId xmlns:a16="http://schemas.microsoft.com/office/drawing/2014/main" id="{C93339CF-AD7A-451D-9FAA-05CCA11872A8}"/>
              </a:ext>
            </a:extLst>
          </p:cNvPr>
          <p:cNvSpPr/>
          <p:nvPr/>
        </p:nvSpPr>
        <p:spPr>
          <a:xfrm>
            <a:off x="5486521" y="3883551"/>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20" name="Right Arrow 19"/>
          <p:cNvSpPr/>
          <p:nvPr/>
        </p:nvSpPr>
        <p:spPr>
          <a:xfrm>
            <a:off x="4911901" y="3218759"/>
            <a:ext cx="546278"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3498CDE6-D933-4F54-B1B5-3423972F12A8}"/>
              </a:ext>
            </a:extLst>
          </p:cNvPr>
          <p:cNvSpPr/>
          <p:nvPr/>
        </p:nvSpPr>
        <p:spPr>
          <a:xfrm>
            <a:off x="7315686" y="2827149"/>
            <a:ext cx="1751524" cy="26183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ounded Rectangle 5">
            <a:extLst>
              <a:ext uri="{FF2B5EF4-FFF2-40B4-BE49-F238E27FC236}">
                <a16:creationId xmlns:a16="http://schemas.microsoft.com/office/drawing/2014/main" id="{39C76064-C8B7-417A-A87C-041226BD4DC0}"/>
              </a:ext>
            </a:extLst>
          </p:cNvPr>
          <p:cNvSpPr/>
          <p:nvPr/>
        </p:nvSpPr>
        <p:spPr>
          <a:xfrm>
            <a:off x="7495081" y="3883551"/>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62" name="Rectangle 61">
            <a:extLst>
              <a:ext uri="{FF2B5EF4-FFF2-40B4-BE49-F238E27FC236}">
                <a16:creationId xmlns:a16="http://schemas.microsoft.com/office/drawing/2014/main" id="{58025B94-1B7D-4C94-9AEA-105099E676CE}"/>
              </a:ext>
            </a:extLst>
          </p:cNvPr>
          <p:cNvSpPr/>
          <p:nvPr/>
        </p:nvSpPr>
        <p:spPr>
          <a:xfrm>
            <a:off x="9272192" y="2863565"/>
            <a:ext cx="1751524" cy="258189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3" name="Rounded Rectangle 16">
            <a:extLst>
              <a:ext uri="{FF2B5EF4-FFF2-40B4-BE49-F238E27FC236}">
                <a16:creationId xmlns:a16="http://schemas.microsoft.com/office/drawing/2014/main" id="{07E9175C-5F36-4794-98B9-02D1C746B6A6}"/>
              </a:ext>
            </a:extLst>
          </p:cNvPr>
          <p:cNvSpPr/>
          <p:nvPr/>
        </p:nvSpPr>
        <p:spPr>
          <a:xfrm>
            <a:off x="9470740" y="3049112"/>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Front Pointer</a:t>
            </a:r>
          </a:p>
        </p:txBody>
      </p:sp>
      <p:sp>
        <p:nvSpPr>
          <p:cNvPr id="67" name="Rounded Rectangle 5">
            <a:extLst>
              <a:ext uri="{FF2B5EF4-FFF2-40B4-BE49-F238E27FC236}">
                <a16:creationId xmlns:a16="http://schemas.microsoft.com/office/drawing/2014/main" id="{AD52B027-9EA0-4DF9-8D13-2C3619AB488E}"/>
              </a:ext>
            </a:extLst>
          </p:cNvPr>
          <p:cNvSpPr/>
          <p:nvPr/>
        </p:nvSpPr>
        <p:spPr>
          <a:xfrm>
            <a:off x="9451587" y="3919966"/>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39" name="Rounded Rectangle 39">
            <a:extLst>
              <a:ext uri="{FF2B5EF4-FFF2-40B4-BE49-F238E27FC236}">
                <a16:creationId xmlns:a16="http://schemas.microsoft.com/office/drawing/2014/main" id="{AC2E32F4-8C16-4144-BF81-64099980F2E1}"/>
              </a:ext>
            </a:extLst>
          </p:cNvPr>
          <p:cNvSpPr/>
          <p:nvPr/>
        </p:nvSpPr>
        <p:spPr>
          <a:xfrm>
            <a:off x="5479907" y="4556050"/>
            <a:ext cx="1384644" cy="673474"/>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mj-lt"/>
              </a:rPr>
              <a:t>VRU Counter 5</a:t>
            </a:r>
          </a:p>
        </p:txBody>
      </p:sp>
      <p:sp>
        <p:nvSpPr>
          <p:cNvPr id="40" name="Rounded Rectangle 39">
            <a:extLst>
              <a:ext uri="{FF2B5EF4-FFF2-40B4-BE49-F238E27FC236}">
                <a16:creationId xmlns:a16="http://schemas.microsoft.com/office/drawing/2014/main" id="{AC2E32F4-8C16-4144-BF81-64099980F2E1}"/>
              </a:ext>
            </a:extLst>
          </p:cNvPr>
          <p:cNvSpPr/>
          <p:nvPr/>
        </p:nvSpPr>
        <p:spPr>
          <a:xfrm>
            <a:off x="7523810" y="4535552"/>
            <a:ext cx="1384644" cy="673474"/>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mj-lt"/>
              </a:rPr>
              <a:t>VRU Counter 0</a:t>
            </a:r>
          </a:p>
        </p:txBody>
      </p:sp>
      <p:sp>
        <p:nvSpPr>
          <p:cNvPr id="41" name="Rounded Rectangle 39">
            <a:extLst>
              <a:ext uri="{FF2B5EF4-FFF2-40B4-BE49-F238E27FC236}">
                <a16:creationId xmlns:a16="http://schemas.microsoft.com/office/drawing/2014/main" id="{AC2E32F4-8C16-4144-BF81-64099980F2E1}"/>
              </a:ext>
            </a:extLst>
          </p:cNvPr>
          <p:cNvSpPr/>
          <p:nvPr/>
        </p:nvSpPr>
        <p:spPr>
          <a:xfrm>
            <a:off x="9470740" y="4535552"/>
            <a:ext cx="1384644" cy="673474"/>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mj-lt"/>
              </a:rPr>
              <a:t>VRU Counter 4</a:t>
            </a:r>
          </a:p>
        </p:txBody>
      </p:sp>
      <p:sp>
        <p:nvSpPr>
          <p:cNvPr id="52" name="Right Arrow 19">
            <a:extLst>
              <a:ext uri="{FF2B5EF4-FFF2-40B4-BE49-F238E27FC236}">
                <a16:creationId xmlns:a16="http://schemas.microsoft.com/office/drawing/2014/main" id="{CBA8A512-4BFB-4DF8-A2DF-D871720D47EA}"/>
              </a:ext>
            </a:extLst>
          </p:cNvPr>
          <p:cNvSpPr/>
          <p:nvPr/>
        </p:nvSpPr>
        <p:spPr>
          <a:xfrm>
            <a:off x="6909471" y="3218759"/>
            <a:ext cx="494756"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Right Arrow 19">
            <a:extLst>
              <a:ext uri="{FF2B5EF4-FFF2-40B4-BE49-F238E27FC236}">
                <a16:creationId xmlns:a16="http://schemas.microsoft.com/office/drawing/2014/main" id="{CBA8A512-4BFB-4DF8-A2DF-D871720D47EA}"/>
              </a:ext>
            </a:extLst>
          </p:cNvPr>
          <p:cNvSpPr/>
          <p:nvPr/>
        </p:nvSpPr>
        <p:spPr>
          <a:xfrm>
            <a:off x="8975984" y="3248732"/>
            <a:ext cx="494756"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2" name="Rounded Rectangle 16">
            <a:extLst>
              <a:ext uri="{FF2B5EF4-FFF2-40B4-BE49-F238E27FC236}">
                <a16:creationId xmlns:a16="http://schemas.microsoft.com/office/drawing/2014/main" id="{07E9175C-5F36-4794-98B9-02D1C746B6A6}"/>
              </a:ext>
            </a:extLst>
          </p:cNvPr>
          <p:cNvSpPr/>
          <p:nvPr/>
        </p:nvSpPr>
        <p:spPr>
          <a:xfrm>
            <a:off x="7489548" y="3088070"/>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Front Pointer</a:t>
            </a:r>
          </a:p>
        </p:txBody>
      </p:sp>
    </p:spTree>
    <p:extLst>
      <p:ext uri="{BB962C8B-B14F-4D97-AF65-F5344CB8AC3E}">
        <p14:creationId xmlns:p14="http://schemas.microsoft.com/office/powerpoint/2010/main" val="1683456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A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12519" y="591022"/>
            <a:ext cx="9534277" cy="1560716"/>
          </a:xfrm>
        </p:spPr>
        <p:txBody>
          <a:bodyPr/>
          <a:lstStyle/>
          <a:p>
            <a:r>
              <a:rPr lang="en-US" dirty="0"/>
              <a:t>Virtual Response Unit </a:t>
            </a:r>
            <a:r>
              <a:rPr lang="en-US" dirty="0" smtClean="0"/>
              <a:t>Linked List</a:t>
            </a:r>
            <a:endParaRPr lang="en-US" dirty="0"/>
          </a:p>
        </p:txBody>
      </p:sp>
      <p:sp>
        <p:nvSpPr>
          <p:cNvPr id="16" name="Rectangle 15"/>
          <p:cNvSpPr/>
          <p:nvPr/>
        </p:nvSpPr>
        <p:spPr>
          <a:xfrm>
            <a:off x="3309556" y="2827150"/>
            <a:ext cx="1751524" cy="261830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a:off x="3508104" y="3012697"/>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30" name="TextBox 29"/>
          <p:cNvSpPr txBox="1"/>
          <p:nvPr/>
        </p:nvSpPr>
        <p:spPr>
          <a:xfrm>
            <a:off x="9104509" y="2358894"/>
            <a:ext cx="2020373" cy="523220"/>
          </a:xfrm>
          <a:prstGeom prst="rect">
            <a:avLst/>
          </a:prstGeom>
          <a:noFill/>
        </p:spPr>
        <p:txBody>
          <a:bodyPr wrap="square" rtlCol="0">
            <a:spAutoFit/>
          </a:bodyPr>
          <a:lstStyle/>
          <a:p>
            <a:r>
              <a:rPr lang="en-US" sz="2800">
                <a:latin typeface="+mj-lt"/>
              </a:rPr>
              <a:t>Head Link</a:t>
            </a:r>
          </a:p>
        </p:txBody>
      </p:sp>
      <p:sp>
        <p:nvSpPr>
          <p:cNvPr id="31" name="TextBox 30"/>
          <p:cNvSpPr txBox="1"/>
          <p:nvPr/>
        </p:nvSpPr>
        <p:spPr>
          <a:xfrm>
            <a:off x="7537847" y="2367642"/>
            <a:ext cx="1455313" cy="523220"/>
          </a:xfrm>
          <a:prstGeom prst="rect">
            <a:avLst/>
          </a:prstGeom>
          <a:noFill/>
        </p:spPr>
        <p:txBody>
          <a:bodyPr wrap="square" rtlCol="0">
            <a:spAutoFit/>
          </a:bodyPr>
          <a:lstStyle/>
          <a:p>
            <a:r>
              <a:rPr lang="en-US" sz="2800">
                <a:latin typeface="+mj-lt"/>
              </a:rPr>
              <a:t>Link 1</a:t>
            </a:r>
          </a:p>
        </p:txBody>
      </p:sp>
      <p:sp>
        <p:nvSpPr>
          <p:cNvPr id="32" name="TextBox 31"/>
          <p:cNvSpPr txBox="1"/>
          <p:nvPr/>
        </p:nvSpPr>
        <p:spPr>
          <a:xfrm>
            <a:off x="5509693" y="2340344"/>
            <a:ext cx="1455313" cy="523220"/>
          </a:xfrm>
          <a:prstGeom prst="rect">
            <a:avLst/>
          </a:prstGeom>
          <a:noFill/>
        </p:spPr>
        <p:txBody>
          <a:bodyPr wrap="square" rtlCol="0">
            <a:spAutoFit/>
          </a:bodyPr>
          <a:lstStyle/>
          <a:p>
            <a:r>
              <a:rPr lang="en-US" sz="2800">
                <a:latin typeface="+mj-lt"/>
              </a:rPr>
              <a:t>Link 2</a:t>
            </a:r>
          </a:p>
        </p:txBody>
      </p:sp>
      <p:sp>
        <p:nvSpPr>
          <p:cNvPr id="33" name="TextBox 32"/>
          <p:cNvSpPr txBox="1"/>
          <p:nvPr/>
        </p:nvSpPr>
        <p:spPr>
          <a:xfrm>
            <a:off x="3328338" y="2350743"/>
            <a:ext cx="1886216" cy="523220"/>
          </a:xfrm>
          <a:prstGeom prst="rect">
            <a:avLst/>
          </a:prstGeom>
          <a:noFill/>
        </p:spPr>
        <p:txBody>
          <a:bodyPr wrap="square" rtlCol="0">
            <a:spAutoFit/>
          </a:bodyPr>
          <a:lstStyle/>
          <a:p>
            <a:r>
              <a:rPr lang="en-US" sz="2800">
                <a:latin typeface="+mj-lt"/>
              </a:rPr>
              <a:t>Tail Link</a:t>
            </a:r>
          </a:p>
        </p:txBody>
      </p:sp>
      <p:sp>
        <p:nvSpPr>
          <p:cNvPr id="34" name="Right Arrow 33"/>
          <p:cNvSpPr/>
          <p:nvPr/>
        </p:nvSpPr>
        <p:spPr>
          <a:xfrm>
            <a:off x="1407032" y="3579367"/>
            <a:ext cx="1913587" cy="1002162"/>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solidFill>
                  <a:schemeClr val="tx1"/>
                </a:solidFill>
                <a:latin typeface="+mj-lt"/>
              </a:rPr>
              <a:t>Enqueue</a:t>
            </a:r>
          </a:p>
        </p:txBody>
      </p:sp>
      <p:sp>
        <p:nvSpPr>
          <p:cNvPr id="35" name="Right Arrow 34"/>
          <p:cNvSpPr/>
          <p:nvPr/>
        </p:nvSpPr>
        <p:spPr>
          <a:xfrm rot="5400000">
            <a:off x="7823201" y="6006294"/>
            <a:ext cx="736493" cy="719473"/>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800" dirty="0">
              <a:solidFill>
                <a:schemeClr val="tx1"/>
              </a:solidFill>
              <a:latin typeface="+mj-lt"/>
            </a:endParaRPr>
          </a:p>
        </p:txBody>
      </p:sp>
      <p:sp>
        <p:nvSpPr>
          <p:cNvPr id="45" name="Rounded Rectangle 39">
            <a:extLst>
              <a:ext uri="{FF2B5EF4-FFF2-40B4-BE49-F238E27FC236}">
                <a16:creationId xmlns:a16="http://schemas.microsoft.com/office/drawing/2014/main" id="{AC2E32F4-8C16-4144-BF81-64099980F2E1}"/>
              </a:ext>
            </a:extLst>
          </p:cNvPr>
          <p:cNvSpPr/>
          <p:nvPr/>
        </p:nvSpPr>
        <p:spPr>
          <a:xfrm>
            <a:off x="3508105" y="4539971"/>
            <a:ext cx="1384644" cy="673474"/>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mj-lt"/>
              </a:rPr>
              <a:t>VRU Counter 9</a:t>
            </a:r>
          </a:p>
        </p:txBody>
      </p:sp>
      <p:sp>
        <p:nvSpPr>
          <p:cNvPr id="46" name="Rounded Rectangle 5">
            <a:extLst>
              <a:ext uri="{FF2B5EF4-FFF2-40B4-BE49-F238E27FC236}">
                <a16:creationId xmlns:a16="http://schemas.microsoft.com/office/drawing/2014/main" id="{E05ECBFA-75E7-435A-A408-63BE64714ACE}"/>
              </a:ext>
            </a:extLst>
          </p:cNvPr>
          <p:cNvSpPr/>
          <p:nvPr/>
        </p:nvSpPr>
        <p:spPr>
          <a:xfrm>
            <a:off x="3488951" y="3883551"/>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48" name="Rounded Rectangle 5">
            <a:extLst>
              <a:ext uri="{FF2B5EF4-FFF2-40B4-BE49-F238E27FC236}">
                <a16:creationId xmlns:a16="http://schemas.microsoft.com/office/drawing/2014/main" id="{E1E69EA5-A092-4D8B-BB43-5B8E5C08E368}"/>
              </a:ext>
            </a:extLst>
          </p:cNvPr>
          <p:cNvSpPr/>
          <p:nvPr/>
        </p:nvSpPr>
        <p:spPr>
          <a:xfrm>
            <a:off x="7404226" y="5733169"/>
            <a:ext cx="1513805"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49" name="TextBox 48"/>
          <p:cNvSpPr txBox="1"/>
          <p:nvPr/>
        </p:nvSpPr>
        <p:spPr>
          <a:xfrm>
            <a:off x="5061080" y="5652702"/>
            <a:ext cx="2690390" cy="830997"/>
          </a:xfrm>
          <a:prstGeom prst="rect">
            <a:avLst/>
          </a:prstGeom>
          <a:noFill/>
        </p:spPr>
        <p:txBody>
          <a:bodyPr wrap="square" rtlCol="0">
            <a:spAutoFit/>
          </a:bodyPr>
          <a:lstStyle/>
          <a:p>
            <a:r>
              <a:rPr lang="en-US" sz="2400" dirty="0">
                <a:latin typeface="+mj-lt"/>
              </a:rPr>
              <a:t>ENQUEUE in Callers Queue</a:t>
            </a:r>
          </a:p>
        </p:txBody>
      </p:sp>
      <p:sp>
        <p:nvSpPr>
          <p:cNvPr id="50" name="Rounded Rectangle 5">
            <a:extLst>
              <a:ext uri="{FF2B5EF4-FFF2-40B4-BE49-F238E27FC236}">
                <a16:creationId xmlns:a16="http://schemas.microsoft.com/office/drawing/2014/main" id="{E1E69EA5-A092-4D8B-BB43-5B8E5C08E368}"/>
              </a:ext>
            </a:extLst>
          </p:cNvPr>
          <p:cNvSpPr/>
          <p:nvPr/>
        </p:nvSpPr>
        <p:spPr>
          <a:xfrm>
            <a:off x="1435633" y="3836926"/>
            <a:ext cx="1578741"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1" name="TextBox 50"/>
          <p:cNvSpPr txBox="1"/>
          <p:nvPr/>
        </p:nvSpPr>
        <p:spPr>
          <a:xfrm>
            <a:off x="1282684" y="3285128"/>
            <a:ext cx="1873398" cy="461665"/>
          </a:xfrm>
          <a:prstGeom prst="rect">
            <a:avLst/>
          </a:prstGeom>
          <a:noFill/>
        </p:spPr>
        <p:txBody>
          <a:bodyPr wrap="square" rtlCol="0">
            <a:spAutoFit/>
          </a:bodyPr>
          <a:lstStyle/>
          <a:p>
            <a:r>
              <a:rPr lang="en-US" sz="2400" dirty="0">
                <a:latin typeface="+mj-lt"/>
              </a:rPr>
              <a:t>ENQUEUE</a:t>
            </a:r>
          </a:p>
        </p:txBody>
      </p:sp>
      <p:sp>
        <p:nvSpPr>
          <p:cNvPr id="36" name="Rectangle 35">
            <a:extLst>
              <a:ext uri="{FF2B5EF4-FFF2-40B4-BE49-F238E27FC236}">
                <a16:creationId xmlns:a16="http://schemas.microsoft.com/office/drawing/2014/main" id="{DB03BC96-B7A7-439F-AE99-70A84EA7402B}"/>
              </a:ext>
            </a:extLst>
          </p:cNvPr>
          <p:cNvSpPr/>
          <p:nvPr/>
        </p:nvSpPr>
        <p:spPr>
          <a:xfrm>
            <a:off x="5307126" y="2827149"/>
            <a:ext cx="1751524" cy="26183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7" name="Rounded Rectangle 16">
            <a:extLst>
              <a:ext uri="{FF2B5EF4-FFF2-40B4-BE49-F238E27FC236}">
                <a16:creationId xmlns:a16="http://schemas.microsoft.com/office/drawing/2014/main" id="{CB5CC14C-B0E6-4301-822F-76F852927801}"/>
              </a:ext>
            </a:extLst>
          </p:cNvPr>
          <p:cNvSpPr/>
          <p:nvPr/>
        </p:nvSpPr>
        <p:spPr>
          <a:xfrm>
            <a:off x="5505674" y="3012697"/>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55" name="Rounded Rectangle 5">
            <a:extLst>
              <a:ext uri="{FF2B5EF4-FFF2-40B4-BE49-F238E27FC236}">
                <a16:creationId xmlns:a16="http://schemas.microsoft.com/office/drawing/2014/main" id="{C93339CF-AD7A-451D-9FAA-05CCA11872A8}"/>
              </a:ext>
            </a:extLst>
          </p:cNvPr>
          <p:cNvSpPr/>
          <p:nvPr/>
        </p:nvSpPr>
        <p:spPr>
          <a:xfrm>
            <a:off x="5486521" y="3883551"/>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20" name="Right Arrow 19"/>
          <p:cNvSpPr/>
          <p:nvPr/>
        </p:nvSpPr>
        <p:spPr>
          <a:xfrm>
            <a:off x="4911901" y="3218759"/>
            <a:ext cx="546278"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3498CDE6-D933-4F54-B1B5-3423972F12A8}"/>
              </a:ext>
            </a:extLst>
          </p:cNvPr>
          <p:cNvSpPr/>
          <p:nvPr/>
        </p:nvSpPr>
        <p:spPr>
          <a:xfrm>
            <a:off x="7315686" y="2827149"/>
            <a:ext cx="1751524" cy="26183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ounded Rectangle 5">
            <a:extLst>
              <a:ext uri="{FF2B5EF4-FFF2-40B4-BE49-F238E27FC236}">
                <a16:creationId xmlns:a16="http://schemas.microsoft.com/office/drawing/2014/main" id="{39C76064-C8B7-417A-A87C-041226BD4DC0}"/>
              </a:ext>
            </a:extLst>
          </p:cNvPr>
          <p:cNvSpPr/>
          <p:nvPr/>
        </p:nvSpPr>
        <p:spPr>
          <a:xfrm>
            <a:off x="7495081" y="3883551"/>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62" name="Rectangle 61">
            <a:extLst>
              <a:ext uri="{FF2B5EF4-FFF2-40B4-BE49-F238E27FC236}">
                <a16:creationId xmlns:a16="http://schemas.microsoft.com/office/drawing/2014/main" id="{58025B94-1B7D-4C94-9AEA-105099E676CE}"/>
              </a:ext>
            </a:extLst>
          </p:cNvPr>
          <p:cNvSpPr/>
          <p:nvPr/>
        </p:nvSpPr>
        <p:spPr>
          <a:xfrm>
            <a:off x="9272192" y="2863565"/>
            <a:ext cx="1751524" cy="258189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3" name="Rounded Rectangle 16">
            <a:extLst>
              <a:ext uri="{FF2B5EF4-FFF2-40B4-BE49-F238E27FC236}">
                <a16:creationId xmlns:a16="http://schemas.microsoft.com/office/drawing/2014/main" id="{07E9175C-5F36-4794-98B9-02D1C746B6A6}"/>
              </a:ext>
            </a:extLst>
          </p:cNvPr>
          <p:cNvSpPr/>
          <p:nvPr/>
        </p:nvSpPr>
        <p:spPr>
          <a:xfrm>
            <a:off x="9470740" y="3049112"/>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67" name="Rounded Rectangle 5">
            <a:extLst>
              <a:ext uri="{FF2B5EF4-FFF2-40B4-BE49-F238E27FC236}">
                <a16:creationId xmlns:a16="http://schemas.microsoft.com/office/drawing/2014/main" id="{AD52B027-9EA0-4DF9-8D13-2C3619AB488E}"/>
              </a:ext>
            </a:extLst>
          </p:cNvPr>
          <p:cNvSpPr/>
          <p:nvPr/>
        </p:nvSpPr>
        <p:spPr>
          <a:xfrm>
            <a:off x="9451587" y="3919966"/>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39" name="Rounded Rectangle 39">
            <a:extLst>
              <a:ext uri="{FF2B5EF4-FFF2-40B4-BE49-F238E27FC236}">
                <a16:creationId xmlns:a16="http://schemas.microsoft.com/office/drawing/2014/main" id="{AC2E32F4-8C16-4144-BF81-64099980F2E1}"/>
              </a:ext>
            </a:extLst>
          </p:cNvPr>
          <p:cNvSpPr/>
          <p:nvPr/>
        </p:nvSpPr>
        <p:spPr>
          <a:xfrm>
            <a:off x="5479907" y="4556050"/>
            <a:ext cx="1384644" cy="673474"/>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mj-lt"/>
              </a:rPr>
              <a:t>VRU Counter 5</a:t>
            </a:r>
          </a:p>
        </p:txBody>
      </p:sp>
      <p:sp>
        <p:nvSpPr>
          <p:cNvPr id="40" name="Rounded Rectangle 39">
            <a:extLst>
              <a:ext uri="{FF2B5EF4-FFF2-40B4-BE49-F238E27FC236}">
                <a16:creationId xmlns:a16="http://schemas.microsoft.com/office/drawing/2014/main" id="{AC2E32F4-8C16-4144-BF81-64099980F2E1}"/>
              </a:ext>
            </a:extLst>
          </p:cNvPr>
          <p:cNvSpPr/>
          <p:nvPr/>
        </p:nvSpPr>
        <p:spPr>
          <a:xfrm>
            <a:off x="7523810" y="4535552"/>
            <a:ext cx="1384644" cy="673474"/>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mj-lt"/>
              </a:rPr>
              <a:t>VRU Counter 0</a:t>
            </a:r>
          </a:p>
        </p:txBody>
      </p:sp>
      <p:sp>
        <p:nvSpPr>
          <p:cNvPr id="41" name="Rounded Rectangle 39">
            <a:extLst>
              <a:ext uri="{FF2B5EF4-FFF2-40B4-BE49-F238E27FC236}">
                <a16:creationId xmlns:a16="http://schemas.microsoft.com/office/drawing/2014/main" id="{AC2E32F4-8C16-4144-BF81-64099980F2E1}"/>
              </a:ext>
            </a:extLst>
          </p:cNvPr>
          <p:cNvSpPr/>
          <p:nvPr/>
        </p:nvSpPr>
        <p:spPr>
          <a:xfrm>
            <a:off x="9470740" y="4535552"/>
            <a:ext cx="1384644" cy="673474"/>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mj-lt"/>
              </a:rPr>
              <a:t>VRU Counter 4</a:t>
            </a:r>
          </a:p>
        </p:txBody>
      </p:sp>
      <p:sp>
        <p:nvSpPr>
          <p:cNvPr id="52" name="Right Arrow 19">
            <a:extLst>
              <a:ext uri="{FF2B5EF4-FFF2-40B4-BE49-F238E27FC236}">
                <a16:creationId xmlns:a16="http://schemas.microsoft.com/office/drawing/2014/main" id="{CBA8A512-4BFB-4DF8-A2DF-D871720D47EA}"/>
              </a:ext>
            </a:extLst>
          </p:cNvPr>
          <p:cNvSpPr/>
          <p:nvPr/>
        </p:nvSpPr>
        <p:spPr>
          <a:xfrm>
            <a:off x="6909470" y="3218759"/>
            <a:ext cx="2460103"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863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4582" y="514945"/>
            <a:ext cx="8897565" cy="1560716"/>
          </a:xfrm>
        </p:spPr>
        <p:txBody>
          <a:bodyPr/>
          <a:lstStyle/>
          <a:p>
            <a:r>
              <a:rPr lang="en-US" dirty="0"/>
              <a:t>Callers Queue</a:t>
            </a:r>
          </a:p>
        </p:txBody>
      </p:sp>
      <p:sp>
        <p:nvSpPr>
          <p:cNvPr id="16" name="Rectangle 15"/>
          <p:cNvSpPr/>
          <p:nvPr/>
        </p:nvSpPr>
        <p:spPr>
          <a:xfrm>
            <a:off x="209909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a:off x="229764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30" name="TextBox 29"/>
          <p:cNvSpPr txBox="1"/>
          <p:nvPr/>
        </p:nvSpPr>
        <p:spPr>
          <a:xfrm>
            <a:off x="7894051" y="2358893"/>
            <a:ext cx="2020373" cy="523220"/>
          </a:xfrm>
          <a:prstGeom prst="rect">
            <a:avLst/>
          </a:prstGeom>
          <a:noFill/>
        </p:spPr>
        <p:txBody>
          <a:bodyPr wrap="square" rtlCol="0">
            <a:spAutoFit/>
          </a:bodyPr>
          <a:lstStyle/>
          <a:p>
            <a:r>
              <a:rPr lang="en-US" sz="2800">
                <a:latin typeface="+mj-lt"/>
              </a:rPr>
              <a:t>Head Link</a:t>
            </a:r>
          </a:p>
        </p:txBody>
      </p:sp>
      <p:sp>
        <p:nvSpPr>
          <p:cNvPr id="31" name="TextBox 30"/>
          <p:cNvSpPr txBox="1"/>
          <p:nvPr/>
        </p:nvSpPr>
        <p:spPr>
          <a:xfrm>
            <a:off x="6327389" y="2367641"/>
            <a:ext cx="1455313" cy="523220"/>
          </a:xfrm>
          <a:prstGeom prst="rect">
            <a:avLst/>
          </a:prstGeom>
          <a:noFill/>
        </p:spPr>
        <p:txBody>
          <a:bodyPr wrap="square" rtlCol="0">
            <a:spAutoFit/>
          </a:bodyPr>
          <a:lstStyle/>
          <a:p>
            <a:r>
              <a:rPr lang="en-US" sz="2800">
                <a:latin typeface="+mj-lt"/>
              </a:rPr>
              <a:t>Link 1</a:t>
            </a:r>
          </a:p>
        </p:txBody>
      </p:sp>
      <p:sp>
        <p:nvSpPr>
          <p:cNvPr id="32" name="TextBox 31"/>
          <p:cNvSpPr txBox="1"/>
          <p:nvPr/>
        </p:nvSpPr>
        <p:spPr>
          <a:xfrm>
            <a:off x="4299235" y="2340343"/>
            <a:ext cx="1455313" cy="523220"/>
          </a:xfrm>
          <a:prstGeom prst="rect">
            <a:avLst/>
          </a:prstGeom>
          <a:noFill/>
        </p:spPr>
        <p:txBody>
          <a:bodyPr wrap="square" rtlCol="0">
            <a:spAutoFit/>
          </a:bodyPr>
          <a:lstStyle/>
          <a:p>
            <a:r>
              <a:rPr lang="en-US" sz="2800">
                <a:latin typeface="+mj-lt"/>
              </a:rPr>
              <a:t>Link 2</a:t>
            </a:r>
          </a:p>
        </p:txBody>
      </p:sp>
      <p:sp>
        <p:nvSpPr>
          <p:cNvPr id="33" name="TextBox 32"/>
          <p:cNvSpPr txBox="1"/>
          <p:nvPr/>
        </p:nvSpPr>
        <p:spPr>
          <a:xfrm>
            <a:off x="2117880" y="2350742"/>
            <a:ext cx="1886216" cy="523220"/>
          </a:xfrm>
          <a:prstGeom prst="rect">
            <a:avLst/>
          </a:prstGeom>
          <a:noFill/>
        </p:spPr>
        <p:txBody>
          <a:bodyPr wrap="square" rtlCol="0">
            <a:spAutoFit/>
          </a:bodyPr>
          <a:lstStyle/>
          <a:p>
            <a:r>
              <a:rPr lang="en-US" sz="2800">
                <a:latin typeface="+mj-lt"/>
              </a:rPr>
              <a:t>Tail Link</a:t>
            </a:r>
          </a:p>
        </p:txBody>
      </p:sp>
      <p:sp>
        <p:nvSpPr>
          <p:cNvPr id="34" name="Right Arrow 33"/>
          <p:cNvSpPr/>
          <p:nvPr/>
        </p:nvSpPr>
        <p:spPr>
          <a:xfrm>
            <a:off x="211107" y="3919002"/>
            <a:ext cx="1913587" cy="1002162"/>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solidFill>
                  <a:schemeClr val="tx1"/>
                </a:solidFill>
                <a:latin typeface="+mj-lt"/>
              </a:rPr>
              <a:t>Enqueue</a:t>
            </a:r>
          </a:p>
        </p:txBody>
      </p:sp>
      <p:sp>
        <p:nvSpPr>
          <p:cNvPr id="38" name="Rounded Rectangle 42">
            <a:extLst>
              <a:ext uri="{FF2B5EF4-FFF2-40B4-BE49-F238E27FC236}">
                <a16:creationId xmlns:a16="http://schemas.microsoft.com/office/drawing/2014/main" id="{511165CA-66FC-4696-90DF-B5816D53FF8B}"/>
              </a:ext>
            </a:extLst>
          </p:cNvPr>
          <p:cNvSpPr/>
          <p:nvPr/>
        </p:nvSpPr>
        <p:spPr>
          <a:xfrm>
            <a:off x="228476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25</a:t>
            </a:r>
          </a:p>
        </p:txBody>
      </p:sp>
      <p:sp>
        <p:nvSpPr>
          <p:cNvPr id="45" name="Rounded Rectangle 39">
            <a:extLst>
              <a:ext uri="{FF2B5EF4-FFF2-40B4-BE49-F238E27FC236}">
                <a16:creationId xmlns:a16="http://schemas.microsoft.com/office/drawing/2014/main" id="{AC2E32F4-8C16-4144-BF81-64099980F2E1}"/>
              </a:ext>
            </a:extLst>
          </p:cNvPr>
          <p:cNvSpPr/>
          <p:nvPr/>
        </p:nvSpPr>
        <p:spPr>
          <a:xfrm>
            <a:off x="229764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46" name="Rounded Rectangle 5">
            <a:extLst>
              <a:ext uri="{FF2B5EF4-FFF2-40B4-BE49-F238E27FC236}">
                <a16:creationId xmlns:a16="http://schemas.microsoft.com/office/drawing/2014/main" id="{E05ECBFA-75E7-435A-A408-63BE64714ACE}"/>
              </a:ext>
            </a:extLst>
          </p:cNvPr>
          <p:cNvSpPr/>
          <p:nvPr/>
        </p:nvSpPr>
        <p:spPr>
          <a:xfrm>
            <a:off x="227849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0" name="Rounded Rectangle 5">
            <a:extLst>
              <a:ext uri="{FF2B5EF4-FFF2-40B4-BE49-F238E27FC236}">
                <a16:creationId xmlns:a16="http://schemas.microsoft.com/office/drawing/2014/main" id="{E1E69EA5-A092-4D8B-BB43-5B8E5C08E368}"/>
              </a:ext>
            </a:extLst>
          </p:cNvPr>
          <p:cNvSpPr/>
          <p:nvPr/>
        </p:nvSpPr>
        <p:spPr>
          <a:xfrm>
            <a:off x="239708" y="4176561"/>
            <a:ext cx="1578741"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1" name="TextBox 50"/>
          <p:cNvSpPr txBox="1"/>
          <p:nvPr/>
        </p:nvSpPr>
        <p:spPr>
          <a:xfrm>
            <a:off x="126426" y="3035808"/>
            <a:ext cx="1873398" cy="1200329"/>
          </a:xfrm>
          <a:prstGeom prst="rect">
            <a:avLst/>
          </a:prstGeom>
          <a:noFill/>
        </p:spPr>
        <p:txBody>
          <a:bodyPr wrap="square" rtlCol="0">
            <a:spAutoFit/>
          </a:bodyPr>
          <a:lstStyle/>
          <a:p>
            <a:r>
              <a:rPr lang="en-US" sz="2400" dirty="0">
                <a:latin typeface="+mj-lt"/>
              </a:rPr>
              <a:t>ENQUEUE from VRU Unit</a:t>
            </a:r>
          </a:p>
        </p:txBody>
      </p:sp>
      <p:sp>
        <p:nvSpPr>
          <p:cNvPr id="36" name="Rectangle 35">
            <a:extLst>
              <a:ext uri="{FF2B5EF4-FFF2-40B4-BE49-F238E27FC236}">
                <a16:creationId xmlns:a16="http://schemas.microsoft.com/office/drawing/2014/main" id="{DB03BC96-B7A7-439F-AE99-70A84EA7402B}"/>
              </a:ext>
            </a:extLst>
          </p:cNvPr>
          <p:cNvSpPr/>
          <p:nvPr/>
        </p:nvSpPr>
        <p:spPr>
          <a:xfrm>
            <a:off x="409666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7" name="Rounded Rectangle 16">
            <a:extLst>
              <a:ext uri="{FF2B5EF4-FFF2-40B4-BE49-F238E27FC236}">
                <a16:creationId xmlns:a16="http://schemas.microsoft.com/office/drawing/2014/main" id="{CB5CC14C-B0E6-4301-822F-76F852927801}"/>
              </a:ext>
            </a:extLst>
          </p:cNvPr>
          <p:cNvSpPr/>
          <p:nvPr/>
        </p:nvSpPr>
        <p:spPr>
          <a:xfrm>
            <a:off x="429521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53" name="Rounded Rectangle 42">
            <a:extLst>
              <a:ext uri="{FF2B5EF4-FFF2-40B4-BE49-F238E27FC236}">
                <a16:creationId xmlns:a16="http://schemas.microsoft.com/office/drawing/2014/main" id="{081C2171-4B7E-4325-8736-ADC52F30273C}"/>
              </a:ext>
            </a:extLst>
          </p:cNvPr>
          <p:cNvSpPr/>
          <p:nvPr/>
        </p:nvSpPr>
        <p:spPr>
          <a:xfrm>
            <a:off x="428233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15</a:t>
            </a:r>
          </a:p>
        </p:txBody>
      </p:sp>
      <p:sp>
        <p:nvSpPr>
          <p:cNvPr id="54" name="Rounded Rectangle 39">
            <a:extLst>
              <a:ext uri="{FF2B5EF4-FFF2-40B4-BE49-F238E27FC236}">
                <a16:creationId xmlns:a16="http://schemas.microsoft.com/office/drawing/2014/main" id="{FE6275B3-8E60-42A1-A0C8-7AF17407D833}"/>
              </a:ext>
            </a:extLst>
          </p:cNvPr>
          <p:cNvSpPr/>
          <p:nvPr/>
        </p:nvSpPr>
        <p:spPr>
          <a:xfrm>
            <a:off x="429521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55" name="Rounded Rectangle 5">
            <a:extLst>
              <a:ext uri="{FF2B5EF4-FFF2-40B4-BE49-F238E27FC236}">
                <a16:creationId xmlns:a16="http://schemas.microsoft.com/office/drawing/2014/main" id="{C93339CF-AD7A-451D-9FAA-05CCA11872A8}"/>
              </a:ext>
            </a:extLst>
          </p:cNvPr>
          <p:cNvSpPr/>
          <p:nvPr/>
        </p:nvSpPr>
        <p:spPr>
          <a:xfrm>
            <a:off x="427606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20" name="Right Arrow 19"/>
          <p:cNvSpPr/>
          <p:nvPr/>
        </p:nvSpPr>
        <p:spPr>
          <a:xfrm>
            <a:off x="3701443" y="3218758"/>
            <a:ext cx="546278"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3498CDE6-D933-4F54-B1B5-3423972F12A8}"/>
              </a:ext>
            </a:extLst>
          </p:cNvPr>
          <p:cNvSpPr/>
          <p:nvPr/>
        </p:nvSpPr>
        <p:spPr>
          <a:xfrm>
            <a:off x="610522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9" name="Rounded Rectangle 42">
            <a:extLst>
              <a:ext uri="{FF2B5EF4-FFF2-40B4-BE49-F238E27FC236}">
                <a16:creationId xmlns:a16="http://schemas.microsoft.com/office/drawing/2014/main" id="{3A73E004-61D8-4BF2-A1A7-E07F4BFDF423}"/>
              </a:ext>
            </a:extLst>
          </p:cNvPr>
          <p:cNvSpPr/>
          <p:nvPr/>
        </p:nvSpPr>
        <p:spPr>
          <a:xfrm>
            <a:off x="629089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0</a:t>
            </a:r>
          </a:p>
        </p:txBody>
      </p:sp>
      <p:sp>
        <p:nvSpPr>
          <p:cNvPr id="60" name="Rounded Rectangle 39">
            <a:extLst>
              <a:ext uri="{FF2B5EF4-FFF2-40B4-BE49-F238E27FC236}">
                <a16:creationId xmlns:a16="http://schemas.microsoft.com/office/drawing/2014/main" id="{F17D6F7D-1E95-460F-A009-879D412FE843}"/>
              </a:ext>
            </a:extLst>
          </p:cNvPr>
          <p:cNvSpPr/>
          <p:nvPr/>
        </p:nvSpPr>
        <p:spPr>
          <a:xfrm>
            <a:off x="630377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61" name="Rounded Rectangle 5">
            <a:extLst>
              <a:ext uri="{FF2B5EF4-FFF2-40B4-BE49-F238E27FC236}">
                <a16:creationId xmlns:a16="http://schemas.microsoft.com/office/drawing/2014/main" id="{39C76064-C8B7-417A-A87C-041226BD4DC0}"/>
              </a:ext>
            </a:extLst>
          </p:cNvPr>
          <p:cNvSpPr/>
          <p:nvPr/>
        </p:nvSpPr>
        <p:spPr>
          <a:xfrm>
            <a:off x="628462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62" name="Rectangle 61">
            <a:extLst>
              <a:ext uri="{FF2B5EF4-FFF2-40B4-BE49-F238E27FC236}">
                <a16:creationId xmlns:a16="http://schemas.microsoft.com/office/drawing/2014/main" id="{58025B94-1B7D-4C94-9AEA-105099E676CE}"/>
              </a:ext>
            </a:extLst>
          </p:cNvPr>
          <p:cNvSpPr/>
          <p:nvPr/>
        </p:nvSpPr>
        <p:spPr>
          <a:xfrm>
            <a:off x="8061734" y="2863563"/>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3" name="Rounded Rectangle 16">
            <a:extLst>
              <a:ext uri="{FF2B5EF4-FFF2-40B4-BE49-F238E27FC236}">
                <a16:creationId xmlns:a16="http://schemas.microsoft.com/office/drawing/2014/main" id="{07E9175C-5F36-4794-98B9-02D1C746B6A6}"/>
              </a:ext>
            </a:extLst>
          </p:cNvPr>
          <p:cNvSpPr/>
          <p:nvPr/>
        </p:nvSpPr>
        <p:spPr>
          <a:xfrm>
            <a:off x="8260282" y="3049111"/>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65" name="Rounded Rectangle 42">
            <a:extLst>
              <a:ext uri="{FF2B5EF4-FFF2-40B4-BE49-F238E27FC236}">
                <a16:creationId xmlns:a16="http://schemas.microsoft.com/office/drawing/2014/main" id="{226B3B20-2B9C-4AAC-9F74-A74750AA2BF1}"/>
              </a:ext>
            </a:extLst>
          </p:cNvPr>
          <p:cNvSpPr/>
          <p:nvPr/>
        </p:nvSpPr>
        <p:spPr>
          <a:xfrm>
            <a:off x="8247403" y="5227631"/>
            <a:ext cx="1397523"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5</a:t>
            </a:r>
          </a:p>
        </p:txBody>
      </p:sp>
      <p:sp>
        <p:nvSpPr>
          <p:cNvPr id="66" name="Rounded Rectangle 39">
            <a:extLst>
              <a:ext uri="{FF2B5EF4-FFF2-40B4-BE49-F238E27FC236}">
                <a16:creationId xmlns:a16="http://schemas.microsoft.com/office/drawing/2014/main" id="{D7FCB9A5-FBA8-482A-8C32-66799531E567}"/>
              </a:ext>
            </a:extLst>
          </p:cNvPr>
          <p:cNvSpPr/>
          <p:nvPr/>
        </p:nvSpPr>
        <p:spPr>
          <a:xfrm>
            <a:off x="8260282" y="457638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67" name="Rounded Rectangle 5">
            <a:extLst>
              <a:ext uri="{FF2B5EF4-FFF2-40B4-BE49-F238E27FC236}">
                <a16:creationId xmlns:a16="http://schemas.microsoft.com/office/drawing/2014/main" id="{AD52B027-9EA0-4DF9-8D13-2C3619AB488E}"/>
              </a:ext>
            </a:extLst>
          </p:cNvPr>
          <p:cNvSpPr/>
          <p:nvPr/>
        </p:nvSpPr>
        <p:spPr>
          <a:xfrm>
            <a:off x="8241129" y="391996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39" name="Right Arrow 38"/>
          <p:cNvSpPr/>
          <p:nvPr/>
        </p:nvSpPr>
        <p:spPr>
          <a:xfrm>
            <a:off x="10011806" y="3684260"/>
            <a:ext cx="1964030" cy="91679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a:solidFill>
                <a:schemeClr val="tx1"/>
              </a:solidFill>
              <a:latin typeface="+mj-lt"/>
            </a:endParaRPr>
          </a:p>
        </p:txBody>
      </p:sp>
      <p:sp>
        <p:nvSpPr>
          <p:cNvPr id="40" name="Rounded Rectangle 4">
            <a:extLst>
              <a:ext uri="{FF2B5EF4-FFF2-40B4-BE49-F238E27FC236}">
                <a16:creationId xmlns:a16="http://schemas.microsoft.com/office/drawing/2014/main" id="{72CE98E7-DC32-4E5F-9CA6-C797D5F68E65}"/>
              </a:ext>
            </a:extLst>
          </p:cNvPr>
          <p:cNvSpPr/>
          <p:nvPr/>
        </p:nvSpPr>
        <p:spPr>
          <a:xfrm>
            <a:off x="10011806" y="3895766"/>
            <a:ext cx="1399412" cy="493779"/>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41" name="TextBox 40"/>
          <p:cNvSpPr txBox="1"/>
          <p:nvPr/>
        </p:nvSpPr>
        <p:spPr>
          <a:xfrm>
            <a:off x="9921115" y="3218758"/>
            <a:ext cx="1827461" cy="461665"/>
          </a:xfrm>
          <a:prstGeom prst="rect">
            <a:avLst/>
          </a:prstGeom>
          <a:noFill/>
        </p:spPr>
        <p:txBody>
          <a:bodyPr wrap="square" rtlCol="0">
            <a:spAutoFit/>
          </a:bodyPr>
          <a:lstStyle/>
          <a:p>
            <a:r>
              <a:rPr lang="en-US" sz="2400" dirty="0">
                <a:latin typeface="+mj-lt"/>
              </a:rPr>
              <a:t>DEQUEUE</a:t>
            </a:r>
          </a:p>
        </p:txBody>
      </p:sp>
      <p:sp>
        <p:nvSpPr>
          <p:cNvPr id="52" name="Right Arrow 19">
            <a:extLst>
              <a:ext uri="{FF2B5EF4-FFF2-40B4-BE49-F238E27FC236}">
                <a16:creationId xmlns:a16="http://schemas.microsoft.com/office/drawing/2014/main" id="{CBA8A512-4BFB-4DF8-A2DF-D871720D47EA}"/>
              </a:ext>
            </a:extLst>
          </p:cNvPr>
          <p:cNvSpPr/>
          <p:nvPr/>
        </p:nvSpPr>
        <p:spPr>
          <a:xfrm>
            <a:off x="5699012" y="3218758"/>
            <a:ext cx="585611"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2" name="Right Arrow 19">
            <a:extLst>
              <a:ext uri="{FF2B5EF4-FFF2-40B4-BE49-F238E27FC236}">
                <a16:creationId xmlns:a16="http://schemas.microsoft.com/office/drawing/2014/main" id="{CBA8A512-4BFB-4DF8-A2DF-D871720D47EA}"/>
              </a:ext>
            </a:extLst>
          </p:cNvPr>
          <p:cNvSpPr/>
          <p:nvPr/>
        </p:nvSpPr>
        <p:spPr>
          <a:xfrm>
            <a:off x="7621183" y="3206901"/>
            <a:ext cx="585611"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3" name="Rounded Rectangle 16">
            <a:extLst>
              <a:ext uri="{FF2B5EF4-FFF2-40B4-BE49-F238E27FC236}">
                <a16:creationId xmlns:a16="http://schemas.microsoft.com/office/drawing/2014/main" id="{07E9175C-5F36-4794-98B9-02D1C746B6A6}"/>
              </a:ext>
            </a:extLst>
          </p:cNvPr>
          <p:cNvSpPr/>
          <p:nvPr/>
        </p:nvSpPr>
        <p:spPr>
          <a:xfrm>
            <a:off x="6270724"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Tree>
    <p:extLst>
      <p:ext uri="{BB962C8B-B14F-4D97-AF65-F5344CB8AC3E}">
        <p14:creationId xmlns:p14="http://schemas.microsoft.com/office/powerpoint/2010/main" val="216138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6712" y="143342"/>
            <a:ext cx="8897565" cy="1560716"/>
          </a:xfrm>
        </p:spPr>
        <p:txBody>
          <a:bodyPr/>
          <a:lstStyle/>
          <a:p>
            <a:r>
              <a:rPr lang="en-US" dirty="0"/>
              <a:t>Call Centers</a:t>
            </a:r>
          </a:p>
        </p:txBody>
      </p:sp>
      <p:sp>
        <p:nvSpPr>
          <p:cNvPr id="3" name="Content Placeholder 2"/>
          <p:cNvSpPr>
            <a:spLocks noGrp="1"/>
          </p:cNvSpPr>
          <p:nvPr>
            <p:ph idx="1"/>
          </p:nvPr>
        </p:nvSpPr>
        <p:spPr>
          <a:xfrm>
            <a:off x="269568" y="1461752"/>
            <a:ext cx="11553238" cy="5396248"/>
          </a:xfrm>
          <a:solidFill>
            <a:schemeClr val="bg1"/>
          </a:solidFill>
        </p:spPr>
        <p:txBody>
          <a:bodyPr>
            <a:normAutofit/>
          </a:bodyPr>
          <a:lstStyle/>
          <a:p>
            <a:pPr>
              <a:buFont typeface="Wingdings" panose="05000000000000000000" pitchFamily="2" charset="2"/>
              <a:buChar char="v"/>
            </a:pPr>
            <a:r>
              <a:rPr lang="en-US" sz="2600" dirty="0">
                <a:solidFill>
                  <a:schemeClr val="tx1"/>
                </a:solidFill>
                <a:latin typeface="+mj-lt"/>
              </a:rPr>
              <a:t>Call center is a centralized office used for receiving a large volume of requests by telephone (</a:t>
            </a:r>
            <a:r>
              <a:rPr lang="en-US" sz="2600" dirty="0" err="1">
                <a:solidFill>
                  <a:schemeClr val="tx1"/>
                </a:solidFill>
                <a:latin typeface="+mj-lt"/>
              </a:rPr>
              <a:t>Perros</a:t>
            </a:r>
            <a:r>
              <a:rPr lang="en-US" sz="2600" dirty="0">
                <a:solidFill>
                  <a:schemeClr val="tx1"/>
                </a:solidFill>
                <a:latin typeface="+mj-lt"/>
              </a:rPr>
              <a:t> 2009, </a:t>
            </a:r>
            <a:r>
              <a:rPr lang="en-US" sz="2600" dirty="0" err="1">
                <a:solidFill>
                  <a:schemeClr val="tx1"/>
                </a:solidFill>
                <a:latin typeface="+mj-lt"/>
              </a:rPr>
              <a:t>Iversen</a:t>
            </a:r>
            <a:r>
              <a:rPr lang="en-US" sz="2600" dirty="0">
                <a:solidFill>
                  <a:schemeClr val="tx1"/>
                </a:solidFill>
                <a:latin typeface="+mj-lt"/>
              </a:rPr>
              <a:t> 2001).</a:t>
            </a:r>
          </a:p>
          <a:p>
            <a:pPr>
              <a:buFont typeface="Wingdings" panose="05000000000000000000" pitchFamily="2" charset="2"/>
              <a:buChar char="v"/>
            </a:pPr>
            <a:r>
              <a:rPr lang="en-US" sz="2600" dirty="0">
                <a:solidFill>
                  <a:schemeClr val="tx1"/>
                </a:solidFill>
                <a:latin typeface="+mj-lt"/>
              </a:rPr>
              <a:t>The callers are serviced by a group of call center agents trained for customer management (Robbins 2015).</a:t>
            </a:r>
          </a:p>
          <a:p>
            <a:pPr>
              <a:buFont typeface="Wingdings" panose="05000000000000000000" pitchFamily="2" charset="2"/>
              <a:buChar char="v"/>
            </a:pPr>
            <a:r>
              <a:rPr lang="en-US" sz="2600" dirty="0">
                <a:solidFill>
                  <a:schemeClr val="tx1"/>
                </a:solidFill>
                <a:latin typeface="+mj-lt"/>
              </a:rPr>
              <a:t>Callers are distributed to idle agents by Automatic Call Distributor ACD which controls circuit switches in call center (</a:t>
            </a:r>
            <a:r>
              <a:rPr lang="en-US" sz="2600" dirty="0" err="1">
                <a:solidFill>
                  <a:schemeClr val="tx1"/>
                </a:solidFill>
                <a:latin typeface="+mj-lt"/>
              </a:rPr>
              <a:t>Gans</a:t>
            </a:r>
            <a:r>
              <a:rPr lang="en-US" sz="2600" dirty="0">
                <a:solidFill>
                  <a:schemeClr val="tx1"/>
                </a:solidFill>
                <a:latin typeface="+mj-lt"/>
              </a:rPr>
              <a:t> et al. 2003).</a:t>
            </a:r>
          </a:p>
          <a:p>
            <a:pPr>
              <a:buFont typeface="Wingdings" panose="05000000000000000000" pitchFamily="2" charset="2"/>
              <a:buChar char="v"/>
            </a:pPr>
            <a:r>
              <a:rPr lang="en-US" sz="2600" dirty="0">
                <a:solidFill>
                  <a:schemeClr val="tx1"/>
                </a:solidFill>
                <a:latin typeface="+mj-lt"/>
              </a:rPr>
              <a:t>If all agents are busy in service, callers have to wait their turn in a Queue because all circuit switches are unavailable.</a:t>
            </a:r>
          </a:p>
          <a:p>
            <a:pPr>
              <a:buFont typeface="Wingdings" panose="05000000000000000000" pitchFamily="2" charset="2"/>
              <a:buChar char="v"/>
            </a:pPr>
            <a:r>
              <a:rPr lang="en-US" sz="2600" dirty="0">
                <a:solidFill>
                  <a:schemeClr val="tx1"/>
                </a:solidFill>
                <a:latin typeface="+mj-lt"/>
              </a:rPr>
              <a:t>Callers can abandon Queue if their patience runs out.</a:t>
            </a:r>
          </a:p>
          <a:p>
            <a:pPr>
              <a:buFont typeface="Wingdings" panose="05000000000000000000" pitchFamily="2" charset="2"/>
              <a:buChar char="v"/>
            </a:pPr>
            <a:endParaRPr lang="en-US" sz="2600" dirty="0">
              <a:solidFill>
                <a:schemeClr val="tx1"/>
              </a:solidFill>
              <a:latin typeface="+mj-lt"/>
            </a:endParaRPr>
          </a:p>
        </p:txBody>
      </p:sp>
    </p:spTree>
    <p:extLst>
      <p:ext uri="{BB962C8B-B14F-4D97-AF65-F5344CB8AC3E}">
        <p14:creationId xmlns:p14="http://schemas.microsoft.com/office/powerpoint/2010/main" val="675202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A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Queue Abandonments</a:t>
            </a:r>
          </a:p>
        </p:txBody>
      </p:sp>
      <p:sp>
        <p:nvSpPr>
          <p:cNvPr id="16" name="Rectangle 15"/>
          <p:cNvSpPr/>
          <p:nvPr/>
        </p:nvSpPr>
        <p:spPr>
          <a:xfrm>
            <a:off x="209909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a:off x="229764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30" name="TextBox 29"/>
          <p:cNvSpPr txBox="1"/>
          <p:nvPr/>
        </p:nvSpPr>
        <p:spPr>
          <a:xfrm>
            <a:off x="7894051" y="2358893"/>
            <a:ext cx="2020373" cy="523220"/>
          </a:xfrm>
          <a:prstGeom prst="rect">
            <a:avLst/>
          </a:prstGeom>
          <a:noFill/>
        </p:spPr>
        <p:txBody>
          <a:bodyPr wrap="square" rtlCol="0">
            <a:spAutoFit/>
          </a:bodyPr>
          <a:lstStyle/>
          <a:p>
            <a:r>
              <a:rPr lang="en-US" sz="2800">
                <a:latin typeface="+mj-lt"/>
              </a:rPr>
              <a:t>Head Link</a:t>
            </a:r>
          </a:p>
        </p:txBody>
      </p:sp>
      <p:sp>
        <p:nvSpPr>
          <p:cNvPr id="31" name="TextBox 30"/>
          <p:cNvSpPr txBox="1"/>
          <p:nvPr/>
        </p:nvSpPr>
        <p:spPr>
          <a:xfrm>
            <a:off x="6327389" y="2367641"/>
            <a:ext cx="1455313" cy="523220"/>
          </a:xfrm>
          <a:prstGeom prst="rect">
            <a:avLst/>
          </a:prstGeom>
          <a:noFill/>
        </p:spPr>
        <p:txBody>
          <a:bodyPr wrap="square" rtlCol="0">
            <a:spAutoFit/>
          </a:bodyPr>
          <a:lstStyle/>
          <a:p>
            <a:r>
              <a:rPr lang="en-US" sz="2800">
                <a:latin typeface="+mj-lt"/>
              </a:rPr>
              <a:t>Link 1</a:t>
            </a:r>
          </a:p>
        </p:txBody>
      </p:sp>
      <p:sp>
        <p:nvSpPr>
          <p:cNvPr id="32" name="TextBox 31"/>
          <p:cNvSpPr txBox="1"/>
          <p:nvPr/>
        </p:nvSpPr>
        <p:spPr>
          <a:xfrm>
            <a:off x="4299235" y="2340343"/>
            <a:ext cx="1455313" cy="523220"/>
          </a:xfrm>
          <a:prstGeom prst="rect">
            <a:avLst/>
          </a:prstGeom>
          <a:noFill/>
        </p:spPr>
        <p:txBody>
          <a:bodyPr wrap="square" rtlCol="0">
            <a:spAutoFit/>
          </a:bodyPr>
          <a:lstStyle/>
          <a:p>
            <a:r>
              <a:rPr lang="en-US" sz="2800">
                <a:latin typeface="+mj-lt"/>
              </a:rPr>
              <a:t>Link 2</a:t>
            </a:r>
          </a:p>
        </p:txBody>
      </p:sp>
      <p:sp>
        <p:nvSpPr>
          <p:cNvPr id="33" name="TextBox 32"/>
          <p:cNvSpPr txBox="1"/>
          <p:nvPr/>
        </p:nvSpPr>
        <p:spPr>
          <a:xfrm>
            <a:off x="2117880" y="2350742"/>
            <a:ext cx="1886216" cy="523220"/>
          </a:xfrm>
          <a:prstGeom prst="rect">
            <a:avLst/>
          </a:prstGeom>
          <a:noFill/>
        </p:spPr>
        <p:txBody>
          <a:bodyPr wrap="square" rtlCol="0">
            <a:spAutoFit/>
          </a:bodyPr>
          <a:lstStyle/>
          <a:p>
            <a:r>
              <a:rPr lang="en-US" sz="2800">
                <a:latin typeface="+mj-lt"/>
              </a:rPr>
              <a:t>Tail Link</a:t>
            </a:r>
          </a:p>
        </p:txBody>
      </p:sp>
      <p:sp>
        <p:nvSpPr>
          <p:cNvPr id="34" name="Right Arrow 33"/>
          <p:cNvSpPr/>
          <p:nvPr/>
        </p:nvSpPr>
        <p:spPr>
          <a:xfrm>
            <a:off x="211107" y="3919002"/>
            <a:ext cx="1913587" cy="1002162"/>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solidFill>
                  <a:schemeClr val="tx1"/>
                </a:solidFill>
                <a:latin typeface="+mj-lt"/>
              </a:rPr>
              <a:t>Enqueue</a:t>
            </a:r>
          </a:p>
        </p:txBody>
      </p:sp>
      <p:sp>
        <p:nvSpPr>
          <p:cNvPr id="35" name="Right Arrow 34"/>
          <p:cNvSpPr/>
          <p:nvPr/>
        </p:nvSpPr>
        <p:spPr>
          <a:xfrm rot="5400000">
            <a:off x="6561774" y="6032154"/>
            <a:ext cx="910648" cy="541612"/>
          </a:xfrm>
          <a:prstGeom prst="rightArrow">
            <a:avLst>
              <a:gd name="adj1" fmla="val 50000"/>
              <a:gd name="adj2" fmla="val 44948"/>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800" dirty="0">
              <a:solidFill>
                <a:schemeClr val="tx1"/>
              </a:solidFill>
              <a:latin typeface="+mj-lt"/>
            </a:endParaRPr>
          </a:p>
        </p:txBody>
      </p:sp>
      <p:sp>
        <p:nvSpPr>
          <p:cNvPr id="38" name="Rounded Rectangle 42">
            <a:extLst>
              <a:ext uri="{FF2B5EF4-FFF2-40B4-BE49-F238E27FC236}">
                <a16:creationId xmlns:a16="http://schemas.microsoft.com/office/drawing/2014/main" id="{511165CA-66FC-4696-90DF-B5816D53FF8B}"/>
              </a:ext>
            </a:extLst>
          </p:cNvPr>
          <p:cNvSpPr/>
          <p:nvPr/>
        </p:nvSpPr>
        <p:spPr>
          <a:xfrm>
            <a:off x="228476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25</a:t>
            </a:r>
          </a:p>
        </p:txBody>
      </p:sp>
      <p:sp>
        <p:nvSpPr>
          <p:cNvPr id="45" name="Rounded Rectangle 39">
            <a:extLst>
              <a:ext uri="{FF2B5EF4-FFF2-40B4-BE49-F238E27FC236}">
                <a16:creationId xmlns:a16="http://schemas.microsoft.com/office/drawing/2014/main" id="{AC2E32F4-8C16-4144-BF81-64099980F2E1}"/>
              </a:ext>
            </a:extLst>
          </p:cNvPr>
          <p:cNvSpPr/>
          <p:nvPr/>
        </p:nvSpPr>
        <p:spPr>
          <a:xfrm>
            <a:off x="229764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46" name="Rounded Rectangle 5">
            <a:extLst>
              <a:ext uri="{FF2B5EF4-FFF2-40B4-BE49-F238E27FC236}">
                <a16:creationId xmlns:a16="http://schemas.microsoft.com/office/drawing/2014/main" id="{E05ECBFA-75E7-435A-A408-63BE64714ACE}"/>
              </a:ext>
            </a:extLst>
          </p:cNvPr>
          <p:cNvSpPr/>
          <p:nvPr/>
        </p:nvSpPr>
        <p:spPr>
          <a:xfrm>
            <a:off x="227849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48" name="Rounded Rectangle 5">
            <a:extLst>
              <a:ext uri="{FF2B5EF4-FFF2-40B4-BE49-F238E27FC236}">
                <a16:creationId xmlns:a16="http://schemas.microsoft.com/office/drawing/2014/main" id="{E1E69EA5-A092-4D8B-BB43-5B8E5C08E368}"/>
              </a:ext>
            </a:extLst>
          </p:cNvPr>
          <p:cNvSpPr/>
          <p:nvPr/>
        </p:nvSpPr>
        <p:spPr>
          <a:xfrm>
            <a:off x="6303776" y="6000057"/>
            <a:ext cx="1394387" cy="424782"/>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49" name="TextBox 48"/>
          <p:cNvSpPr txBox="1"/>
          <p:nvPr/>
        </p:nvSpPr>
        <p:spPr>
          <a:xfrm>
            <a:off x="3974582" y="6069591"/>
            <a:ext cx="2451030" cy="461665"/>
          </a:xfrm>
          <a:prstGeom prst="rect">
            <a:avLst/>
          </a:prstGeom>
          <a:noFill/>
        </p:spPr>
        <p:txBody>
          <a:bodyPr wrap="square" rtlCol="0">
            <a:spAutoFit/>
          </a:bodyPr>
          <a:lstStyle/>
          <a:p>
            <a:r>
              <a:rPr lang="en-US" sz="2400" dirty="0">
                <a:latin typeface="+mj-lt"/>
              </a:rPr>
              <a:t>Abandonment</a:t>
            </a:r>
          </a:p>
        </p:txBody>
      </p:sp>
      <p:sp>
        <p:nvSpPr>
          <p:cNvPr id="50" name="Rounded Rectangle 5">
            <a:extLst>
              <a:ext uri="{FF2B5EF4-FFF2-40B4-BE49-F238E27FC236}">
                <a16:creationId xmlns:a16="http://schemas.microsoft.com/office/drawing/2014/main" id="{E1E69EA5-A092-4D8B-BB43-5B8E5C08E368}"/>
              </a:ext>
            </a:extLst>
          </p:cNvPr>
          <p:cNvSpPr/>
          <p:nvPr/>
        </p:nvSpPr>
        <p:spPr>
          <a:xfrm>
            <a:off x="239708" y="4176561"/>
            <a:ext cx="1578741"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51" name="TextBox 50"/>
          <p:cNvSpPr txBox="1"/>
          <p:nvPr/>
        </p:nvSpPr>
        <p:spPr>
          <a:xfrm>
            <a:off x="114085" y="3640677"/>
            <a:ext cx="1873398" cy="461665"/>
          </a:xfrm>
          <a:prstGeom prst="rect">
            <a:avLst/>
          </a:prstGeom>
          <a:noFill/>
        </p:spPr>
        <p:txBody>
          <a:bodyPr wrap="square" rtlCol="0">
            <a:spAutoFit/>
          </a:bodyPr>
          <a:lstStyle/>
          <a:p>
            <a:r>
              <a:rPr lang="en-US" sz="2400" dirty="0">
                <a:latin typeface="+mj-lt"/>
              </a:rPr>
              <a:t>ENQUEUE</a:t>
            </a:r>
          </a:p>
        </p:txBody>
      </p:sp>
      <p:sp>
        <p:nvSpPr>
          <p:cNvPr id="36" name="Rectangle 35">
            <a:extLst>
              <a:ext uri="{FF2B5EF4-FFF2-40B4-BE49-F238E27FC236}">
                <a16:creationId xmlns:a16="http://schemas.microsoft.com/office/drawing/2014/main" id="{DB03BC96-B7A7-439F-AE99-70A84EA7402B}"/>
              </a:ext>
            </a:extLst>
          </p:cNvPr>
          <p:cNvSpPr/>
          <p:nvPr/>
        </p:nvSpPr>
        <p:spPr>
          <a:xfrm>
            <a:off x="409666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7" name="Rounded Rectangle 16">
            <a:extLst>
              <a:ext uri="{FF2B5EF4-FFF2-40B4-BE49-F238E27FC236}">
                <a16:creationId xmlns:a16="http://schemas.microsoft.com/office/drawing/2014/main" id="{CB5CC14C-B0E6-4301-822F-76F852927801}"/>
              </a:ext>
            </a:extLst>
          </p:cNvPr>
          <p:cNvSpPr/>
          <p:nvPr/>
        </p:nvSpPr>
        <p:spPr>
          <a:xfrm>
            <a:off x="429521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53" name="Rounded Rectangle 42">
            <a:extLst>
              <a:ext uri="{FF2B5EF4-FFF2-40B4-BE49-F238E27FC236}">
                <a16:creationId xmlns:a16="http://schemas.microsoft.com/office/drawing/2014/main" id="{081C2171-4B7E-4325-8736-ADC52F30273C}"/>
              </a:ext>
            </a:extLst>
          </p:cNvPr>
          <p:cNvSpPr/>
          <p:nvPr/>
        </p:nvSpPr>
        <p:spPr>
          <a:xfrm>
            <a:off x="428233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15</a:t>
            </a:r>
          </a:p>
        </p:txBody>
      </p:sp>
      <p:sp>
        <p:nvSpPr>
          <p:cNvPr id="54" name="Rounded Rectangle 39">
            <a:extLst>
              <a:ext uri="{FF2B5EF4-FFF2-40B4-BE49-F238E27FC236}">
                <a16:creationId xmlns:a16="http://schemas.microsoft.com/office/drawing/2014/main" id="{FE6275B3-8E60-42A1-A0C8-7AF17407D833}"/>
              </a:ext>
            </a:extLst>
          </p:cNvPr>
          <p:cNvSpPr/>
          <p:nvPr/>
        </p:nvSpPr>
        <p:spPr>
          <a:xfrm>
            <a:off x="429521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55" name="Rounded Rectangle 5">
            <a:extLst>
              <a:ext uri="{FF2B5EF4-FFF2-40B4-BE49-F238E27FC236}">
                <a16:creationId xmlns:a16="http://schemas.microsoft.com/office/drawing/2014/main" id="{C93339CF-AD7A-451D-9FAA-05CCA11872A8}"/>
              </a:ext>
            </a:extLst>
          </p:cNvPr>
          <p:cNvSpPr/>
          <p:nvPr/>
        </p:nvSpPr>
        <p:spPr>
          <a:xfrm>
            <a:off x="427606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20" name="Right Arrow 19"/>
          <p:cNvSpPr/>
          <p:nvPr/>
        </p:nvSpPr>
        <p:spPr>
          <a:xfrm>
            <a:off x="3701443" y="3218758"/>
            <a:ext cx="546278"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3498CDE6-D933-4F54-B1B5-3423972F12A8}"/>
              </a:ext>
            </a:extLst>
          </p:cNvPr>
          <p:cNvSpPr/>
          <p:nvPr/>
        </p:nvSpPr>
        <p:spPr>
          <a:xfrm>
            <a:off x="6105228" y="2827148"/>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9" name="Rounded Rectangle 42">
            <a:extLst>
              <a:ext uri="{FF2B5EF4-FFF2-40B4-BE49-F238E27FC236}">
                <a16:creationId xmlns:a16="http://schemas.microsoft.com/office/drawing/2014/main" id="{3A73E004-61D8-4BF2-A1A7-E07F4BFDF423}"/>
              </a:ext>
            </a:extLst>
          </p:cNvPr>
          <p:cNvSpPr/>
          <p:nvPr/>
        </p:nvSpPr>
        <p:spPr>
          <a:xfrm>
            <a:off x="629089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0</a:t>
            </a:r>
          </a:p>
        </p:txBody>
      </p:sp>
      <p:sp>
        <p:nvSpPr>
          <p:cNvPr id="60" name="Rounded Rectangle 39">
            <a:extLst>
              <a:ext uri="{FF2B5EF4-FFF2-40B4-BE49-F238E27FC236}">
                <a16:creationId xmlns:a16="http://schemas.microsoft.com/office/drawing/2014/main" id="{F17D6F7D-1E95-460F-A009-879D412FE843}"/>
              </a:ext>
            </a:extLst>
          </p:cNvPr>
          <p:cNvSpPr/>
          <p:nvPr/>
        </p:nvSpPr>
        <p:spPr>
          <a:xfrm>
            <a:off x="630377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61" name="Rounded Rectangle 5">
            <a:extLst>
              <a:ext uri="{FF2B5EF4-FFF2-40B4-BE49-F238E27FC236}">
                <a16:creationId xmlns:a16="http://schemas.microsoft.com/office/drawing/2014/main" id="{39C76064-C8B7-417A-A87C-041226BD4DC0}"/>
              </a:ext>
            </a:extLst>
          </p:cNvPr>
          <p:cNvSpPr/>
          <p:nvPr/>
        </p:nvSpPr>
        <p:spPr>
          <a:xfrm>
            <a:off x="628462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IP Packet</a:t>
            </a:r>
          </a:p>
        </p:txBody>
      </p:sp>
      <p:sp>
        <p:nvSpPr>
          <p:cNvPr id="62" name="Rectangle 61">
            <a:extLst>
              <a:ext uri="{FF2B5EF4-FFF2-40B4-BE49-F238E27FC236}">
                <a16:creationId xmlns:a16="http://schemas.microsoft.com/office/drawing/2014/main" id="{58025B94-1B7D-4C94-9AEA-105099E676CE}"/>
              </a:ext>
            </a:extLst>
          </p:cNvPr>
          <p:cNvSpPr/>
          <p:nvPr/>
        </p:nvSpPr>
        <p:spPr>
          <a:xfrm>
            <a:off x="8061734" y="2863563"/>
            <a:ext cx="1751524" cy="30060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3" name="Rounded Rectangle 16">
            <a:extLst>
              <a:ext uri="{FF2B5EF4-FFF2-40B4-BE49-F238E27FC236}">
                <a16:creationId xmlns:a16="http://schemas.microsoft.com/office/drawing/2014/main" id="{07E9175C-5F36-4794-98B9-02D1C746B6A6}"/>
              </a:ext>
            </a:extLst>
          </p:cNvPr>
          <p:cNvSpPr/>
          <p:nvPr/>
        </p:nvSpPr>
        <p:spPr>
          <a:xfrm>
            <a:off x="8260282" y="3049111"/>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solidFill>
                  <a:schemeClr val="tx1"/>
                </a:solidFill>
                <a:latin typeface="+mj-lt"/>
              </a:rPr>
              <a:t>Front Pointer</a:t>
            </a:r>
          </a:p>
        </p:txBody>
      </p:sp>
      <p:sp>
        <p:nvSpPr>
          <p:cNvPr id="65" name="Rounded Rectangle 42">
            <a:extLst>
              <a:ext uri="{FF2B5EF4-FFF2-40B4-BE49-F238E27FC236}">
                <a16:creationId xmlns:a16="http://schemas.microsoft.com/office/drawing/2014/main" id="{226B3B20-2B9C-4AAC-9F74-A74750AA2BF1}"/>
              </a:ext>
            </a:extLst>
          </p:cNvPr>
          <p:cNvSpPr/>
          <p:nvPr/>
        </p:nvSpPr>
        <p:spPr>
          <a:xfrm>
            <a:off x="8247403" y="5227631"/>
            <a:ext cx="1397523"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5</a:t>
            </a:r>
          </a:p>
        </p:txBody>
      </p:sp>
      <p:sp>
        <p:nvSpPr>
          <p:cNvPr id="66" name="Rounded Rectangle 39">
            <a:extLst>
              <a:ext uri="{FF2B5EF4-FFF2-40B4-BE49-F238E27FC236}">
                <a16:creationId xmlns:a16="http://schemas.microsoft.com/office/drawing/2014/main" id="{D7FCB9A5-FBA8-482A-8C32-66799531E567}"/>
              </a:ext>
            </a:extLst>
          </p:cNvPr>
          <p:cNvSpPr/>
          <p:nvPr/>
        </p:nvSpPr>
        <p:spPr>
          <a:xfrm>
            <a:off x="8260282" y="457638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67" name="Rounded Rectangle 5">
            <a:extLst>
              <a:ext uri="{FF2B5EF4-FFF2-40B4-BE49-F238E27FC236}">
                <a16:creationId xmlns:a16="http://schemas.microsoft.com/office/drawing/2014/main" id="{AD52B027-9EA0-4DF9-8D13-2C3619AB488E}"/>
              </a:ext>
            </a:extLst>
          </p:cNvPr>
          <p:cNvSpPr/>
          <p:nvPr/>
        </p:nvSpPr>
        <p:spPr>
          <a:xfrm>
            <a:off x="8241129" y="391996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39" name="Right Arrow 38"/>
          <p:cNvSpPr/>
          <p:nvPr/>
        </p:nvSpPr>
        <p:spPr>
          <a:xfrm>
            <a:off x="10011806" y="3684260"/>
            <a:ext cx="1964030" cy="91679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a:solidFill>
                <a:schemeClr val="tx1"/>
              </a:solidFill>
              <a:latin typeface="+mj-lt"/>
            </a:endParaRPr>
          </a:p>
        </p:txBody>
      </p:sp>
      <p:sp>
        <p:nvSpPr>
          <p:cNvPr id="40" name="Rounded Rectangle 4">
            <a:extLst>
              <a:ext uri="{FF2B5EF4-FFF2-40B4-BE49-F238E27FC236}">
                <a16:creationId xmlns:a16="http://schemas.microsoft.com/office/drawing/2014/main" id="{72CE98E7-DC32-4E5F-9CA6-C797D5F68E65}"/>
              </a:ext>
            </a:extLst>
          </p:cNvPr>
          <p:cNvSpPr/>
          <p:nvPr/>
        </p:nvSpPr>
        <p:spPr>
          <a:xfrm>
            <a:off x="10011806" y="3895766"/>
            <a:ext cx="1399412" cy="493779"/>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41" name="TextBox 40"/>
          <p:cNvSpPr txBox="1"/>
          <p:nvPr/>
        </p:nvSpPr>
        <p:spPr>
          <a:xfrm>
            <a:off x="9921115" y="3218758"/>
            <a:ext cx="1827461" cy="461665"/>
          </a:xfrm>
          <a:prstGeom prst="rect">
            <a:avLst/>
          </a:prstGeom>
          <a:noFill/>
        </p:spPr>
        <p:txBody>
          <a:bodyPr wrap="square" rtlCol="0">
            <a:spAutoFit/>
          </a:bodyPr>
          <a:lstStyle/>
          <a:p>
            <a:r>
              <a:rPr lang="en-US" sz="2400" dirty="0">
                <a:latin typeface="+mj-lt"/>
              </a:rPr>
              <a:t>DEQUEUE</a:t>
            </a:r>
          </a:p>
        </p:txBody>
      </p:sp>
      <p:sp>
        <p:nvSpPr>
          <p:cNvPr id="52" name="Right Arrow 19">
            <a:extLst>
              <a:ext uri="{FF2B5EF4-FFF2-40B4-BE49-F238E27FC236}">
                <a16:creationId xmlns:a16="http://schemas.microsoft.com/office/drawing/2014/main" id="{CBA8A512-4BFB-4DF8-A2DF-D871720D47EA}"/>
              </a:ext>
            </a:extLst>
          </p:cNvPr>
          <p:cNvSpPr/>
          <p:nvPr/>
        </p:nvSpPr>
        <p:spPr>
          <a:xfrm>
            <a:off x="5699012" y="3218758"/>
            <a:ext cx="2460103" cy="36060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9166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10836"/>
            <a:ext cx="12011891" cy="65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06706" y="323603"/>
            <a:ext cx="8897565" cy="1560716"/>
          </a:xfrm>
        </p:spPr>
        <p:txBody>
          <a:bodyPr/>
          <a:lstStyle/>
          <a:p>
            <a:r>
              <a:rPr lang="en-US" dirty="0"/>
              <a:t>Caller Node Application</a:t>
            </a:r>
          </a:p>
        </p:txBody>
      </p:sp>
      <p:sp>
        <p:nvSpPr>
          <p:cNvPr id="4" name="Rectangle 3"/>
          <p:cNvSpPr/>
          <p:nvPr/>
        </p:nvSpPr>
        <p:spPr>
          <a:xfrm>
            <a:off x="4906851" y="5020613"/>
            <a:ext cx="2343954" cy="14383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latin typeface="+mj-lt"/>
              </a:rPr>
              <a:t>Make and Send Packet to Distributor Node</a:t>
            </a:r>
          </a:p>
        </p:txBody>
      </p:sp>
      <p:sp>
        <p:nvSpPr>
          <p:cNvPr id="5" name="Rectangle 4"/>
          <p:cNvSpPr/>
          <p:nvPr/>
        </p:nvSpPr>
        <p:spPr>
          <a:xfrm>
            <a:off x="8369121" y="3837903"/>
            <a:ext cx="2436254" cy="142955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a:solidFill>
                  <a:schemeClr val="tx1"/>
                </a:solidFill>
                <a:latin typeface="+mj-lt"/>
              </a:rPr>
              <a:t>Schedule Next Call (Negative Exponential Distribution)</a:t>
            </a:r>
          </a:p>
        </p:txBody>
      </p:sp>
      <p:sp>
        <p:nvSpPr>
          <p:cNvPr id="6" name="Rectangle 5"/>
          <p:cNvSpPr/>
          <p:nvPr/>
        </p:nvSpPr>
        <p:spPr>
          <a:xfrm>
            <a:off x="5357611" y="2678806"/>
            <a:ext cx="1893194" cy="1068946"/>
          </a:xfrm>
          <a:prstGeom prst="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solidFill>
                  <a:schemeClr val="tx1"/>
                </a:solidFill>
                <a:latin typeface="+mj-lt"/>
              </a:rPr>
              <a:t>Idle</a:t>
            </a:r>
          </a:p>
        </p:txBody>
      </p:sp>
      <p:cxnSp>
        <p:nvCxnSpPr>
          <p:cNvPr id="7" name="Elbow Connector 6"/>
          <p:cNvCxnSpPr>
            <a:endCxn id="5" idx="2"/>
          </p:cNvCxnSpPr>
          <p:nvPr/>
        </p:nvCxnSpPr>
        <p:spPr>
          <a:xfrm flipV="1">
            <a:off x="7250805" y="5267458"/>
            <a:ext cx="2336443" cy="52803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5" idx="0"/>
            <a:endCxn id="6" idx="3"/>
          </p:cNvCxnSpPr>
          <p:nvPr/>
        </p:nvCxnSpPr>
        <p:spPr>
          <a:xfrm rot="16200000" flipV="1">
            <a:off x="8106715" y="2357369"/>
            <a:ext cx="624624" cy="233644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262130" y="3567448"/>
            <a:ext cx="3219717" cy="170001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latin typeface="+mj-lt"/>
              </a:rPr>
              <a:t>Generate Random Number for Packet Size, Patience, VRU Time and Skill</a:t>
            </a:r>
          </a:p>
        </p:txBody>
      </p:sp>
      <p:cxnSp>
        <p:nvCxnSpPr>
          <p:cNvPr id="10" name="Elbow Connector 9"/>
          <p:cNvCxnSpPr>
            <a:stCxn id="6" idx="1"/>
            <a:endCxn id="9" idx="0"/>
          </p:cNvCxnSpPr>
          <p:nvPr/>
        </p:nvCxnSpPr>
        <p:spPr>
          <a:xfrm rot="10800000" flipV="1">
            <a:off x="2871989" y="3213278"/>
            <a:ext cx="2485622" cy="35416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2"/>
            <a:endCxn id="4" idx="1"/>
          </p:cNvCxnSpPr>
          <p:nvPr/>
        </p:nvCxnSpPr>
        <p:spPr>
          <a:xfrm rot="16200000" flipH="1">
            <a:off x="3653246" y="4486201"/>
            <a:ext cx="472349" cy="2034862"/>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57611" y="1278759"/>
            <a:ext cx="1893194" cy="769441"/>
          </a:xfrm>
          <a:prstGeom prst="rect">
            <a:avLst/>
          </a:prstGeom>
          <a:noFill/>
        </p:spPr>
        <p:txBody>
          <a:bodyPr wrap="square" rtlCol="0">
            <a:spAutoFit/>
          </a:bodyPr>
          <a:lstStyle/>
          <a:p>
            <a:r>
              <a:rPr lang="en-US" sz="4400" dirty="0">
                <a:latin typeface="+mj-lt"/>
              </a:rPr>
              <a:t> Start</a:t>
            </a:r>
          </a:p>
        </p:txBody>
      </p:sp>
      <p:cxnSp>
        <p:nvCxnSpPr>
          <p:cNvPr id="15" name="Straight Arrow Connector 14"/>
          <p:cNvCxnSpPr>
            <a:stCxn id="14" idx="2"/>
            <a:endCxn id="6" idx="0"/>
          </p:cNvCxnSpPr>
          <p:nvPr/>
        </p:nvCxnSpPr>
        <p:spPr>
          <a:xfrm>
            <a:off x="6304208" y="2048200"/>
            <a:ext cx="0" cy="6306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812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32509"/>
            <a:ext cx="11914910" cy="666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35351" y="225770"/>
            <a:ext cx="8897565" cy="1560716"/>
          </a:xfrm>
        </p:spPr>
        <p:txBody>
          <a:bodyPr/>
          <a:lstStyle/>
          <a:p>
            <a:r>
              <a:rPr lang="en-US" dirty="0"/>
              <a:t>Distributor Node Application</a:t>
            </a:r>
          </a:p>
        </p:txBody>
      </p:sp>
      <p:sp>
        <p:nvSpPr>
          <p:cNvPr id="4" name="Rectangle 3"/>
          <p:cNvSpPr/>
          <p:nvPr/>
        </p:nvSpPr>
        <p:spPr>
          <a:xfrm>
            <a:off x="5617724" y="2435178"/>
            <a:ext cx="1390919" cy="811369"/>
          </a:xfrm>
          <a:prstGeom prst="rect">
            <a:avLst/>
          </a:prstGeom>
          <a:solidFill>
            <a:schemeClr val="accent2">
              <a:lumMod val="60000"/>
              <a:lumOff val="40000"/>
            </a:schemeClr>
          </a:solidFill>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dirty="0">
                <a:solidFill>
                  <a:schemeClr val="tx1"/>
                </a:solidFill>
                <a:latin typeface="+mj-lt"/>
              </a:rPr>
              <a:t>Idle</a:t>
            </a:r>
          </a:p>
        </p:txBody>
      </p:sp>
      <p:sp>
        <p:nvSpPr>
          <p:cNvPr id="5" name="Rectangle 4"/>
          <p:cNvSpPr/>
          <p:nvPr/>
        </p:nvSpPr>
        <p:spPr>
          <a:xfrm>
            <a:off x="8399562" y="3246547"/>
            <a:ext cx="1748990" cy="136408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latin typeface="+mj-lt"/>
              </a:rPr>
              <a:t>Check if Queue has a Packet</a:t>
            </a:r>
          </a:p>
        </p:txBody>
      </p:sp>
      <p:sp>
        <p:nvSpPr>
          <p:cNvPr id="6" name="Rectangle 5"/>
          <p:cNvSpPr/>
          <p:nvPr/>
        </p:nvSpPr>
        <p:spPr>
          <a:xfrm>
            <a:off x="7008643" y="5060444"/>
            <a:ext cx="1541758" cy="106989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latin typeface="+mj-lt"/>
              </a:rPr>
              <a:t>Schedule Next Check</a:t>
            </a:r>
          </a:p>
        </p:txBody>
      </p:sp>
      <p:sp>
        <p:nvSpPr>
          <p:cNvPr id="7" name="Rectangle 6"/>
          <p:cNvSpPr/>
          <p:nvPr/>
        </p:nvSpPr>
        <p:spPr>
          <a:xfrm>
            <a:off x="9790481" y="5060443"/>
            <a:ext cx="1913790" cy="1623691"/>
          </a:xfrm>
          <a:prstGeom prst="rect">
            <a:avLst/>
          </a:prstGeom>
          <a:ln>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latin typeface="+mj-lt"/>
              </a:rPr>
              <a:t>Dequeue and Send Packet if Agent is Idle and Skill Matches</a:t>
            </a:r>
          </a:p>
        </p:txBody>
      </p:sp>
      <p:sp>
        <p:nvSpPr>
          <p:cNvPr id="8" name="Rectangle 7"/>
          <p:cNvSpPr/>
          <p:nvPr/>
        </p:nvSpPr>
        <p:spPr>
          <a:xfrm>
            <a:off x="3734873" y="3449391"/>
            <a:ext cx="1882851" cy="81136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schemeClr val="tx1"/>
                </a:solidFill>
                <a:latin typeface="+mj-lt"/>
              </a:rPr>
              <a:t>Packet Received</a:t>
            </a:r>
          </a:p>
        </p:txBody>
      </p:sp>
      <p:sp>
        <p:nvSpPr>
          <p:cNvPr id="9" name="Rectangle 8"/>
          <p:cNvSpPr/>
          <p:nvPr/>
        </p:nvSpPr>
        <p:spPr>
          <a:xfrm>
            <a:off x="3972058" y="5149647"/>
            <a:ext cx="1704989" cy="980697"/>
          </a:xfrm>
          <a:prstGeom prst="rect">
            <a:avLst/>
          </a:prstGeom>
          <a:ln>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a:solidFill>
                  <a:schemeClr val="tx1"/>
                </a:solidFill>
                <a:latin typeface="+mj-lt"/>
              </a:rPr>
              <a:t>Enqueue</a:t>
            </a:r>
            <a:r>
              <a:rPr lang="en-US" sz="2000" dirty="0">
                <a:solidFill>
                  <a:schemeClr val="tx1"/>
                </a:solidFill>
                <a:latin typeface="+mj-lt"/>
              </a:rPr>
              <a:t> Packet after VRU</a:t>
            </a:r>
          </a:p>
        </p:txBody>
      </p:sp>
      <p:cxnSp>
        <p:nvCxnSpPr>
          <p:cNvPr id="10" name="Elbow Connector 9"/>
          <p:cNvCxnSpPr>
            <a:stCxn id="4" idx="1"/>
            <a:endCxn id="8" idx="0"/>
          </p:cNvCxnSpPr>
          <p:nvPr/>
        </p:nvCxnSpPr>
        <p:spPr>
          <a:xfrm rot="10800000" flipV="1">
            <a:off x="4676300" y="2840863"/>
            <a:ext cx="941425" cy="608528"/>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8" idx="2"/>
          </p:cNvCxnSpPr>
          <p:nvPr/>
        </p:nvCxnSpPr>
        <p:spPr>
          <a:xfrm rot="16200000" flipH="1">
            <a:off x="4237761" y="4699297"/>
            <a:ext cx="888886" cy="11811"/>
          </a:xfrm>
          <a:prstGeom prst="bentConnector3">
            <a:avLst>
              <a:gd name="adj1" fmla="val 240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3"/>
          </p:cNvCxnSpPr>
          <p:nvPr/>
        </p:nvCxnSpPr>
        <p:spPr>
          <a:xfrm flipV="1">
            <a:off x="5677047" y="3246548"/>
            <a:ext cx="150838" cy="2393448"/>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1"/>
          </p:cNvCxnSpPr>
          <p:nvPr/>
        </p:nvCxnSpPr>
        <p:spPr>
          <a:xfrm rot="10800000">
            <a:off x="6606867" y="3246552"/>
            <a:ext cx="401777" cy="234884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3"/>
            <a:endCxn id="5" idx="0"/>
          </p:cNvCxnSpPr>
          <p:nvPr/>
        </p:nvCxnSpPr>
        <p:spPr>
          <a:xfrm>
            <a:off x="7008643" y="2840863"/>
            <a:ext cx="2265414" cy="405684"/>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2"/>
            <a:endCxn id="6" idx="3"/>
          </p:cNvCxnSpPr>
          <p:nvPr/>
        </p:nvCxnSpPr>
        <p:spPr>
          <a:xfrm rot="5400000">
            <a:off x="8419850" y="4741187"/>
            <a:ext cx="984758" cy="72365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 idx="3"/>
            <a:endCxn id="7" idx="0"/>
          </p:cNvCxnSpPr>
          <p:nvPr/>
        </p:nvCxnSpPr>
        <p:spPr>
          <a:xfrm>
            <a:off x="10148552" y="3928592"/>
            <a:ext cx="598824" cy="113185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1"/>
          </p:cNvCxnSpPr>
          <p:nvPr/>
        </p:nvCxnSpPr>
        <p:spPr>
          <a:xfrm rot="10800000">
            <a:off x="8550401" y="5821251"/>
            <a:ext cx="1240080" cy="51039"/>
          </a:xfrm>
          <a:prstGeom prst="bentConnector3">
            <a:avLst>
              <a:gd name="adj1" fmla="val 47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26392" y="4881093"/>
            <a:ext cx="1555467" cy="1399039"/>
          </a:xfrm>
          <a:prstGeom prst="rect">
            <a:avLst/>
          </a:prstGeom>
          <a:ln>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a:solidFill>
                  <a:schemeClr val="tx1"/>
                </a:solidFill>
                <a:latin typeface="+mj-lt"/>
              </a:rPr>
              <a:t>Drop Packet if Queue is full</a:t>
            </a:r>
          </a:p>
        </p:txBody>
      </p:sp>
      <p:cxnSp>
        <p:nvCxnSpPr>
          <p:cNvPr id="20" name="Elbow Connector 19"/>
          <p:cNvCxnSpPr>
            <a:stCxn id="8" idx="1"/>
            <a:endCxn id="18" idx="0"/>
          </p:cNvCxnSpPr>
          <p:nvPr/>
        </p:nvCxnSpPr>
        <p:spPr>
          <a:xfrm rot="10800000" flipV="1">
            <a:off x="3104127" y="3855075"/>
            <a:ext cx="630747" cy="1026017"/>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28627" y="3157823"/>
            <a:ext cx="1945930" cy="2714468"/>
          </a:xfrm>
          <a:prstGeom prst="rect">
            <a:avLst/>
          </a:prstGeom>
          <a:ln>
            <a:solidFill>
              <a:schemeClr val="accent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latin typeface="+mj-lt"/>
              </a:rPr>
              <a:t>Decrement Patience Counter every second and Remove Link if Counter is zero</a:t>
            </a:r>
          </a:p>
        </p:txBody>
      </p:sp>
      <p:cxnSp>
        <p:nvCxnSpPr>
          <p:cNvPr id="32" name="Elbow Connector 31"/>
          <p:cNvCxnSpPr>
            <a:endCxn id="23" idx="0"/>
          </p:cNvCxnSpPr>
          <p:nvPr/>
        </p:nvCxnSpPr>
        <p:spPr>
          <a:xfrm rot="10800000" flipV="1">
            <a:off x="1101592" y="2643977"/>
            <a:ext cx="4516134" cy="51384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2"/>
            <a:endCxn id="4" idx="2"/>
          </p:cNvCxnSpPr>
          <p:nvPr/>
        </p:nvCxnSpPr>
        <p:spPr>
          <a:xfrm rot="5400000" flipH="1" flipV="1">
            <a:off x="2394516" y="1953623"/>
            <a:ext cx="2625744" cy="5211592"/>
          </a:xfrm>
          <a:prstGeom prst="bentConnector3">
            <a:avLst>
              <a:gd name="adj1" fmla="val -27937"/>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66587" y="1056113"/>
            <a:ext cx="1893194" cy="769441"/>
          </a:xfrm>
          <a:prstGeom prst="rect">
            <a:avLst/>
          </a:prstGeom>
          <a:noFill/>
        </p:spPr>
        <p:txBody>
          <a:bodyPr wrap="square" rtlCol="0">
            <a:spAutoFit/>
          </a:bodyPr>
          <a:lstStyle/>
          <a:p>
            <a:r>
              <a:rPr lang="en-US" sz="4400" dirty="0">
                <a:latin typeface="+mj-lt"/>
              </a:rPr>
              <a:t> Start</a:t>
            </a:r>
          </a:p>
        </p:txBody>
      </p:sp>
      <p:cxnSp>
        <p:nvCxnSpPr>
          <p:cNvPr id="26" name="Straight Arrow Connector 25"/>
          <p:cNvCxnSpPr>
            <a:stCxn id="25" idx="2"/>
            <a:endCxn id="4" idx="0"/>
          </p:cNvCxnSpPr>
          <p:nvPr/>
        </p:nvCxnSpPr>
        <p:spPr>
          <a:xfrm>
            <a:off x="6313184" y="1825554"/>
            <a:ext cx="0" cy="60962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896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90945"/>
            <a:ext cx="11942618" cy="6567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Agent Node Application</a:t>
            </a:r>
          </a:p>
        </p:txBody>
      </p:sp>
      <p:sp>
        <p:nvSpPr>
          <p:cNvPr id="4" name="Rectangle 3"/>
          <p:cNvSpPr/>
          <p:nvPr/>
        </p:nvSpPr>
        <p:spPr>
          <a:xfrm>
            <a:off x="6257183" y="3102764"/>
            <a:ext cx="1532586" cy="798491"/>
          </a:xfrm>
          <a:prstGeom prst="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solidFill>
                  <a:schemeClr val="tx1"/>
                </a:solidFill>
                <a:latin typeface="+mj-lt"/>
              </a:rPr>
              <a:t>Idle</a:t>
            </a:r>
          </a:p>
        </p:txBody>
      </p:sp>
      <p:sp>
        <p:nvSpPr>
          <p:cNvPr id="5" name="Rectangle 4"/>
          <p:cNvSpPr/>
          <p:nvPr/>
        </p:nvSpPr>
        <p:spPr>
          <a:xfrm>
            <a:off x="3454987" y="4096041"/>
            <a:ext cx="1785258" cy="128426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schemeClr val="tx1"/>
                </a:solidFill>
                <a:latin typeface="+mj-lt"/>
              </a:rPr>
              <a:t>Packet Received</a:t>
            </a:r>
          </a:p>
        </p:txBody>
      </p:sp>
      <p:sp>
        <p:nvSpPr>
          <p:cNvPr id="6" name="Rectangle 5"/>
          <p:cNvSpPr/>
          <p:nvPr/>
        </p:nvSpPr>
        <p:spPr>
          <a:xfrm>
            <a:off x="8613626" y="3726230"/>
            <a:ext cx="2919642" cy="183211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latin typeface="+mj-lt"/>
              </a:rPr>
              <a:t>Generate Random Number for Service Time and Wait for that duration</a:t>
            </a:r>
          </a:p>
        </p:txBody>
      </p:sp>
      <p:sp>
        <p:nvSpPr>
          <p:cNvPr id="7" name="Rectangle 6"/>
          <p:cNvSpPr/>
          <p:nvPr/>
        </p:nvSpPr>
        <p:spPr>
          <a:xfrm>
            <a:off x="6388470" y="5380310"/>
            <a:ext cx="1713964" cy="993820"/>
          </a:xfrm>
          <a:prstGeom prst="rect">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solidFill>
                  <a:schemeClr val="tx1"/>
                </a:solidFill>
                <a:latin typeface="+mj-lt"/>
              </a:rPr>
              <a:t>Busy</a:t>
            </a:r>
          </a:p>
        </p:txBody>
      </p:sp>
      <p:cxnSp>
        <p:nvCxnSpPr>
          <p:cNvPr id="8" name="Elbow Connector 7"/>
          <p:cNvCxnSpPr>
            <a:stCxn id="6" idx="0"/>
            <a:endCxn id="4" idx="3"/>
          </p:cNvCxnSpPr>
          <p:nvPr/>
        </p:nvCxnSpPr>
        <p:spPr>
          <a:xfrm rot="16200000" flipV="1">
            <a:off x="8819498" y="2472281"/>
            <a:ext cx="224220" cy="2283678"/>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endCxn id="5" idx="0"/>
          </p:cNvCxnSpPr>
          <p:nvPr/>
        </p:nvCxnSpPr>
        <p:spPr>
          <a:xfrm rot="10800000" flipV="1">
            <a:off x="4347617" y="3726229"/>
            <a:ext cx="1909567" cy="36981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7" idx="1"/>
          </p:cNvCxnSpPr>
          <p:nvPr/>
        </p:nvCxnSpPr>
        <p:spPr>
          <a:xfrm rot="16200000" flipH="1">
            <a:off x="5119588" y="4608338"/>
            <a:ext cx="496910" cy="2040854"/>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42909" y="4416580"/>
            <a:ext cx="1945227" cy="11292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schemeClr val="tx1"/>
                </a:solidFill>
                <a:latin typeface="+mj-lt"/>
              </a:rPr>
              <a:t>Out of Service</a:t>
            </a:r>
          </a:p>
        </p:txBody>
      </p:sp>
      <p:sp>
        <p:nvSpPr>
          <p:cNvPr id="36" name="Rectangle 35"/>
          <p:cNvSpPr/>
          <p:nvPr/>
        </p:nvSpPr>
        <p:spPr>
          <a:xfrm>
            <a:off x="875667" y="2696965"/>
            <a:ext cx="1785258" cy="128426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schemeClr val="tx1"/>
                </a:solidFill>
                <a:latin typeface="+mj-lt"/>
              </a:rPr>
              <a:t>Check Agent Schedule</a:t>
            </a:r>
          </a:p>
        </p:txBody>
      </p:sp>
      <p:cxnSp>
        <p:nvCxnSpPr>
          <p:cNvPr id="12" name="Straight Arrow Connector 11"/>
          <p:cNvCxnSpPr/>
          <p:nvPr/>
        </p:nvCxnSpPr>
        <p:spPr>
          <a:xfrm flipV="1">
            <a:off x="1922402" y="3981234"/>
            <a:ext cx="0" cy="4478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2660925" y="3495216"/>
            <a:ext cx="3596258" cy="67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345176" y="4186949"/>
            <a:ext cx="447846" cy="36415"/>
          </a:xfrm>
          <a:prstGeom prst="bentConnector3">
            <a:avLst>
              <a:gd name="adj1" fmla="val 124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660925" y="3229319"/>
            <a:ext cx="3596257" cy="53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3"/>
            <a:endCxn id="6" idx="2"/>
          </p:cNvCxnSpPr>
          <p:nvPr/>
        </p:nvCxnSpPr>
        <p:spPr>
          <a:xfrm flipV="1">
            <a:off x="8102434" y="5558341"/>
            <a:ext cx="1971013" cy="31887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57182" y="1656012"/>
            <a:ext cx="1893194" cy="769441"/>
          </a:xfrm>
          <a:prstGeom prst="rect">
            <a:avLst/>
          </a:prstGeom>
          <a:noFill/>
        </p:spPr>
        <p:txBody>
          <a:bodyPr wrap="square" rtlCol="0">
            <a:spAutoFit/>
          </a:bodyPr>
          <a:lstStyle/>
          <a:p>
            <a:r>
              <a:rPr lang="en-US" sz="4400" dirty="0">
                <a:latin typeface="+mj-lt"/>
              </a:rPr>
              <a:t> Start</a:t>
            </a:r>
          </a:p>
        </p:txBody>
      </p:sp>
      <p:cxnSp>
        <p:nvCxnSpPr>
          <p:cNvPr id="22" name="Straight Arrow Connector 21"/>
          <p:cNvCxnSpPr>
            <a:stCxn id="21" idx="2"/>
          </p:cNvCxnSpPr>
          <p:nvPr/>
        </p:nvCxnSpPr>
        <p:spPr>
          <a:xfrm flipH="1">
            <a:off x="7192370" y="2425453"/>
            <a:ext cx="11409" cy="6773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393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33700" y="1551709"/>
            <a:ext cx="8939644" cy="1246909"/>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3294435" y="434339"/>
            <a:ext cx="8897565" cy="1560716"/>
          </a:xfrm>
        </p:spPr>
        <p:txBody>
          <a:bodyPr/>
          <a:lstStyle/>
          <a:p>
            <a:r>
              <a:rPr lang="en-US" dirty="0"/>
              <a:t>Simulation Results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93202" y="1551709"/>
            <a:ext cx="5703888" cy="5024489"/>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197090" y="1629359"/>
            <a:ext cx="5549259" cy="49766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01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06705" y="1593273"/>
            <a:ext cx="9163621" cy="692727"/>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p:txBody>
          <a:bodyPr/>
          <a:lstStyle/>
          <a:p>
            <a:r>
              <a:rPr lang="en-US" dirty="0"/>
              <a:t>Simulation Results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735781" y="1593273"/>
            <a:ext cx="5763381" cy="4445983"/>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87926" y="1593273"/>
            <a:ext cx="5347854" cy="44966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2558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4435" y="459163"/>
            <a:ext cx="8897565" cy="1560716"/>
          </a:xfrm>
        </p:spPr>
        <p:txBody>
          <a:bodyPr/>
          <a:lstStyle/>
          <a:p>
            <a:r>
              <a:rPr lang="en-US" dirty="0"/>
              <a:t>Data Analysis</a:t>
            </a:r>
          </a:p>
        </p:txBody>
      </p:sp>
      <p:sp>
        <p:nvSpPr>
          <p:cNvPr id="3" name="Content Placeholder 2"/>
          <p:cNvSpPr>
            <a:spLocks noGrp="1"/>
          </p:cNvSpPr>
          <p:nvPr>
            <p:ph idx="1"/>
          </p:nvPr>
        </p:nvSpPr>
        <p:spPr>
          <a:xfrm>
            <a:off x="448574" y="1742536"/>
            <a:ext cx="11401574" cy="3778370"/>
          </a:xfrm>
          <a:solidFill>
            <a:schemeClr val="bg1"/>
          </a:solidFill>
        </p:spPr>
        <p:txBody>
          <a:bodyPr>
            <a:noAutofit/>
          </a:bodyPr>
          <a:lstStyle/>
          <a:p>
            <a:pPr>
              <a:buFont typeface="Arial" panose="020B0604020202020204" pitchFamily="34" charset="0"/>
              <a:buChar char="•"/>
            </a:pPr>
            <a:r>
              <a:rPr lang="en-US" sz="1800" dirty="0">
                <a:solidFill>
                  <a:schemeClr val="tx1"/>
                </a:solidFill>
                <a:latin typeface="+mj-lt"/>
              </a:rPr>
              <a:t>Service level of the call: it is the percentage of calls answered in less than specific time limit.</a:t>
            </a:r>
          </a:p>
          <a:p>
            <a:pPr>
              <a:buFont typeface="Arial" panose="020B0604020202020204" pitchFamily="34" charset="0"/>
              <a:buChar char="•"/>
            </a:pPr>
            <a:r>
              <a:rPr lang="en-US" sz="1800" dirty="0">
                <a:solidFill>
                  <a:schemeClr val="tx1"/>
                </a:solidFill>
                <a:latin typeface="+mj-lt"/>
              </a:rPr>
              <a:t>Total Problem Resolution: This was found by calculating the number calls resolved initially to those of the incoming calls that is the percentage of calls resolved in the first attempt.</a:t>
            </a:r>
          </a:p>
          <a:p>
            <a:pPr>
              <a:buFont typeface="Arial" panose="020B0604020202020204" pitchFamily="34" charset="0"/>
              <a:buChar char="•"/>
            </a:pPr>
            <a:r>
              <a:rPr lang="en-US" sz="1800" dirty="0">
                <a:solidFill>
                  <a:schemeClr val="tx1"/>
                </a:solidFill>
                <a:latin typeface="+mj-lt"/>
              </a:rPr>
              <a:t>Agent Salaries (hourly basis) depending on their performance </a:t>
            </a:r>
          </a:p>
          <a:p>
            <a:pPr fontAlgn="base">
              <a:buFont typeface="Arial" panose="020B0604020202020204" pitchFamily="34" charset="0"/>
              <a:buChar char="•"/>
            </a:pPr>
            <a:r>
              <a:rPr lang="en-US" sz="1800" dirty="0">
                <a:solidFill>
                  <a:schemeClr val="tx1"/>
                </a:solidFill>
                <a:latin typeface="+mj-lt"/>
              </a:rPr>
              <a:t>Net Promoter Score: this was calculated in response to every call, so was used to determine the performance of our call center system overall. Under this system every call received resulted in an increment in the NPS  by 10, if dropped contributed nothing to it, if abandoned resulted in an increment by 10 and if was answered the NPS was further incremented by 10.​</a:t>
            </a:r>
          </a:p>
          <a:p>
            <a:pPr fontAlgn="base">
              <a:buFont typeface="Arial" panose="020B0604020202020204" pitchFamily="34" charset="0"/>
              <a:buChar char="•"/>
            </a:pPr>
            <a:r>
              <a:rPr lang="en-US" sz="1800" dirty="0">
                <a:solidFill>
                  <a:schemeClr val="tx1"/>
                </a:solidFill>
                <a:latin typeface="+mj-lt"/>
              </a:rPr>
              <a:t>Quality Scores: these were agent rating were done by analyzing and calculating the speed of answer of each agent and also the frequency of calls a specific agent answers in a given period of time.</a:t>
            </a:r>
          </a:p>
          <a:p>
            <a:endParaRPr lang="en-US" sz="1800" dirty="0">
              <a:latin typeface="+mj-lt"/>
            </a:endParaRPr>
          </a:p>
          <a:p>
            <a:pPr>
              <a:buFont typeface="Arial" panose="020B0604020202020204" pitchFamily="34" charset="0"/>
              <a:buChar char="•"/>
            </a:pPr>
            <a:endParaRPr lang="en-US" sz="1800" dirty="0">
              <a:solidFill>
                <a:schemeClr val="tx1"/>
              </a:solidFill>
              <a:latin typeface="+mj-lt"/>
            </a:endParaRPr>
          </a:p>
          <a:p>
            <a:pPr>
              <a:buFont typeface="Arial" panose="020B0604020202020204" pitchFamily="34" charset="0"/>
              <a:buChar char="•"/>
            </a:pPr>
            <a:endParaRPr lang="en-US" sz="1800" dirty="0">
              <a:solidFill>
                <a:schemeClr val="tx1"/>
              </a:solidFill>
              <a:latin typeface="+mj-lt"/>
            </a:endParaRPr>
          </a:p>
          <a:p>
            <a:pPr>
              <a:buFont typeface="Arial" panose="020B0604020202020204" pitchFamily="34" charset="0"/>
              <a:buChar char="•"/>
            </a:pPr>
            <a:endParaRPr lang="en-US" sz="1800" dirty="0">
              <a:solidFill>
                <a:schemeClr val="tx1"/>
              </a:solidFill>
              <a:latin typeface="+mj-lt"/>
            </a:endParaRPr>
          </a:p>
          <a:p>
            <a:pPr>
              <a:buFont typeface="Arial" panose="020B0604020202020204" pitchFamily="34" charset="0"/>
              <a:buChar char="•"/>
            </a:pPr>
            <a:endParaRPr lang="en-US" sz="1800" dirty="0">
              <a:solidFill>
                <a:schemeClr val="tx1"/>
              </a:solidFill>
              <a:latin typeface="+mj-lt"/>
            </a:endParaRPr>
          </a:p>
        </p:txBody>
      </p:sp>
    </p:spTree>
    <p:extLst>
      <p:ext uri="{BB962C8B-B14F-4D97-AF65-F5344CB8AC3E}">
        <p14:creationId xmlns:p14="http://schemas.microsoft.com/office/powerpoint/2010/main" val="2886948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338" y="1627517"/>
            <a:ext cx="11015213" cy="3651504"/>
          </a:xfrm>
          <a:solidFill>
            <a:schemeClr val="bg1"/>
          </a:solidFill>
        </p:spPr>
        <p:txBody>
          <a:bodyPr>
            <a:noAutofit/>
          </a:bodyPr>
          <a:lstStyle/>
          <a:p>
            <a:pPr>
              <a:buFont typeface="Arial" panose="020B0604020202020204" pitchFamily="34" charset="0"/>
              <a:buChar char="•"/>
            </a:pPr>
            <a:r>
              <a:rPr lang="en-US" dirty="0">
                <a:solidFill>
                  <a:schemeClr val="tx1"/>
                </a:solidFill>
                <a:latin typeface="+mj-lt"/>
              </a:rPr>
              <a:t>Profits: this was calculated by finding the ratio of the calls received in a given interval of time to the agent’s hourly salary.</a:t>
            </a:r>
          </a:p>
          <a:p>
            <a:pPr>
              <a:buFont typeface="Arial" panose="020B0604020202020204" pitchFamily="34" charset="0"/>
              <a:buChar char="•"/>
            </a:pPr>
            <a:r>
              <a:rPr lang="en-US" dirty="0">
                <a:solidFill>
                  <a:schemeClr val="tx1"/>
                </a:solidFill>
                <a:latin typeface="+mj-lt"/>
              </a:rPr>
              <a:t>Agents utilization (percentage of time the agents are busy)</a:t>
            </a:r>
          </a:p>
          <a:p>
            <a:pPr>
              <a:buFont typeface="Arial" panose="020B0604020202020204" pitchFamily="34" charset="0"/>
              <a:buChar char="•"/>
            </a:pPr>
            <a:r>
              <a:rPr lang="en-US" dirty="0">
                <a:solidFill>
                  <a:schemeClr val="tx1"/>
                </a:solidFill>
                <a:latin typeface="+mj-lt"/>
              </a:rPr>
              <a:t>Average Caller Time in System : sum of the queuing delay and the call time for each call.</a:t>
            </a:r>
          </a:p>
          <a:p>
            <a:pPr>
              <a:buFont typeface="Arial" panose="020B0604020202020204" pitchFamily="34" charset="0"/>
              <a:buChar char="•"/>
            </a:pPr>
            <a:r>
              <a:rPr lang="en-US" dirty="0">
                <a:solidFill>
                  <a:schemeClr val="tx1"/>
                </a:solidFill>
                <a:latin typeface="+mj-lt"/>
              </a:rPr>
              <a:t>Probability of wait : this was calculated by considering the arrival of calls when queue is not empty.</a:t>
            </a:r>
          </a:p>
          <a:p>
            <a:pPr>
              <a:buFont typeface="Arial" panose="020B0604020202020204" pitchFamily="34" charset="0"/>
              <a:buChar char="•"/>
            </a:pPr>
            <a:r>
              <a:rPr lang="en-US" dirty="0">
                <a:solidFill>
                  <a:schemeClr val="tx1"/>
                </a:solidFill>
                <a:latin typeface="+mj-lt"/>
              </a:rPr>
              <a:t>Traffic Intensity (Arrival rate / Service Rate)</a:t>
            </a:r>
          </a:p>
          <a:p>
            <a:pPr>
              <a:buFont typeface="Arial" panose="020B0604020202020204" pitchFamily="34" charset="0"/>
              <a:buChar char="•"/>
            </a:pPr>
            <a:r>
              <a:rPr lang="en-US" dirty="0">
                <a:solidFill>
                  <a:schemeClr val="tx1"/>
                </a:solidFill>
                <a:latin typeface="+mj-lt"/>
              </a:rPr>
              <a:t>Used the data above to determine relationship between the queue size and the time</a:t>
            </a:r>
          </a:p>
          <a:p>
            <a:endParaRPr lang="en-US" dirty="0">
              <a:latin typeface="+mj-lt"/>
            </a:endParaRPr>
          </a:p>
        </p:txBody>
      </p:sp>
      <p:sp>
        <p:nvSpPr>
          <p:cNvPr id="4" name="Title 1"/>
          <p:cNvSpPr>
            <a:spLocks noGrp="1"/>
          </p:cNvSpPr>
          <p:nvPr>
            <p:ph type="title"/>
          </p:nvPr>
        </p:nvSpPr>
        <p:spPr>
          <a:xfrm>
            <a:off x="3294435" y="459163"/>
            <a:ext cx="8897565" cy="1560716"/>
          </a:xfrm>
        </p:spPr>
        <p:txBody>
          <a:bodyPr/>
          <a:lstStyle/>
          <a:p>
            <a:r>
              <a:rPr lang="en-US" dirty="0"/>
              <a:t>Data Analysis</a:t>
            </a:r>
          </a:p>
        </p:txBody>
      </p:sp>
    </p:spTree>
    <p:extLst>
      <p:ext uri="{BB962C8B-B14F-4D97-AF65-F5344CB8AC3E}">
        <p14:creationId xmlns:p14="http://schemas.microsoft.com/office/powerpoint/2010/main" val="2019520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94" y="-1"/>
            <a:ext cx="10355708" cy="1738859"/>
          </a:xfrm>
        </p:spPr>
        <p:txBody>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Various Routing Schemes	</a:t>
            </a:r>
          </a:p>
        </p:txBody>
      </p:sp>
      <p:sp>
        <p:nvSpPr>
          <p:cNvPr id="3" name="Content Placeholder 2"/>
          <p:cNvSpPr>
            <a:spLocks noGrp="1"/>
          </p:cNvSpPr>
          <p:nvPr>
            <p:ph idx="1"/>
          </p:nvPr>
        </p:nvSpPr>
        <p:spPr>
          <a:xfrm>
            <a:off x="314793" y="1633927"/>
            <a:ext cx="11623922" cy="4152276"/>
          </a:xfrm>
          <a:solidFill>
            <a:schemeClr val="bg2"/>
          </a:solidFill>
        </p:spPr>
        <p:txBody>
          <a:bodyPr>
            <a:noAutofit/>
          </a:bodyPr>
          <a:lstStyle/>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Use different routing schemes according to the changing call arrival rate with respect to time</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Fastest Server First (FSF) for high arrival rate.</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Longest Idle First (LIF) for moderate arrival rate.</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Lowest Cost Routing (LCR)  low arrival rate.</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Skill Based Routing (SBR).</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Performance and quality can be improved through these routing schemes.</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57484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6284" y="218364"/>
            <a:ext cx="11117988" cy="1023582"/>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Fastest Server First (FSF)</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3"/>
          <p:cNvSpPr txBox="1">
            <a:spLocks/>
          </p:cNvSpPr>
          <p:nvPr/>
        </p:nvSpPr>
        <p:spPr>
          <a:xfrm>
            <a:off x="586284" y="1379095"/>
            <a:ext cx="10281585" cy="4841823"/>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Call servicing speed of all the agents are stored in the agent node.</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Speed increases with experience.</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When calls Arrival rate is high, calls are routed to the idle agents having high speed.</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Queue waiting time will reduce.</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More calls will be answered in lesser time. </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Calls dropping rate will decrease. </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Callers do not abandon queue.</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Call Centre performance will increase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17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6" y="907773"/>
            <a:ext cx="9979277" cy="1068887"/>
          </a:xfrm>
        </p:spPr>
        <p:txBody>
          <a:bodyPr>
            <a:normAutofit fontScale="90000"/>
          </a:bodyPr>
          <a:lstStyle/>
          <a:p>
            <a:r>
              <a:rPr lang="en-US" dirty="0"/>
              <a:t>Simulating inherent Circuit Switched model as Packet Switched in NS3.</a:t>
            </a:r>
            <a:br>
              <a:rPr lang="en-US" dirty="0"/>
            </a:br>
            <a:endParaRPr lang="en-US" dirty="0"/>
          </a:p>
        </p:txBody>
      </p:sp>
      <p:pic>
        <p:nvPicPr>
          <p:cNvPr id="1026" name="Picture 2" descr="Image result for circuit swit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03" y="3325336"/>
            <a:ext cx="5914651" cy="25053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lated imag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87174" y="3325336"/>
            <a:ext cx="5304492" cy="25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52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6284" y="218364"/>
            <a:ext cx="11117988" cy="1023582"/>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accent1">
                    <a:lumMod val="75000"/>
                  </a:schemeClr>
                </a:solidFill>
                <a:latin typeface="Times New Roman" panose="02020603050405020304" pitchFamily="18" charset="0"/>
                <a:cs typeface="Times New Roman" panose="02020603050405020304" pitchFamily="18" charset="0"/>
              </a:rPr>
              <a:t>Longest Idle First (LIF)  </a:t>
            </a:r>
            <a:br>
              <a:rPr lang="en-US" dirty="0">
                <a:solidFill>
                  <a:schemeClr val="accent1">
                    <a:lumMod val="75000"/>
                  </a:schemeClr>
                </a:solidFill>
                <a:latin typeface="Times New Roman" panose="02020603050405020304" pitchFamily="18" charset="0"/>
                <a:cs typeface="Times New Roman" panose="02020603050405020304" pitchFamily="18" charset="0"/>
              </a:rPr>
            </a:b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3"/>
          <p:cNvSpPr txBox="1">
            <a:spLocks/>
          </p:cNvSpPr>
          <p:nvPr/>
        </p:nvSpPr>
        <p:spPr>
          <a:xfrm>
            <a:off x="586284" y="1379095"/>
            <a:ext cx="10281585" cy="4841823"/>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Time since last service of all the agents are stored in the agent node.</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It represents how long that agent has been idle.</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When calls Arrival rate is moderate, calls are routed to the agents who are idle for long enough.</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New agents will get experience.</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Speed of new agents will also increase.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869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6284" y="218364"/>
            <a:ext cx="11117988" cy="1023582"/>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 Lowest Cost Routing (LCR)  </a:t>
            </a:r>
          </a:p>
          <a:p>
            <a:pPr algn="ctr"/>
            <a:r>
              <a:rPr lang="en-US" dirty="0">
                <a:solidFill>
                  <a:schemeClr val="accent1">
                    <a:lumMod val="75000"/>
                  </a:schemeClr>
                </a:solidFill>
                <a:latin typeface="Times New Roman" panose="02020603050405020304" pitchFamily="18" charset="0"/>
                <a:cs typeface="Times New Roman" panose="02020603050405020304" pitchFamily="18" charset="0"/>
              </a:rPr>
              <a:t/>
            </a:r>
            <a:br>
              <a:rPr lang="en-US" dirty="0">
                <a:solidFill>
                  <a:schemeClr val="accent1">
                    <a:lumMod val="75000"/>
                  </a:schemeClr>
                </a:solidFill>
                <a:latin typeface="Times New Roman" panose="02020603050405020304" pitchFamily="18" charset="0"/>
                <a:cs typeface="Times New Roman" panose="02020603050405020304" pitchFamily="18" charset="0"/>
              </a:rPr>
            </a:b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3"/>
          <p:cNvSpPr txBox="1">
            <a:spLocks/>
          </p:cNvSpPr>
          <p:nvPr/>
        </p:nvSpPr>
        <p:spPr>
          <a:xfrm>
            <a:off x="586284" y="1379095"/>
            <a:ext cx="10281585" cy="4841823"/>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Wages of the agents are known.</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When calls Arrival rate is low, calls are routed to the idle agents having lowest wage.</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Cost of paying the agents will reduce.</a:t>
            </a:r>
          </a:p>
          <a:p>
            <a:pPr>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The Cost of running the call center will be optimized since expenses are minimized.</a:t>
            </a:r>
          </a:p>
          <a:p>
            <a:pPr>
              <a:buFont typeface="Wingdings" panose="05000000000000000000" pitchFamily="2" charset="2"/>
              <a:buChar char="v"/>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103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5745" y="0"/>
            <a:ext cx="13328071" cy="6761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14523" y="524803"/>
            <a:ext cx="8897565" cy="1560716"/>
          </a:xfrm>
        </p:spPr>
        <p:txBody>
          <a:bodyPr/>
          <a:lstStyle/>
          <a:p>
            <a:r>
              <a:rPr lang="en-US" dirty="0"/>
              <a:t>Comparing Routing Schemes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4144065"/>
              </p:ext>
            </p:extLst>
          </p:nvPr>
        </p:nvGraphicFramePr>
        <p:xfrm>
          <a:off x="110058" y="1831813"/>
          <a:ext cx="11877066" cy="4074098"/>
        </p:xfrm>
        <a:graphic>
          <a:graphicData uri="http://schemas.openxmlformats.org/drawingml/2006/table">
            <a:tbl>
              <a:tblPr firstRow="1" bandRow="1">
                <a:tableStyleId>{F5AB1C69-6EDB-4FF4-983F-18BD219EF322}</a:tableStyleId>
              </a:tblPr>
              <a:tblGrid>
                <a:gridCol w="1386265">
                  <a:extLst>
                    <a:ext uri="{9D8B030D-6E8A-4147-A177-3AD203B41FA5}">
                      <a16:colId xmlns:a16="http://schemas.microsoft.com/office/drawing/2014/main" val="20000"/>
                    </a:ext>
                  </a:extLst>
                </a:gridCol>
                <a:gridCol w="1799048">
                  <a:extLst>
                    <a:ext uri="{9D8B030D-6E8A-4147-A177-3AD203B41FA5}">
                      <a16:colId xmlns:a16="http://schemas.microsoft.com/office/drawing/2014/main" val="20001"/>
                    </a:ext>
                  </a:extLst>
                </a:gridCol>
                <a:gridCol w="1203316">
                  <a:extLst>
                    <a:ext uri="{9D8B030D-6E8A-4147-A177-3AD203B41FA5}">
                      <a16:colId xmlns:a16="http://schemas.microsoft.com/office/drawing/2014/main" val="20002"/>
                    </a:ext>
                  </a:extLst>
                </a:gridCol>
                <a:gridCol w="1351418">
                  <a:extLst>
                    <a:ext uri="{9D8B030D-6E8A-4147-A177-3AD203B41FA5}">
                      <a16:colId xmlns:a16="http://schemas.microsoft.com/office/drawing/2014/main" val="20003"/>
                    </a:ext>
                  </a:extLst>
                </a:gridCol>
                <a:gridCol w="1191279">
                  <a:extLst>
                    <a:ext uri="{9D8B030D-6E8A-4147-A177-3AD203B41FA5}">
                      <a16:colId xmlns:a16="http://schemas.microsoft.com/office/drawing/2014/main" val="20004"/>
                    </a:ext>
                  </a:extLst>
                </a:gridCol>
                <a:gridCol w="1386265">
                  <a:extLst>
                    <a:ext uri="{9D8B030D-6E8A-4147-A177-3AD203B41FA5}">
                      <a16:colId xmlns:a16="http://schemas.microsoft.com/office/drawing/2014/main" val="20005"/>
                    </a:ext>
                  </a:extLst>
                </a:gridCol>
                <a:gridCol w="1865630">
                  <a:extLst>
                    <a:ext uri="{9D8B030D-6E8A-4147-A177-3AD203B41FA5}">
                      <a16:colId xmlns:a16="http://schemas.microsoft.com/office/drawing/2014/main" val="20006"/>
                    </a:ext>
                  </a:extLst>
                </a:gridCol>
                <a:gridCol w="1693845">
                  <a:extLst>
                    <a:ext uri="{9D8B030D-6E8A-4147-A177-3AD203B41FA5}">
                      <a16:colId xmlns:a16="http://schemas.microsoft.com/office/drawing/2014/main" val="20007"/>
                    </a:ext>
                  </a:extLst>
                </a:gridCol>
              </a:tblGrid>
              <a:tr h="775064">
                <a:tc>
                  <a:txBody>
                    <a:bodyPr/>
                    <a:lstStyle/>
                    <a:p>
                      <a:pPr algn="ctr"/>
                      <a:r>
                        <a:rPr lang="en-US" sz="1600" dirty="0">
                          <a:solidFill>
                            <a:schemeClr val="tx1"/>
                          </a:solidFill>
                          <a:latin typeface="+mj-lt"/>
                        </a:rPr>
                        <a:t>Routing Scheme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Abandonments Percentage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Net Promoter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Utilization of Agents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Quality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Probability of waiting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Calls Serviced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Total Wages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0689">
                <a:tc>
                  <a:txBody>
                    <a:bodyPr/>
                    <a:lstStyle/>
                    <a:p>
                      <a:pPr algn="ctr"/>
                      <a:r>
                        <a:rPr lang="en-US" sz="1600" dirty="0">
                          <a:solidFill>
                            <a:schemeClr val="tx1"/>
                          </a:solidFill>
                          <a:latin typeface="+mj-lt"/>
                        </a:rPr>
                        <a:t>Longest Idle First Routing</a:t>
                      </a:r>
                    </a:p>
                    <a:p>
                      <a:pPr algn="ctr"/>
                      <a:r>
                        <a:rPr lang="en-US" sz="1600" dirty="0">
                          <a:solidFill>
                            <a:schemeClr val="tx1"/>
                          </a:solidFill>
                          <a:latin typeface="+mj-lt"/>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68.4105%</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1.59518</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4.85981%</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-549</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18.7123%</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471/1491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Rs.</a:t>
                      </a:r>
                      <a:r>
                        <a:rPr lang="en-US" sz="1600" b="0" i="0" kern="1200" dirty="0">
                          <a:solidFill>
                            <a:schemeClr val="dk1"/>
                          </a:solidFill>
                          <a:effectLst/>
                          <a:latin typeface="+mj-lt"/>
                          <a:ea typeface="+mn-ea"/>
                          <a:cs typeface="+mn-cs"/>
                        </a:rPr>
                        <a:t>12183</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80689">
                <a:tc>
                  <a:txBody>
                    <a:bodyPr/>
                    <a:lstStyle/>
                    <a:p>
                      <a:pPr algn="ctr"/>
                      <a:r>
                        <a:rPr lang="en-US" sz="1600" dirty="0">
                          <a:solidFill>
                            <a:schemeClr val="tx1"/>
                          </a:solidFill>
                          <a:latin typeface="+mj-lt"/>
                        </a:rPr>
                        <a:t>Fastest</a:t>
                      </a:r>
                      <a:r>
                        <a:rPr lang="en-US" sz="1600" baseline="0" dirty="0">
                          <a:solidFill>
                            <a:schemeClr val="tx1"/>
                          </a:solidFill>
                          <a:latin typeface="+mj-lt"/>
                        </a:rPr>
                        <a:t> Server First</a:t>
                      </a:r>
                    </a:p>
                    <a:p>
                      <a:pPr algn="ctr"/>
                      <a:r>
                        <a:rPr lang="en-US" sz="1600" baseline="0" dirty="0">
                          <a:solidFill>
                            <a:schemeClr val="tx1"/>
                          </a:solidFill>
                          <a:latin typeface="+mj-lt"/>
                        </a:rPr>
                        <a:t>Routing</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5.96915%</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68.5756</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14.4659%</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1313</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22.1328%</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1402/1491</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Rs.</a:t>
                      </a:r>
                      <a:r>
                        <a:rPr lang="en-US" sz="1600" b="0" i="0" kern="1200" dirty="0">
                          <a:solidFill>
                            <a:schemeClr val="dk1"/>
                          </a:solidFill>
                          <a:effectLst/>
                          <a:latin typeface="+mj-lt"/>
                          <a:ea typeface="+mn-ea"/>
                          <a:cs typeface="+mn-cs"/>
                        </a:rPr>
                        <a:t>33910</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80689">
                <a:tc>
                  <a:txBody>
                    <a:bodyPr/>
                    <a:lstStyle/>
                    <a:p>
                      <a:pPr algn="ctr"/>
                      <a:r>
                        <a:rPr lang="en-US" sz="1600" dirty="0">
                          <a:solidFill>
                            <a:schemeClr val="tx1"/>
                          </a:solidFill>
                          <a:latin typeface="+mj-lt"/>
                        </a:rPr>
                        <a:t>Skill Based Routing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0.268276%</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71.8521</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15.3430%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1483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0.402414%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1487/1491</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Rs.37489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80689">
                <a:tc>
                  <a:txBody>
                    <a:bodyPr/>
                    <a:lstStyle/>
                    <a:p>
                      <a:pPr algn="ctr"/>
                      <a:r>
                        <a:rPr lang="en-US" sz="1600" dirty="0">
                          <a:solidFill>
                            <a:schemeClr val="tx1"/>
                          </a:solidFill>
                          <a:latin typeface="+mj-lt"/>
                        </a:rPr>
                        <a:t>Lowest Cost Routing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mj-lt"/>
                          <a:ea typeface="+mn-ea"/>
                          <a:cs typeface="+mn-cs"/>
                        </a:rPr>
                        <a:t>0.201207%</a:t>
                      </a:r>
                      <a:endParaRPr lang="en-US" sz="16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71.8891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15.3533%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1485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0.201207%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1488/1491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mj-lt"/>
                        </a:rPr>
                        <a:t>Rs.37148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1391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968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40095" y="145265"/>
            <a:ext cx="8897565" cy="1560716"/>
          </a:xfrm>
        </p:spPr>
        <p:txBody>
          <a:bodyPr/>
          <a:lstStyle/>
          <a:p>
            <a:r>
              <a:rPr lang="en-US" dirty="0"/>
              <a:t>Routing Schemes</a:t>
            </a:r>
          </a:p>
        </p:txBody>
      </p:sp>
      <p:pic>
        <p:nvPicPr>
          <p:cNvPr id="4" name="Picture 3"/>
          <p:cNvPicPr>
            <a:picLocks noChangeAspect="1"/>
          </p:cNvPicPr>
          <p:nvPr/>
        </p:nvPicPr>
        <p:blipFill>
          <a:blip r:embed="rId2"/>
          <a:stretch>
            <a:fillRect/>
          </a:stretch>
        </p:blipFill>
        <p:spPr>
          <a:xfrm>
            <a:off x="218364" y="814224"/>
            <a:ext cx="12721259" cy="6043776"/>
          </a:xfrm>
          <a:prstGeom prst="rect">
            <a:avLst/>
          </a:prstGeom>
        </p:spPr>
      </p:pic>
    </p:spTree>
    <p:extLst>
      <p:ext uri="{BB962C8B-B14F-4D97-AF65-F5344CB8AC3E}">
        <p14:creationId xmlns:p14="http://schemas.microsoft.com/office/powerpoint/2010/main" val="3910787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8" y="240375"/>
            <a:ext cx="11998036" cy="1560716"/>
          </a:xfrm>
        </p:spPr>
        <p:txBody>
          <a:bodyPr>
            <a:normAutofit fontScale="90000"/>
          </a:bodyPr>
          <a:lstStyle/>
          <a:p>
            <a:r>
              <a:rPr lang="en-US" dirty="0"/>
              <a:t>Relevance towards Solution to Societal Problems</a:t>
            </a:r>
            <a:br>
              <a:rPr lang="en-US" dirty="0"/>
            </a:br>
            <a:endParaRPr lang="en-US" dirty="0"/>
          </a:p>
        </p:txBody>
      </p:sp>
      <p:sp>
        <p:nvSpPr>
          <p:cNvPr id="3" name="Content Placeholder 2"/>
          <p:cNvSpPr>
            <a:spLocks noGrp="1"/>
          </p:cNvSpPr>
          <p:nvPr>
            <p:ph idx="1"/>
          </p:nvPr>
        </p:nvSpPr>
        <p:spPr>
          <a:xfrm>
            <a:off x="387927" y="1163781"/>
            <a:ext cx="11416145" cy="5375563"/>
          </a:xfrm>
          <a:solidFill>
            <a:schemeClr val="bg1"/>
          </a:solidFill>
        </p:spPr>
        <p:txBody>
          <a:bodyPr>
            <a:noAutofit/>
          </a:bodyPr>
          <a:lstStyle/>
          <a:p>
            <a:pPr marL="0" indent="0">
              <a:buNone/>
            </a:pPr>
            <a:r>
              <a:rPr lang="en-US" dirty="0">
                <a:solidFill>
                  <a:schemeClr val="tx1"/>
                </a:solidFill>
                <a:latin typeface="+mj-lt"/>
              </a:rPr>
              <a:t>Many other queue networks can be modeled using our simulator after a few modifications : </a:t>
            </a:r>
          </a:p>
          <a:p>
            <a:pPr>
              <a:buFont typeface="+mj-lt"/>
              <a:buAutoNum type="arabicPeriod"/>
            </a:pPr>
            <a:r>
              <a:rPr lang="en-US" dirty="0">
                <a:solidFill>
                  <a:schemeClr val="tx1"/>
                </a:solidFill>
                <a:latin typeface="+mj-lt"/>
              </a:rPr>
              <a:t>Shopping malls </a:t>
            </a:r>
          </a:p>
          <a:p>
            <a:pPr>
              <a:buFont typeface="+mj-lt"/>
              <a:buAutoNum type="arabicPeriod"/>
            </a:pPr>
            <a:r>
              <a:rPr lang="en-US" dirty="0">
                <a:solidFill>
                  <a:schemeClr val="tx1"/>
                </a:solidFill>
                <a:latin typeface="+mj-lt"/>
              </a:rPr>
              <a:t>Cash counters</a:t>
            </a:r>
          </a:p>
          <a:p>
            <a:pPr>
              <a:buFont typeface="+mj-lt"/>
              <a:buAutoNum type="arabicPeriod"/>
            </a:pPr>
            <a:r>
              <a:rPr lang="en-US" dirty="0">
                <a:solidFill>
                  <a:schemeClr val="tx1"/>
                </a:solidFill>
                <a:latin typeface="+mj-lt"/>
              </a:rPr>
              <a:t>Pick and drop services </a:t>
            </a:r>
          </a:p>
          <a:p>
            <a:pPr>
              <a:buFont typeface="+mj-lt"/>
              <a:buAutoNum type="arabicPeriod"/>
            </a:pPr>
            <a:r>
              <a:rPr lang="en-US" dirty="0">
                <a:solidFill>
                  <a:schemeClr val="tx1"/>
                </a:solidFill>
                <a:latin typeface="+mj-lt"/>
              </a:rPr>
              <a:t>Hospitals</a:t>
            </a:r>
          </a:p>
          <a:p>
            <a:pPr>
              <a:buFont typeface="+mj-lt"/>
              <a:buAutoNum type="arabicPeriod"/>
            </a:pPr>
            <a:r>
              <a:rPr lang="en-US" dirty="0">
                <a:solidFill>
                  <a:schemeClr val="tx1"/>
                </a:solidFill>
                <a:latin typeface="+mj-lt"/>
              </a:rPr>
              <a:t>Printer stations </a:t>
            </a:r>
          </a:p>
          <a:p>
            <a:pPr>
              <a:buFont typeface="+mj-lt"/>
              <a:buAutoNum type="arabicPeriod"/>
            </a:pPr>
            <a:r>
              <a:rPr lang="en-US" dirty="0">
                <a:solidFill>
                  <a:schemeClr val="tx1"/>
                </a:solidFill>
                <a:latin typeface="+mj-lt"/>
              </a:rPr>
              <a:t>Billing stations </a:t>
            </a:r>
          </a:p>
          <a:p>
            <a:pPr>
              <a:buFont typeface="+mj-lt"/>
              <a:buAutoNum type="arabicPeriod"/>
            </a:pPr>
            <a:r>
              <a:rPr lang="en-US" dirty="0">
                <a:solidFill>
                  <a:schemeClr val="tx1"/>
                </a:solidFill>
                <a:latin typeface="+mj-lt"/>
              </a:rPr>
              <a:t>Ticket booths</a:t>
            </a:r>
          </a:p>
          <a:p>
            <a:pPr>
              <a:buFont typeface="+mj-lt"/>
              <a:buAutoNum type="arabicPeriod"/>
            </a:pPr>
            <a:r>
              <a:rPr lang="en-US" dirty="0">
                <a:solidFill>
                  <a:schemeClr val="tx1"/>
                </a:solidFill>
                <a:latin typeface="+mj-lt"/>
              </a:rPr>
              <a:t>Banks</a:t>
            </a:r>
          </a:p>
          <a:p>
            <a:pPr>
              <a:buFont typeface="+mj-lt"/>
              <a:buAutoNum type="arabicPeriod"/>
            </a:pPr>
            <a:r>
              <a:rPr lang="en-US" dirty="0">
                <a:solidFill>
                  <a:schemeClr val="tx1"/>
                </a:solidFill>
                <a:latin typeface="+mj-lt"/>
              </a:rPr>
              <a:t>Industrial workforce management</a:t>
            </a:r>
          </a:p>
          <a:p>
            <a:pPr>
              <a:buFont typeface="+mj-lt"/>
              <a:buAutoNum type="arabicPeriod"/>
            </a:pPr>
            <a:r>
              <a:rPr lang="en-US" dirty="0">
                <a:solidFill>
                  <a:schemeClr val="tx1"/>
                </a:solidFill>
                <a:latin typeface="+mj-lt"/>
              </a:rPr>
              <a:t> Any queueing system with one or more servers that involves time and/ or resource management.</a:t>
            </a:r>
          </a:p>
          <a:p>
            <a:pPr>
              <a:buFont typeface="Wingdings" panose="05000000000000000000" pitchFamily="2" charset="2"/>
              <a:buChar char="v"/>
            </a:pPr>
            <a:endParaRPr lang="en-US" dirty="0">
              <a:solidFill>
                <a:schemeClr val="tx1"/>
              </a:solidFill>
              <a:latin typeface="+mj-lt"/>
            </a:endParaRPr>
          </a:p>
        </p:txBody>
      </p:sp>
    </p:spTree>
    <p:extLst>
      <p:ext uri="{BB962C8B-B14F-4D97-AF65-F5344CB8AC3E}">
        <p14:creationId xmlns:p14="http://schemas.microsoft.com/office/powerpoint/2010/main" val="1115808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399818" cy="7010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8085" y="227151"/>
            <a:ext cx="8897565" cy="1560716"/>
          </a:xfrm>
        </p:spPr>
        <p:txBody>
          <a:bodyPr>
            <a:normAutofit/>
          </a:bodyPr>
          <a:lstStyle/>
          <a:p>
            <a:r>
              <a:rPr lang="en-US" sz="3600" dirty="0"/>
              <a:t>Timeline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4596230"/>
              </p:ext>
            </p:extLst>
          </p:nvPr>
        </p:nvGraphicFramePr>
        <p:xfrm>
          <a:off x="731885" y="1039189"/>
          <a:ext cx="10945091" cy="5562128"/>
        </p:xfrm>
        <a:graphic>
          <a:graphicData uri="http://schemas.openxmlformats.org/drawingml/2006/table">
            <a:tbl>
              <a:tblPr firstRow="1" firstCol="1" bandRow="1">
                <a:tableStyleId>{8799B23B-EC83-4686-B30A-512413B5E67A}</a:tableStyleId>
              </a:tblPr>
              <a:tblGrid>
                <a:gridCol w="1925782">
                  <a:extLst>
                    <a:ext uri="{9D8B030D-6E8A-4147-A177-3AD203B41FA5}">
                      <a16:colId xmlns:a16="http://schemas.microsoft.com/office/drawing/2014/main" val="934738230"/>
                    </a:ext>
                  </a:extLst>
                </a:gridCol>
                <a:gridCol w="9019309">
                  <a:extLst>
                    <a:ext uri="{9D8B030D-6E8A-4147-A177-3AD203B41FA5}">
                      <a16:colId xmlns:a16="http://schemas.microsoft.com/office/drawing/2014/main" val="2848786040"/>
                    </a:ext>
                  </a:extLst>
                </a:gridCol>
              </a:tblGrid>
              <a:tr h="434769">
                <a:tc>
                  <a:txBody>
                    <a:bodyPr/>
                    <a:lstStyle/>
                    <a:p>
                      <a:pPr marL="0" marR="0" algn="ctr">
                        <a:lnSpc>
                          <a:spcPct val="150000"/>
                        </a:lnSpc>
                        <a:spcBef>
                          <a:spcPts val="0"/>
                        </a:spcBef>
                        <a:spcAft>
                          <a:spcPts val="800"/>
                        </a:spcAft>
                      </a:pPr>
                      <a:r>
                        <a:rPr lang="en-US" sz="2000" u="none" dirty="0">
                          <a:effectLst/>
                        </a:rPr>
                        <a:t>Date</a:t>
                      </a:r>
                      <a:r>
                        <a:rPr lang="en-US" sz="900" u="none" strike="noStrike" dirty="0">
                          <a:effectLst/>
                        </a:rPr>
                        <a:t> </a:t>
                      </a:r>
                      <a:endParaRPr lang="en-US" sz="900" b="1" u="none" dirty="0">
                        <a:solidFill>
                          <a:schemeClr val="tx1"/>
                        </a:solidFill>
                        <a:effectLst/>
                        <a:latin typeface="+mj-lt"/>
                        <a:ea typeface="Times New Roman" panose="02020603050405020304" pitchFamily="18" charset="0"/>
                        <a:cs typeface="Times New Roman" panose="02020603050405020304" pitchFamily="18" charset="0"/>
                      </a:endParaRPr>
                    </a:p>
                  </a:txBody>
                  <a:tcPr marL="2109" marR="2109" marT="0" marB="0"/>
                </a:tc>
                <a:tc>
                  <a:txBody>
                    <a:bodyPr/>
                    <a:lstStyle/>
                    <a:p>
                      <a:pPr marL="0" marR="0" algn="ctr">
                        <a:lnSpc>
                          <a:spcPct val="150000"/>
                        </a:lnSpc>
                        <a:spcBef>
                          <a:spcPts val="0"/>
                        </a:spcBef>
                        <a:spcAft>
                          <a:spcPts val="800"/>
                        </a:spcAft>
                      </a:pPr>
                      <a:r>
                        <a:rPr lang="en-US" sz="2000" u="none" dirty="0">
                          <a:effectLst/>
                        </a:rPr>
                        <a:t>Objective</a:t>
                      </a:r>
                      <a:endParaRPr lang="en-US" sz="2000" b="1" u="none" dirty="0">
                        <a:solidFill>
                          <a:schemeClr val="tx1"/>
                        </a:solidFill>
                        <a:effectLst/>
                        <a:latin typeface="+mj-lt"/>
                        <a:ea typeface="Times New Roman" panose="02020603050405020304" pitchFamily="18" charset="0"/>
                        <a:cs typeface="Times New Roman" panose="02020603050405020304" pitchFamily="18" charset="0"/>
                      </a:endParaRPr>
                    </a:p>
                  </a:txBody>
                  <a:tcPr marL="2109" marR="2109" marT="0" marB="0"/>
                </a:tc>
                <a:extLst>
                  <a:ext uri="{0D108BD9-81ED-4DB2-BD59-A6C34878D82A}">
                    <a16:rowId xmlns:a16="http://schemas.microsoft.com/office/drawing/2014/main" val="1084588460"/>
                  </a:ext>
                </a:extLst>
              </a:tr>
              <a:tr h="372773">
                <a:tc>
                  <a:txBody>
                    <a:bodyPr/>
                    <a:lstStyle/>
                    <a:p>
                      <a:pPr marL="0" marR="0" algn="ctr">
                        <a:lnSpc>
                          <a:spcPct val="150000"/>
                        </a:lnSpc>
                        <a:spcBef>
                          <a:spcPts val="0"/>
                        </a:spcBef>
                        <a:spcAft>
                          <a:spcPts val="800"/>
                        </a:spcAft>
                      </a:pPr>
                      <a:r>
                        <a:rPr lang="en-US" sz="1400" dirty="0">
                          <a:effectLst/>
                        </a:rPr>
                        <a:t>Sept 18 – Oct 2</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tc>
                  <a:txBody>
                    <a:bodyPr/>
                    <a:lstStyle/>
                    <a:p>
                      <a:pPr marL="0" marR="0">
                        <a:lnSpc>
                          <a:spcPct val="150000"/>
                        </a:lnSpc>
                        <a:spcBef>
                          <a:spcPts val="0"/>
                        </a:spcBef>
                        <a:spcAft>
                          <a:spcPts val="800"/>
                        </a:spcAft>
                      </a:pPr>
                      <a:r>
                        <a:rPr lang="en-US" sz="1400" dirty="0" smtClean="0">
                          <a:effectLst/>
                        </a:rPr>
                        <a:t>Verified </a:t>
                      </a:r>
                      <a:r>
                        <a:rPr lang="en-US" sz="1400" dirty="0">
                          <a:effectLst/>
                        </a:rPr>
                        <a:t>Erlang C and Erlang X models.</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extLst>
                  <a:ext uri="{0D108BD9-81ED-4DB2-BD59-A6C34878D82A}">
                    <a16:rowId xmlns:a16="http://schemas.microsoft.com/office/drawing/2014/main" val="2326324499"/>
                  </a:ext>
                </a:extLst>
              </a:tr>
              <a:tr h="1211991">
                <a:tc>
                  <a:txBody>
                    <a:bodyPr/>
                    <a:lstStyle/>
                    <a:p>
                      <a:pPr marL="0" marR="0" algn="ctr">
                        <a:lnSpc>
                          <a:spcPct val="150000"/>
                        </a:lnSpc>
                        <a:spcBef>
                          <a:spcPts val="0"/>
                        </a:spcBef>
                        <a:spcAft>
                          <a:spcPts val="800"/>
                        </a:spcAft>
                      </a:pPr>
                      <a:r>
                        <a:rPr lang="en-US" sz="1400" dirty="0">
                          <a:effectLst/>
                        </a:rPr>
                        <a:t> </a:t>
                      </a:r>
                    </a:p>
                    <a:p>
                      <a:pPr marL="0" marR="0" algn="ctr">
                        <a:lnSpc>
                          <a:spcPct val="150000"/>
                        </a:lnSpc>
                        <a:spcBef>
                          <a:spcPts val="0"/>
                        </a:spcBef>
                        <a:spcAft>
                          <a:spcPts val="800"/>
                        </a:spcAft>
                      </a:pPr>
                      <a:r>
                        <a:rPr lang="en-US" sz="1400" dirty="0">
                          <a:effectLst/>
                        </a:rPr>
                        <a:t> Oct 2 - Oct 16</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tc>
                  <a:txBody>
                    <a:bodyPr/>
                    <a:lstStyle/>
                    <a:p>
                      <a:pPr marL="0" marR="0">
                        <a:lnSpc>
                          <a:spcPct val="100000"/>
                        </a:lnSpc>
                        <a:spcBef>
                          <a:spcPts val="0"/>
                        </a:spcBef>
                        <a:spcAft>
                          <a:spcPts val="800"/>
                        </a:spcAft>
                      </a:pPr>
                      <a:r>
                        <a:rPr lang="en-US" sz="1400" u="none" dirty="0">
                          <a:effectLst/>
                        </a:rPr>
                        <a:t>Zarmeen Khan: </a:t>
                      </a:r>
                      <a:r>
                        <a:rPr lang="en-US" sz="1400" u="none" dirty="0" smtClean="0">
                          <a:effectLst/>
                        </a:rPr>
                        <a:t>Calculated </a:t>
                      </a:r>
                      <a:r>
                        <a:rPr lang="en-US" sz="1400" u="none" dirty="0">
                          <a:effectLst/>
                        </a:rPr>
                        <a:t>call center performance metrics and plot Queue Size versus time. </a:t>
                      </a:r>
                    </a:p>
                    <a:p>
                      <a:pPr marL="0" marR="0">
                        <a:lnSpc>
                          <a:spcPct val="100000"/>
                        </a:lnSpc>
                        <a:spcBef>
                          <a:spcPts val="0"/>
                        </a:spcBef>
                        <a:spcAft>
                          <a:spcPts val="800"/>
                        </a:spcAft>
                      </a:pPr>
                      <a:r>
                        <a:rPr lang="en-US" sz="1400" u="none" dirty="0">
                          <a:effectLst/>
                        </a:rPr>
                        <a:t>Hira Tariq: </a:t>
                      </a:r>
                      <a:r>
                        <a:rPr lang="en-US" sz="1400" u="none" dirty="0" smtClean="0">
                          <a:effectLst/>
                        </a:rPr>
                        <a:t>Introduced </a:t>
                      </a:r>
                      <a:r>
                        <a:rPr lang="en-US" sz="1400" u="none" dirty="0">
                          <a:effectLst/>
                        </a:rPr>
                        <a:t>additional Call center agent performance measures that must be monitored. </a:t>
                      </a:r>
                    </a:p>
                    <a:p>
                      <a:pPr marL="0" marR="0">
                        <a:lnSpc>
                          <a:spcPct val="100000"/>
                        </a:lnSpc>
                        <a:spcBef>
                          <a:spcPts val="0"/>
                        </a:spcBef>
                        <a:spcAft>
                          <a:spcPts val="800"/>
                        </a:spcAft>
                      </a:pPr>
                      <a:r>
                        <a:rPr lang="en-US" sz="1400" u="none" dirty="0">
                          <a:effectLst/>
                        </a:rPr>
                        <a:t>Ammarah Azmat: Sorting of Real Life Call Center Data. </a:t>
                      </a:r>
                    </a:p>
                    <a:p>
                      <a:pPr marL="0" marR="0">
                        <a:lnSpc>
                          <a:spcPct val="100000"/>
                        </a:lnSpc>
                        <a:spcBef>
                          <a:spcPts val="0"/>
                        </a:spcBef>
                        <a:spcAft>
                          <a:spcPts val="800"/>
                        </a:spcAft>
                      </a:pPr>
                      <a:r>
                        <a:rPr lang="en-US" sz="1400" u="none" dirty="0">
                          <a:effectLst/>
                        </a:rPr>
                        <a:t>Muhammad Shamaas: </a:t>
                      </a:r>
                      <a:r>
                        <a:rPr lang="en-US" sz="1400" u="none" dirty="0" smtClean="0">
                          <a:effectLst/>
                        </a:rPr>
                        <a:t>Carried </a:t>
                      </a:r>
                      <a:r>
                        <a:rPr lang="en-US" sz="1400" u="none" dirty="0">
                          <a:effectLst/>
                        </a:rPr>
                        <a:t>out Simulations, and study literatur</a:t>
                      </a:r>
                      <a:r>
                        <a:rPr lang="en-US" sz="1400" u="none" baseline="0" dirty="0">
                          <a:effectLst/>
                        </a:rPr>
                        <a:t>e</a:t>
                      </a:r>
                      <a:r>
                        <a:rPr lang="en-US" sz="1400" u="none" dirty="0">
                          <a:effectLst/>
                        </a:rPr>
                        <a:t>.</a:t>
                      </a:r>
                      <a:endParaRPr lang="en-US" sz="1400" b="1" u="none" dirty="0">
                        <a:effectLst/>
                        <a:latin typeface="+mj-lt"/>
                        <a:ea typeface="Times New Roman" panose="02020603050405020304" pitchFamily="18" charset="0"/>
                        <a:cs typeface="Times New Roman" panose="02020603050405020304" pitchFamily="18" charset="0"/>
                      </a:endParaRPr>
                    </a:p>
                  </a:txBody>
                  <a:tcPr marL="2109" marR="2109" marT="0" marB="0"/>
                </a:tc>
                <a:extLst>
                  <a:ext uri="{0D108BD9-81ED-4DB2-BD59-A6C34878D82A}">
                    <a16:rowId xmlns:a16="http://schemas.microsoft.com/office/drawing/2014/main" val="2970126862"/>
                  </a:ext>
                </a:extLst>
              </a:tr>
              <a:tr h="1211991">
                <a:tc>
                  <a:txBody>
                    <a:bodyPr/>
                    <a:lstStyle/>
                    <a:p>
                      <a:pPr marL="0" marR="0" algn="ctr">
                        <a:lnSpc>
                          <a:spcPct val="150000"/>
                        </a:lnSpc>
                        <a:spcBef>
                          <a:spcPts val="0"/>
                        </a:spcBef>
                        <a:spcAft>
                          <a:spcPts val="800"/>
                        </a:spcAft>
                      </a:pPr>
                      <a:r>
                        <a:rPr lang="en-US" sz="1400" dirty="0">
                          <a:effectLst/>
                        </a:rPr>
                        <a:t> </a:t>
                      </a:r>
                    </a:p>
                    <a:p>
                      <a:pPr marL="0" marR="0" algn="ctr">
                        <a:lnSpc>
                          <a:spcPct val="150000"/>
                        </a:lnSpc>
                        <a:spcBef>
                          <a:spcPts val="0"/>
                        </a:spcBef>
                        <a:spcAft>
                          <a:spcPts val="800"/>
                        </a:spcAft>
                      </a:pPr>
                      <a:r>
                        <a:rPr lang="en-US" sz="1400" dirty="0">
                          <a:effectLst/>
                        </a:rPr>
                        <a:t>Oct 16 - Oct 30</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tc>
                  <a:txBody>
                    <a:bodyPr/>
                    <a:lstStyle/>
                    <a:p>
                      <a:pPr marL="0" marR="0">
                        <a:lnSpc>
                          <a:spcPct val="100000"/>
                        </a:lnSpc>
                        <a:spcBef>
                          <a:spcPts val="0"/>
                        </a:spcBef>
                        <a:spcAft>
                          <a:spcPts val="800"/>
                        </a:spcAft>
                      </a:pPr>
                      <a:r>
                        <a:rPr lang="en-US" sz="1400" u="none" dirty="0">
                          <a:effectLst/>
                        </a:rPr>
                        <a:t>Zarmeen Khan: </a:t>
                      </a:r>
                      <a:r>
                        <a:rPr lang="en-US" sz="1400" u="none" dirty="0" smtClean="0">
                          <a:effectLst/>
                        </a:rPr>
                        <a:t>Completed </a:t>
                      </a:r>
                      <a:r>
                        <a:rPr lang="en-US" sz="1400" u="none" dirty="0">
                          <a:effectLst/>
                        </a:rPr>
                        <a:t>Coding for plotting results of simulation and Automatic Voice Response Unit. </a:t>
                      </a:r>
                    </a:p>
                    <a:p>
                      <a:pPr marL="0" marR="0">
                        <a:lnSpc>
                          <a:spcPct val="100000"/>
                        </a:lnSpc>
                        <a:spcBef>
                          <a:spcPts val="0"/>
                        </a:spcBef>
                        <a:spcAft>
                          <a:spcPts val="800"/>
                        </a:spcAft>
                      </a:pPr>
                      <a:r>
                        <a:rPr lang="en-US" sz="1400" u="none" dirty="0">
                          <a:effectLst/>
                        </a:rPr>
                        <a:t>Hira Tariq: </a:t>
                      </a:r>
                      <a:r>
                        <a:rPr lang="en-US" sz="1400" u="none" dirty="0" smtClean="0">
                          <a:effectLst/>
                        </a:rPr>
                        <a:t>Introduced </a:t>
                      </a:r>
                      <a:r>
                        <a:rPr lang="en-US" sz="1400" u="none" dirty="0">
                          <a:effectLst/>
                        </a:rPr>
                        <a:t>Dynamic Call Routing Schemes and model Variable Delay for International Calls.</a:t>
                      </a:r>
                    </a:p>
                    <a:p>
                      <a:pPr marL="0" marR="0">
                        <a:lnSpc>
                          <a:spcPct val="100000"/>
                        </a:lnSpc>
                        <a:spcBef>
                          <a:spcPts val="0"/>
                        </a:spcBef>
                        <a:spcAft>
                          <a:spcPts val="800"/>
                        </a:spcAft>
                      </a:pPr>
                      <a:r>
                        <a:rPr lang="en-US" sz="1400" u="none" dirty="0">
                          <a:effectLst/>
                        </a:rPr>
                        <a:t>Ammarah Azmat: </a:t>
                      </a:r>
                      <a:r>
                        <a:rPr lang="en-US" sz="1400" u="none" dirty="0" smtClean="0">
                          <a:effectLst/>
                        </a:rPr>
                        <a:t>Calculated </a:t>
                      </a:r>
                      <a:r>
                        <a:rPr lang="en-US" sz="1400" u="none" dirty="0">
                          <a:effectLst/>
                        </a:rPr>
                        <a:t>performance metrics from Real Life Call Center Data. </a:t>
                      </a:r>
                    </a:p>
                    <a:p>
                      <a:pPr marL="0" marR="0">
                        <a:lnSpc>
                          <a:spcPct val="100000"/>
                        </a:lnSpc>
                        <a:spcBef>
                          <a:spcPts val="0"/>
                        </a:spcBef>
                        <a:spcAft>
                          <a:spcPts val="800"/>
                        </a:spcAft>
                      </a:pPr>
                      <a:r>
                        <a:rPr lang="en-US" sz="1400" u="none" dirty="0">
                          <a:effectLst/>
                        </a:rPr>
                        <a:t>Muhammad Shamaas: </a:t>
                      </a:r>
                      <a:r>
                        <a:rPr lang="en-US" sz="1400" u="none" dirty="0" smtClean="0">
                          <a:effectLst/>
                        </a:rPr>
                        <a:t>Carried </a:t>
                      </a:r>
                      <a:r>
                        <a:rPr lang="en-US" sz="1400" u="none" dirty="0">
                          <a:effectLst/>
                        </a:rPr>
                        <a:t>out Simulations and Dynamic Scheduling of Agents.</a:t>
                      </a:r>
                      <a:endParaRPr lang="en-US" sz="1400" b="1" u="none" dirty="0">
                        <a:effectLst/>
                        <a:latin typeface="+mj-lt"/>
                        <a:ea typeface="Times New Roman" panose="02020603050405020304" pitchFamily="18" charset="0"/>
                        <a:cs typeface="Times New Roman" panose="02020603050405020304" pitchFamily="18" charset="0"/>
                      </a:endParaRPr>
                    </a:p>
                  </a:txBody>
                  <a:tcPr marL="2109" marR="2109" marT="0" marB="0"/>
                </a:tc>
                <a:extLst>
                  <a:ext uri="{0D108BD9-81ED-4DB2-BD59-A6C34878D82A}">
                    <a16:rowId xmlns:a16="http://schemas.microsoft.com/office/drawing/2014/main" val="259055837"/>
                  </a:ext>
                </a:extLst>
              </a:tr>
              <a:tr h="364422">
                <a:tc>
                  <a:txBody>
                    <a:bodyPr/>
                    <a:lstStyle/>
                    <a:p>
                      <a:pPr marL="0" marR="0" algn="ctr">
                        <a:lnSpc>
                          <a:spcPct val="150000"/>
                        </a:lnSpc>
                        <a:spcBef>
                          <a:spcPts val="0"/>
                        </a:spcBef>
                        <a:spcAft>
                          <a:spcPts val="800"/>
                        </a:spcAft>
                      </a:pPr>
                      <a:r>
                        <a:rPr lang="en-US" sz="1400" dirty="0">
                          <a:effectLst/>
                        </a:rPr>
                        <a:t> Oct 30 - Nov 13</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tc>
                  <a:txBody>
                    <a:bodyPr/>
                    <a:lstStyle/>
                    <a:p>
                      <a:pPr marL="0" marR="0">
                        <a:lnSpc>
                          <a:spcPct val="150000"/>
                        </a:lnSpc>
                        <a:spcBef>
                          <a:spcPts val="0"/>
                        </a:spcBef>
                        <a:spcAft>
                          <a:spcPts val="800"/>
                        </a:spcAft>
                      </a:pPr>
                      <a:r>
                        <a:rPr lang="en-US" sz="1400" u="none" dirty="0" smtClean="0">
                          <a:effectLst/>
                        </a:rPr>
                        <a:t>Simulated </a:t>
                      </a:r>
                      <a:r>
                        <a:rPr lang="en-US" sz="1400" u="none" dirty="0">
                          <a:effectLst/>
                        </a:rPr>
                        <a:t>real life call traffic using call center records and calculate performance metrics for simulation. </a:t>
                      </a:r>
                      <a:endParaRPr lang="en-US" sz="1400" b="1" u="none" dirty="0">
                        <a:effectLst/>
                        <a:latin typeface="+mj-lt"/>
                        <a:ea typeface="Times New Roman" panose="02020603050405020304" pitchFamily="18" charset="0"/>
                        <a:cs typeface="Times New Roman" panose="02020603050405020304" pitchFamily="18" charset="0"/>
                      </a:endParaRPr>
                    </a:p>
                  </a:txBody>
                  <a:tcPr marL="2109" marR="2109" marT="0" marB="0"/>
                </a:tc>
                <a:extLst>
                  <a:ext uri="{0D108BD9-81ED-4DB2-BD59-A6C34878D82A}">
                    <a16:rowId xmlns:a16="http://schemas.microsoft.com/office/drawing/2014/main" val="261983720"/>
                  </a:ext>
                </a:extLst>
              </a:tr>
              <a:tr h="1149596">
                <a:tc>
                  <a:txBody>
                    <a:bodyPr/>
                    <a:lstStyle/>
                    <a:p>
                      <a:pPr marL="0" marR="0" algn="ctr">
                        <a:lnSpc>
                          <a:spcPct val="150000"/>
                        </a:lnSpc>
                        <a:spcBef>
                          <a:spcPts val="0"/>
                        </a:spcBef>
                        <a:spcAft>
                          <a:spcPts val="800"/>
                        </a:spcAft>
                      </a:pPr>
                      <a:r>
                        <a:rPr lang="en-US" sz="1400" dirty="0">
                          <a:effectLst/>
                        </a:rPr>
                        <a:t> </a:t>
                      </a:r>
                    </a:p>
                    <a:p>
                      <a:pPr marL="0" marR="0" algn="ctr">
                        <a:lnSpc>
                          <a:spcPct val="150000"/>
                        </a:lnSpc>
                        <a:spcBef>
                          <a:spcPts val="0"/>
                        </a:spcBef>
                        <a:spcAft>
                          <a:spcPts val="800"/>
                        </a:spcAft>
                      </a:pPr>
                      <a:r>
                        <a:rPr lang="en-US" sz="1400" dirty="0">
                          <a:effectLst/>
                        </a:rPr>
                        <a:t>Nov 13 - Nov 27</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tc>
                  <a:txBody>
                    <a:bodyPr/>
                    <a:lstStyle/>
                    <a:p>
                      <a:pPr marL="0" marR="0">
                        <a:lnSpc>
                          <a:spcPct val="100000"/>
                        </a:lnSpc>
                        <a:spcBef>
                          <a:spcPts val="0"/>
                        </a:spcBef>
                        <a:spcAft>
                          <a:spcPts val="800"/>
                        </a:spcAft>
                      </a:pPr>
                      <a:r>
                        <a:rPr lang="en-US" sz="1400" u="none" dirty="0">
                          <a:effectLst/>
                        </a:rPr>
                        <a:t>Ammarah Azmat: </a:t>
                      </a:r>
                      <a:r>
                        <a:rPr lang="en-US" sz="1400" u="none" dirty="0" smtClean="0">
                          <a:effectLst/>
                        </a:rPr>
                        <a:t>Recorded </a:t>
                      </a:r>
                      <a:r>
                        <a:rPr lang="en-US" sz="1400" u="none" dirty="0">
                          <a:effectLst/>
                        </a:rPr>
                        <a:t>simulation data </a:t>
                      </a:r>
                    </a:p>
                    <a:p>
                      <a:pPr marL="0" marR="0">
                        <a:lnSpc>
                          <a:spcPct val="100000"/>
                        </a:lnSpc>
                        <a:spcBef>
                          <a:spcPts val="0"/>
                        </a:spcBef>
                        <a:spcAft>
                          <a:spcPts val="800"/>
                        </a:spcAft>
                      </a:pPr>
                      <a:r>
                        <a:rPr lang="en-US" sz="1400" u="none" dirty="0">
                          <a:effectLst/>
                        </a:rPr>
                        <a:t>Hira Tariq: </a:t>
                      </a:r>
                      <a:r>
                        <a:rPr lang="en-US" sz="1400" u="none" dirty="0" smtClean="0">
                          <a:effectLst/>
                        </a:rPr>
                        <a:t>Plotted </a:t>
                      </a:r>
                      <a:r>
                        <a:rPr lang="en-US" sz="1400" u="none" dirty="0">
                          <a:effectLst/>
                        </a:rPr>
                        <a:t>simulation results </a:t>
                      </a:r>
                    </a:p>
                    <a:p>
                      <a:pPr marL="0" marR="0">
                        <a:lnSpc>
                          <a:spcPct val="100000"/>
                        </a:lnSpc>
                        <a:spcBef>
                          <a:spcPts val="0"/>
                        </a:spcBef>
                        <a:spcAft>
                          <a:spcPts val="800"/>
                        </a:spcAft>
                      </a:pPr>
                      <a:r>
                        <a:rPr lang="en-US" sz="1400" u="none" dirty="0">
                          <a:effectLst/>
                        </a:rPr>
                        <a:t>Zarmeen Khan: </a:t>
                      </a:r>
                      <a:r>
                        <a:rPr lang="en-US" sz="1400" u="none" dirty="0" smtClean="0">
                          <a:effectLst/>
                        </a:rPr>
                        <a:t>Explained </a:t>
                      </a:r>
                      <a:r>
                        <a:rPr lang="en-US" sz="1400" u="none" dirty="0">
                          <a:effectLst/>
                        </a:rPr>
                        <a:t>any mismatch between actual results and predictions of simulation model. </a:t>
                      </a:r>
                    </a:p>
                    <a:p>
                      <a:pPr marL="0" marR="0">
                        <a:lnSpc>
                          <a:spcPct val="100000"/>
                        </a:lnSpc>
                        <a:spcBef>
                          <a:spcPts val="0"/>
                        </a:spcBef>
                        <a:spcAft>
                          <a:spcPts val="800"/>
                        </a:spcAft>
                      </a:pPr>
                      <a:r>
                        <a:rPr lang="en-US" sz="1400" u="none" dirty="0">
                          <a:effectLst/>
                        </a:rPr>
                        <a:t>Muhammad Shamaas: </a:t>
                      </a:r>
                      <a:r>
                        <a:rPr lang="en-US" sz="1400" u="none" dirty="0" smtClean="0">
                          <a:effectLst/>
                        </a:rPr>
                        <a:t>Prepared </a:t>
                      </a:r>
                      <a:r>
                        <a:rPr lang="en-US" sz="1400" u="none" dirty="0">
                          <a:effectLst/>
                        </a:rPr>
                        <a:t>Design and Simulation Presentation</a:t>
                      </a:r>
                      <a:endParaRPr lang="en-US" sz="1400" b="1" u="none" dirty="0">
                        <a:effectLst/>
                        <a:latin typeface="+mj-lt"/>
                        <a:ea typeface="Times New Roman" panose="02020603050405020304" pitchFamily="18" charset="0"/>
                        <a:cs typeface="Times New Roman" panose="02020603050405020304" pitchFamily="18" charset="0"/>
                      </a:endParaRPr>
                    </a:p>
                  </a:txBody>
                  <a:tcPr marL="2109" marR="2109" marT="0" marB="0"/>
                </a:tc>
                <a:extLst>
                  <a:ext uri="{0D108BD9-81ED-4DB2-BD59-A6C34878D82A}">
                    <a16:rowId xmlns:a16="http://schemas.microsoft.com/office/drawing/2014/main" val="1907847678"/>
                  </a:ext>
                </a:extLst>
              </a:tr>
              <a:tr h="372773">
                <a:tc>
                  <a:txBody>
                    <a:bodyPr/>
                    <a:lstStyle/>
                    <a:p>
                      <a:pPr marL="0" marR="0" algn="ctr">
                        <a:lnSpc>
                          <a:spcPct val="150000"/>
                        </a:lnSpc>
                        <a:spcBef>
                          <a:spcPts val="0"/>
                        </a:spcBef>
                        <a:spcAft>
                          <a:spcPts val="800"/>
                        </a:spcAft>
                      </a:pPr>
                      <a:r>
                        <a:rPr lang="en-US" sz="1400" dirty="0" smtClean="0">
                          <a:effectLst/>
                        </a:rPr>
                        <a:t>Dec 4</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tc>
                  <a:txBody>
                    <a:bodyPr/>
                    <a:lstStyle/>
                    <a:p>
                      <a:pPr marL="0" marR="0">
                        <a:lnSpc>
                          <a:spcPct val="150000"/>
                        </a:lnSpc>
                        <a:spcBef>
                          <a:spcPts val="0"/>
                        </a:spcBef>
                        <a:spcAft>
                          <a:spcPts val="800"/>
                        </a:spcAft>
                      </a:pPr>
                      <a:r>
                        <a:rPr lang="en-US" sz="1400" dirty="0">
                          <a:effectLst/>
                        </a:rPr>
                        <a:t>Design and Simulation Group SPROJ-1 Presentation</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extLst>
                  <a:ext uri="{0D108BD9-81ED-4DB2-BD59-A6C34878D82A}">
                    <a16:rowId xmlns:a16="http://schemas.microsoft.com/office/drawing/2014/main" val="1387836309"/>
                  </a:ext>
                </a:extLst>
              </a:tr>
              <a:tr h="435169">
                <a:tc>
                  <a:txBody>
                    <a:bodyPr/>
                    <a:lstStyle/>
                    <a:p>
                      <a:pPr marL="0" marR="0" algn="ctr">
                        <a:lnSpc>
                          <a:spcPct val="150000"/>
                        </a:lnSpc>
                        <a:spcBef>
                          <a:spcPts val="0"/>
                        </a:spcBef>
                        <a:spcAft>
                          <a:spcPts val="800"/>
                        </a:spcAft>
                      </a:pPr>
                      <a:r>
                        <a:rPr lang="en-US" sz="1400" dirty="0" smtClean="0">
                          <a:effectLst/>
                        </a:rPr>
                        <a:t>January 1</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tc>
                  <a:txBody>
                    <a:bodyPr/>
                    <a:lstStyle/>
                    <a:p>
                      <a:pPr marL="0" marR="0">
                        <a:lnSpc>
                          <a:spcPct val="150000"/>
                        </a:lnSpc>
                        <a:spcBef>
                          <a:spcPts val="0"/>
                        </a:spcBef>
                        <a:spcAft>
                          <a:spcPts val="800"/>
                        </a:spcAft>
                      </a:pPr>
                      <a:r>
                        <a:rPr lang="en-US" sz="1400" dirty="0">
                          <a:effectLst/>
                        </a:rPr>
                        <a:t>Submission of SPROJ-1 Design and Simulation Report after approval from Project Advisor</a:t>
                      </a:r>
                      <a:endParaRPr lang="en-US" sz="1400" b="1" dirty="0">
                        <a:effectLst/>
                        <a:latin typeface="+mj-lt"/>
                        <a:ea typeface="Times New Roman" panose="02020603050405020304" pitchFamily="18" charset="0"/>
                        <a:cs typeface="Times New Roman" panose="02020603050405020304" pitchFamily="18" charset="0"/>
                      </a:endParaRPr>
                    </a:p>
                  </a:txBody>
                  <a:tcPr marL="2109" marR="2109" marT="0" marB="0"/>
                </a:tc>
                <a:extLst>
                  <a:ext uri="{0D108BD9-81ED-4DB2-BD59-A6C34878D82A}">
                    <a16:rowId xmlns:a16="http://schemas.microsoft.com/office/drawing/2014/main" val="2951087741"/>
                  </a:ext>
                </a:extLst>
              </a:tr>
            </a:tbl>
          </a:graphicData>
        </a:graphic>
      </p:graphicFrame>
    </p:spTree>
    <p:extLst>
      <p:ext uri="{BB962C8B-B14F-4D97-AF65-F5344CB8AC3E}">
        <p14:creationId xmlns:p14="http://schemas.microsoft.com/office/powerpoint/2010/main" val="3404585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605" y="187134"/>
            <a:ext cx="8897565" cy="1099930"/>
          </a:xfrm>
        </p:spPr>
        <p:txBody>
          <a:bodyPr/>
          <a:lstStyle/>
          <a:p>
            <a:r>
              <a:rPr lang="en-US" dirty="0"/>
              <a:t>Review</a:t>
            </a:r>
          </a:p>
        </p:txBody>
      </p:sp>
      <p:sp>
        <p:nvSpPr>
          <p:cNvPr id="3" name="Content Placeholder 2"/>
          <p:cNvSpPr>
            <a:spLocks noGrp="1"/>
          </p:cNvSpPr>
          <p:nvPr>
            <p:ph idx="1"/>
          </p:nvPr>
        </p:nvSpPr>
        <p:spPr>
          <a:xfrm>
            <a:off x="306891" y="1099930"/>
            <a:ext cx="11397380" cy="5532690"/>
          </a:xfrm>
          <a:solidFill>
            <a:schemeClr val="bg1"/>
          </a:solidFill>
        </p:spPr>
        <p:txBody>
          <a:bodyPr>
            <a:noAutofit/>
          </a:bodyPr>
          <a:lstStyle/>
          <a:p>
            <a:pPr marL="457200" indent="-457200">
              <a:buFont typeface="+mj-lt"/>
              <a:buAutoNum type="arabicPeriod"/>
            </a:pPr>
            <a:r>
              <a:rPr lang="en-US" sz="2400" dirty="0">
                <a:solidFill>
                  <a:schemeClr val="tx1"/>
                </a:solidFill>
                <a:latin typeface="+mj-lt"/>
              </a:rPr>
              <a:t>We modeled a real life telephone call center using a packet switched network where duration of calls was equal to length of the packet. If no agents were idle, packets were stored in a Queue.</a:t>
            </a:r>
          </a:p>
          <a:p>
            <a:pPr marL="457200" indent="-457200">
              <a:buFont typeface="+mj-lt"/>
              <a:buAutoNum type="arabicPeriod"/>
            </a:pPr>
            <a:r>
              <a:rPr lang="en-US" sz="2400" dirty="0">
                <a:solidFill>
                  <a:schemeClr val="tx1"/>
                </a:solidFill>
                <a:latin typeface="+mj-lt"/>
              </a:rPr>
              <a:t>E</a:t>
            </a:r>
            <a:r>
              <a:rPr lang="en-US" sz="2400" b="1" dirty="0">
                <a:solidFill>
                  <a:schemeClr val="tx1"/>
                </a:solidFill>
                <a:latin typeface="+mj-lt"/>
              </a:rPr>
              <a:t>rlang C</a:t>
            </a:r>
            <a:r>
              <a:rPr lang="en-US" sz="2400" dirty="0">
                <a:solidFill>
                  <a:schemeClr val="tx1"/>
                </a:solidFill>
                <a:latin typeface="+mj-lt"/>
              </a:rPr>
              <a:t>: A basic call center model with no Caller Abandonments and light call traffic. Verified the Erlang C Formula by comparing analytical results with simulation results.</a:t>
            </a:r>
          </a:p>
          <a:p>
            <a:pPr marL="457200" indent="-457200">
              <a:buFont typeface="+mj-lt"/>
              <a:buAutoNum type="arabicPeriod"/>
            </a:pPr>
            <a:r>
              <a:rPr lang="en-US" sz="2400" b="1" dirty="0">
                <a:solidFill>
                  <a:schemeClr val="tx1"/>
                </a:solidFill>
                <a:latin typeface="+mj-lt"/>
              </a:rPr>
              <a:t>Erlang X</a:t>
            </a:r>
            <a:r>
              <a:rPr lang="en-US" sz="2400" dirty="0">
                <a:solidFill>
                  <a:schemeClr val="tx1"/>
                </a:solidFill>
                <a:latin typeface="+mj-lt"/>
              </a:rPr>
              <a:t>: A more complex and realistic call center model with heavy call traffic, caller abandonments, call drops and skill based routing. We verified its results using Erlang X Calculator.</a:t>
            </a:r>
          </a:p>
          <a:p>
            <a:pPr marL="457200" indent="-457200">
              <a:buFont typeface="+mj-lt"/>
              <a:buAutoNum type="arabicPeriod"/>
            </a:pPr>
            <a:r>
              <a:rPr lang="en-US" sz="2400" b="1" dirty="0">
                <a:solidFill>
                  <a:schemeClr val="tx1"/>
                </a:solidFill>
                <a:latin typeface="+mj-lt"/>
              </a:rPr>
              <a:t>Real Call Center</a:t>
            </a:r>
            <a:r>
              <a:rPr lang="en-US" sz="2400" dirty="0">
                <a:solidFill>
                  <a:schemeClr val="tx1"/>
                </a:solidFill>
                <a:latin typeface="+mj-lt"/>
              </a:rPr>
              <a:t>: We modified the simulator to match the results with a real call center by studying it’s call records and recording caller and agents distributions. </a:t>
            </a:r>
          </a:p>
          <a:p>
            <a:pPr marL="457200" indent="-457200">
              <a:buFont typeface="+mj-lt"/>
              <a:buAutoNum type="arabicPeriod"/>
            </a:pPr>
            <a:endParaRPr lang="en-US" sz="2400" dirty="0">
              <a:solidFill>
                <a:schemeClr val="tx1"/>
              </a:solidFill>
              <a:latin typeface="+mj-lt"/>
            </a:endParaRPr>
          </a:p>
        </p:txBody>
      </p:sp>
    </p:spTree>
    <p:extLst>
      <p:ext uri="{BB962C8B-B14F-4D97-AF65-F5344CB8AC3E}">
        <p14:creationId xmlns:p14="http://schemas.microsoft.com/office/powerpoint/2010/main" val="552055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429" y="404366"/>
            <a:ext cx="8897565" cy="1560716"/>
          </a:xfrm>
        </p:spPr>
        <p:txBody>
          <a:bodyPr/>
          <a:lstStyle/>
          <a:p>
            <a:r>
              <a:rPr lang="en-US" dirty="0"/>
              <a:t>References</a:t>
            </a:r>
          </a:p>
        </p:txBody>
      </p:sp>
      <p:sp>
        <p:nvSpPr>
          <p:cNvPr id="3" name="Content Placeholder 2"/>
          <p:cNvSpPr>
            <a:spLocks noGrp="1"/>
          </p:cNvSpPr>
          <p:nvPr>
            <p:ph idx="1"/>
          </p:nvPr>
        </p:nvSpPr>
        <p:spPr>
          <a:xfrm>
            <a:off x="360218" y="1593273"/>
            <a:ext cx="11344053" cy="4862945"/>
          </a:xfrm>
          <a:solidFill>
            <a:schemeClr val="bg1"/>
          </a:solidFill>
        </p:spPr>
        <p:txBody>
          <a:bodyPr>
            <a:noAutofit/>
          </a:bodyPr>
          <a:lstStyle/>
          <a:p>
            <a:pPr marL="0" indent="0">
              <a:buNone/>
            </a:pPr>
            <a:r>
              <a:rPr lang="en-US" sz="1200" dirty="0">
                <a:solidFill>
                  <a:schemeClr val="tx1"/>
                </a:solidFill>
                <a:latin typeface="+mj-lt"/>
              </a:rPr>
              <a:t>“Call Centre.” </a:t>
            </a:r>
            <a:r>
              <a:rPr lang="en-US" sz="1200" i="1" dirty="0">
                <a:solidFill>
                  <a:schemeClr val="tx1"/>
                </a:solidFill>
                <a:latin typeface="+mj-lt"/>
              </a:rPr>
              <a:t>Wikipedia</a:t>
            </a:r>
            <a:r>
              <a:rPr lang="en-US" sz="1200" dirty="0">
                <a:solidFill>
                  <a:schemeClr val="tx1"/>
                </a:solidFill>
                <a:latin typeface="+mj-lt"/>
              </a:rPr>
              <a:t>, Wikimedia Foundation, 17 Sept. 2017, en.wikipedia.org/wiki/</a:t>
            </a:r>
            <a:r>
              <a:rPr lang="en-US" sz="1200" dirty="0" err="1">
                <a:solidFill>
                  <a:schemeClr val="tx1"/>
                </a:solidFill>
                <a:latin typeface="+mj-lt"/>
              </a:rPr>
              <a:t>Call_centre</a:t>
            </a:r>
            <a:r>
              <a:rPr lang="en-US" sz="1200" dirty="0">
                <a:solidFill>
                  <a:schemeClr val="tx1"/>
                </a:solidFill>
                <a:latin typeface="+mj-lt"/>
              </a:rPr>
              <a:t>. Accessed Sept. 2017.</a:t>
            </a:r>
          </a:p>
          <a:p>
            <a:pPr marL="0" indent="0">
              <a:buNone/>
            </a:pPr>
            <a:r>
              <a:rPr lang="en-US" sz="1200" dirty="0">
                <a:solidFill>
                  <a:schemeClr val="tx1"/>
                </a:solidFill>
                <a:latin typeface="+mj-lt"/>
              </a:rPr>
              <a:t>Call Clipart #4387, mzayat.com/single/4387.html.</a:t>
            </a:r>
          </a:p>
          <a:p>
            <a:pPr marL="0" indent="0">
              <a:buNone/>
            </a:pPr>
            <a:r>
              <a:rPr lang="en-US" sz="1200" dirty="0">
                <a:solidFill>
                  <a:schemeClr val="tx1"/>
                </a:solidFill>
                <a:latin typeface="+mj-lt"/>
              </a:rPr>
              <a:t>“Erlang C Calculator.” </a:t>
            </a:r>
            <a:r>
              <a:rPr lang="en-US" sz="1200" i="1" dirty="0">
                <a:solidFill>
                  <a:schemeClr val="tx1"/>
                </a:solidFill>
                <a:latin typeface="+mj-lt"/>
              </a:rPr>
              <a:t>Call Center Optimization</a:t>
            </a:r>
            <a:r>
              <a:rPr lang="en-US" sz="1200" dirty="0">
                <a:solidFill>
                  <a:schemeClr val="tx1"/>
                </a:solidFill>
                <a:latin typeface="+mj-lt"/>
              </a:rPr>
              <a:t>, www.gerkoole.com/CCO/erlang-c.php. Accessed Sept. 2017.</a:t>
            </a:r>
          </a:p>
          <a:p>
            <a:pPr marL="0" indent="0">
              <a:buNone/>
            </a:pPr>
            <a:r>
              <a:rPr lang="en-US" sz="1200" dirty="0">
                <a:solidFill>
                  <a:schemeClr val="tx1"/>
                </a:solidFill>
                <a:latin typeface="+mj-lt"/>
              </a:rPr>
              <a:t>“Erlang X Calculator.” </a:t>
            </a:r>
            <a:r>
              <a:rPr lang="en-US" sz="1200" i="1" dirty="0">
                <a:solidFill>
                  <a:schemeClr val="tx1"/>
                </a:solidFill>
                <a:latin typeface="+mj-lt"/>
              </a:rPr>
              <a:t>Call Center Optimization</a:t>
            </a:r>
            <a:r>
              <a:rPr lang="en-US" sz="1200" dirty="0">
                <a:solidFill>
                  <a:schemeClr val="tx1"/>
                </a:solidFill>
                <a:latin typeface="+mj-lt"/>
              </a:rPr>
              <a:t>, www.gerkoole.com/CCO/erlang-x.php. Accessed Sept. 2017.</a:t>
            </a:r>
          </a:p>
          <a:p>
            <a:pPr marL="0" indent="0">
              <a:buNone/>
            </a:pPr>
            <a:r>
              <a:rPr lang="en-US" sz="1200" dirty="0" err="1">
                <a:solidFill>
                  <a:schemeClr val="tx1"/>
                </a:solidFill>
                <a:latin typeface="+mj-lt"/>
              </a:rPr>
              <a:t>Gans</a:t>
            </a:r>
            <a:r>
              <a:rPr lang="en-US" sz="1200" dirty="0">
                <a:solidFill>
                  <a:schemeClr val="tx1"/>
                </a:solidFill>
                <a:latin typeface="+mj-lt"/>
              </a:rPr>
              <a:t>, Noah, et al. </a:t>
            </a:r>
            <a:r>
              <a:rPr lang="en-US" sz="1200" i="1" dirty="0">
                <a:solidFill>
                  <a:schemeClr val="tx1"/>
                </a:solidFill>
                <a:latin typeface="+mj-lt"/>
              </a:rPr>
              <a:t>Telephone Call Centers: Tutorial, Review, and Research Prospects</a:t>
            </a:r>
            <a:r>
              <a:rPr lang="en-US" sz="1200" dirty="0">
                <a:solidFill>
                  <a:schemeClr val="tx1"/>
                </a:solidFill>
                <a:latin typeface="+mj-lt"/>
              </a:rPr>
              <a:t>. 2nd ed., vol. 5, Amsterdam, Netherlands, 2003.</a:t>
            </a:r>
          </a:p>
          <a:p>
            <a:pPr marL="0" indent="0">
              <a:buNone/>
            </a:pPr>
            <a:r>
              <a:rPr lang="en-US" sz="1200" dirty="0" err="1">
                <a:solidFill>
                  <a:schemeClr val="tx1"/>
                </a:solidFill>
                <a:latin typeface="+mj-lt"/>
              </a:rPr>
              <a:t>Iversen</a:t>
            </a:r>
            <a:r>
              <a:rPr lang="en-US" sz="1200" dirty="0">
                <a:solidFill>
                  <a:schemeClr val="tx1"/>
                </a:solidFill>
                <a:latin typeface="+mj-lt"/>
              </a:rPr>
              <a:t>, </a:t>
            </a:r>
            <a:r>
              <a:rPr lang="en-US" sz="1200" dirty="0" err="1">
                <a:solidFill>
                  <a:schemeClr val="tx1"/>
                </a:solidFill>
                <a:latin typeface="+mj-lt"/>
              </a:rPr>
              <a:t>Villy</a:t>
            </a:r>
            <a:r>
              <a:rPr lang="en-US" sz="1200" dirty="0">
                <a:solidFill>
                  <a:schemeClr val="tx1"/>
                </a:solidFill>
                <a:latin typeface="+mj-lt"/>
              </a:rPr>
              <a:t> B. </a:t>
            </a:r>
            <a:r>
              <a:rPr lang="en-US" sz="1200" i="1" dirty="0" err="1">
                <a:solidFill>
                  <a:schemeClr val="tx1"/>
                </a:solidFill>
                <a:latin typeface="+mj-lt"/>
              </a:rPr>
              <a:t>Teletraffic</a:t>
            </a:r>
            <a:r>
              <a:rPr lang="en-US" sz="1200" i="1" dirty="0">
                <a:solidFill>
                  <a:schemeClr val="tx1"/>
                </a:solidFill>
                <a:latin typeface="+mj-lt"/>
              </a:rPr>
              <a:t> Engineering</a:t>
            </a:r>
            <a:r>
              <a:rPr lang="en-US" sz="1200" dirty="0">
                <a:solidFill>
                  <a:schemeClr val="tx1"/>
                </a:solidFill>
                <a:latin typeface="+mj-lt"/>
              </a:rPr>
              <a:t>. </a:t>
            </a:r>
            <a:r>
              <a:rPr lang="en-US" sz="1200" dirty="0" err="1">
                <a:solidFill>
                  <a:schemeClr val="tx1"/>
                </a:solidFill>
                <a:latin typeface="+mj-lt"/>
              </a:rPr>
              <a:t>Lyngby</a:t>
            </a:r>
            <a:r>
              <a:rPr lang="en-US" sz="1200" dirty="0">
                <a:solidFill>
                  <a:schemeClr val="tx1"/>
                </a:solidFill>
                <a:latin typeface="+mj-lt"/>
              </a:rPr>
              <a:t>, Denmark, 2001. </a:t>
            </a:r>
          </a:p>
          <a:p>
            <a:pPr marL="0" indent="0">
              <a:buNone/>
            </a:pPr>
            <a:r>
              <a:rPr lang="en-US" sz="1200" dirty="0">
                <a:solidFill>
                  <a:schemeClr val="tx1"/>
                </a:solidFill>
                <a:latin typeface="+mj-lt"/>
              </a:rPr>
              <a:t>Jerry, et al. </a:t>
            </a:r>
            <a:r>
              <a:rPr lang="en-US" sz="1200" i="1" dirty="0">
                <a:solidFill>
                  <a:schemeClr val="tx1"/>
                </a:solidFill>
                <a:latin typeface="+mj-lt"/>
              </a:rPr>
              <a:t>Discrete-Event System Simulation</a:t>
            </a:r>
            <a:r>
              <a:rPr lang="en-US" sz="1200" dirty="0">
                <a:solidFill>
                  <a:schemeClr val="tx1"/>
                </a:solidFill>
                <a:latin typeface="+mj-lt"/>
              </a:rPr>
              <a:t>. 4th ed., Prentice Hall.</a:t>
            </a:r>
          </a:p>
          <a:p>
            <a:pPr marL="0" indent="0">
              <a:buNone/>
            </a:pPr>
            <a:r>
              <a:rPr lang="en-US" sz="1200" dirty="0" err="1">
                <a:solidFill>
                  <a:schemeClr val="tx1"/>
                </a:solidFill>
                <a:latin typeface="+mj-lt"/>
              </a:rPr>
              <a:t>Koole</a:t>
            </a:r>
            <a:r>
              <a:rPr lang="en-US" sz="1200" dirty="0">
                <a:solidFill>
                  <a:schemeClr val="tx1"/>
                </a:solidFill>
                <a:latin typeface="+mj-lt"/>
              </a:rPr>
              <a:t>, Ger. </a:t>
            </a:r>
            <a:r>
              <a:rPr lang="en-US" sz="1200" i="1" dirty="0">
                <a:solidFill>
                  <a:schemeClr val="tx1"/>
                </a:solidFill>
                <a:latin typeface="+mj-lt"/>
              </a:rPr>
              <a:t>Call Center Mathematics</a:t>
            </a:r>
            <a:r>
              <a:rPr lang="en-US" sz="1200" dirty="0">
                <a:solidFill>
                  <a:schemeClr val="tx1"/>
                </a:solidFill>
                <a:latin typeface="+mj-lt"/>
              </a:rPr>
              <a:t>. Amsterdam, Netherlands, 2007.</a:t>
            </a:r>
          </a:p>
          <a:p>
            <a:pPr marL="0" indent="0">
              <a:buNone/>
            </a:pPr>
            <a:r>
              <a:rPr lang="en-US" sz="1200" dirty="0" err="1">
                <a:solidFill>
                  <a:schemeClr val="tx1"/>
                </a:solidFill>
                <a:latin typeface="+mj-lt"/>
              </a:rPr>
              <a:t>Keshav</a:t>
            </a:r>
            <a:r>
              <a:rPr lang="en-US" sz="1200" dirty="0">
                <a:solidFill>
                  <a:schemeClr val="tx1"/>
                </a:solidFill>
                <a:latin typeface="+mj-lt"/>
              </a:rPr>
              <a:t>, Srinivasan. </a:t>
            </a:r>
            <a:r>
              <a:rPr lang="en-US" sz="1200" i="1" dirty="0">
                <a:solidFill>
                  <a:schemeClr val="tx1"/>
                </a:solidFill>
                <a:latin typeface="+mj-lt"/>
              </a:rPr>
              <a:t>Mathematical Foundations of Computer Networking</a:t>
            </a:r>
            <a:r>
              <a:rPr lang="en-US" sz="1200" dirty="0">
                <a:solidFill>
                  <a:schemeClr val="tx1"/>
                </a:solidFill>
                <a:latin typeface="+mj-lt"/>
              </a:rPr>
              <a:t>. 2012.</a:t>
            </a:r>
          </a:p>
          <a:p>
            <a:pPr marL="0" indent="0">
              <a:buNone/>
            </a:pPr>
            <a:r>
              <a:rPr lang="en-US" sz="1200" dirty="0">
                <a:solidFill>
                  <a:schemeClr val="tx1"/>
                </a:solidFill>
                <a:latin typeface="+mj-lt"/>
              </a:rPr>
              <a:t>Mandelbaum, A. Call Center Data. http://iew3.technion.ac.il/serveng/callcenterdata/index.html. 2002</a:t>
            </a:r>
          </a:p>
          <a:p>
            <a:pPr marL="0" indent="0">
              <a:buNone/>
            </a:pPr>
            <a:r>
              <a:rPr lang="en-US" sz="1200" i="1" dirty="0">
                <a:solidFill>
                  <a:schemeClr val="tx1"/>
                </a:solidFill>
                <a:latin typeface="+mj-lt"/>
              </a:rPr>
              <a:t>Ns-3 Tutorial</a:t>
            </a:r>
            <a:r>
              <a:rPr lang="en-US" sz="1200" dirty="0">
                <a:solidFill>
                  <a:schemeClr val="tx1"/>
                </a:solidFill>
                <a:latin typeface="+mj-lt"/>
              </a:rPr>
              <a:t>. 2017, www.nsnam.org/docs/release/3.26/tutorial/ns-3-tutorial.pdf. Accessed Sept. 2017.</a:t>
            </a:r>
          </a:p>
          <a:p>
            <a:pPr marL="0" indent="0">
              <a:buNone/>
            </a:pPr>
            <a:r>
              <a:rPr lang="en-US" sz="1200" i="1" dirty="0">
                <a:solidFill>
                  <a:schemeClr val="tx1"/>
                </a:solidFill>
                <a:latin typeface="+mj-lt"/>
              </a:rPr>
              <a:t>Ns-3 Documentation</a:t>
            </a:r>
            <a:r>
              <a:rPr lang="en-US" sz="1200" dirty="0">
                <a:solidFill>
                  <a:schemeClr val="tx1"/>
                </a:solidFill>
                <a:latin typeface="+mj-lt"/>
              </a:rPr>
              <a:t>, www.nsnam.org/docs/release/3.26/doxygen/index.html. Accessed Sept. 2017. </a:t>
            </a:r>
          </a:p>
          <a:p>
            <a:pPr marL="0" indent="0">
              <a:buNone/>
            </a:pPr>
            <a:r>
              <a:rPr lang="en-US" sz="1200" dirty="0" err="1">
                <a:solidFill>
                  <a:schemeClr val="tx1"/>
                </a:solidFill>
                <a:latin typeface="+mj-lt"/>
              </a:rPr>
              <a:t>Perros</a:t>
            </a:r>
            <a:r>
              <a:rPr lang="en-US" sz="1200" dirty="0">
                <a:solidFill>
                  <a:schemeClr val="tx1"/>
                </a:solidFill>
                <a:latin typeface="+mj-lt"/>
              </a:rPr>
              <a:t>, Harry. </a:t>
            </a:r>
            <a:r>
              <a:rPr lang="en-US" sz="1200" i="1" dirty="0">
                <a:solidFill>
                  <a:schemeClr val="tx1"/>
                </a:solidFill>
                <a:latin typeface="+mj-lt"/>
              </a:rPr>
              <a:t>Computer Simulation Techniques: The definitive introduction! </a:t>
            </a:r>
            <a:r>
              <a:rPr lang="en-US" sz="1200" dirty="0">
                <a:solidFill>
                  <a:schemeClr val="tx1"/>
                </a:solidFill>
                <a:latin typeface="+mj-lt"/>
              </a:rPr>
              <a:t>Raleigh, North Carolina, 2009.</a:t>
            </a:r>
          </a:p>
          <a:p>
            <a:pPr marL="0" indent="0">
              <a:buNone/>
            </a:pPr>
            <a:r>
              <a:rPr lang="en-US" sz="1200" dirty="0">
                <a:solidFill>
                  <a:schemeClr val="tx1"/>
                </a:solidFill>
                <a:latin typeface="+mj-lt"/>
              </a:rPr>
              <a:t>Robbins, Thomas R. </a:t>
            </a:r>
            <a:r>
              <a:rPr lang="en-US" sz="1200" i="1" dirty="0">
                <a:solidFill>
                  <a:schemeClr val="tx1"/>
                </a:solidFill>
                <a:latin typeface="+mj-lt"/>
              </a:rPr>
              <a:t>Experience-Based Routing in Call Center Environments</a:t>
            </a:r>
            <a:r>
              <a:rPr lang="en-US" sz="1200" dirty="0">
                <a:solidFill>
                  <a:schemeClr val="tx1"/>
                </a:solidFill>
                <a:latin typeface="+mj-lt"/>
              </a:rPr>
              <a:t>. 2nd ed., vol. 7, Greenville, North Carolina, 2015.</a:t>
            </a:r>
          </a:p>
          <a:p>
            <a:pPr marL="0" indent="0">
              <a:buNone/>
            </a:pPr>
            <a:r>
              <a:rPr lang="en-US" sz="1200" dirty="0">
                <a:solidFill>
                  <a:schemeClr val="tx1"/>
                </a:solidFill>
                <a:latin typeface="+mj-lt"/>
              </a:rPr>
              <a:t>Robbins, Thomas R., et al. </a:t>
            </a:r>
            <a:r>
              <a:rPr lang="en-US" sz="1200" i="1" dirty="0">
                <a:solidFill>
                  <a:schemeClr val="tx1"/>
                </a:solidFill>
                <a:latin typeface="+mj-lt"/>
              </a:rPr>
              <a:t>Evaluating the Erlang C and Erlang A Models for Call Center Modeling Working Paper</a:t>
            </a:r>
            <a:r>
              <a:rPr lang="en-US" sz="1200" dirty="0">
                <a:solidFill>
                  <a:schemeClr val="tx1"/>
                </a:solidFill>
                <a:latin typeface="+mj-lt"/>
              </a:rPr>
              <a:t>. Greenville, North Carolina.</a:t>
            </a:r>
          </a:p>
          <a:p>
            <a:pPr marL="0" indent="0">
              <a:buNone/>
            </a:pPr>
            <a:endParaRPr lang="en-US" sz="1200" dirty="0">
              <a:solidFill>
                <a:schemeClr val="tx1"/>
              </a:solidFill>
              <a:latin typeface="+mj-lt"/>
            </a:endParaRPr>
          </a:p>
          <a:p>
            <a:pPr marL="0" indent="0">
              <a:buNone/>
            </a:pPr>
            <a:endParaRPr lang="en-US" sz="1200" dirty="0">
              <a:solidFill>
                <a:schemeClr val="tx1"/>
              </a:solidFill>
              <a:latin typeface="+mj-lt"/>
            </a:endParaRPr>
          </a:p>
        </p:txBody>
      </p:sp>
    </p:spTree>
    <p:extLst>
      <p:ext uri="{BB962C8B-B14F-4D97-AF65-F5344CB8AC3E}">
        <p14:creationId xmlns:p14="http://schemas.microsoft.com/office/powerpoint/2010/main" val="398899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a:t>
            </a:r>
          </a:p>
        </p:txBody>
      </p:sp>
      <p:sp>
        <p:nvSpPr>
          <p:cNvPr id="3" name="Content Placeholder 2"/>
          <p:cNvSpPr>
            <a:spLocks noGrp="1"/>
          </p:cNvSpPr>
          <p:nvPr>
            <p:ph idx="1"/>
          </p:nvPr>
        </p:nvSpPr>
        <p:spPr/>
        <p:txBody>
          <a:bodyPr>
            <a:normAutofit/>
          </a:bodyPr>
          <a:lstStyle/>
          <a:p>
            <a:pPr marL="0" indent="0">
              <a:buNone/>
            </a:pPr>
            <a:r>
              <a:rPr lang="en-US" sz="8000" dirty="0">
                <a:latin typeface="+mj-lt"/>
              </a:rPr>
              <a:t>Erlang C Model</a:t>
            </a:r>
          </a:p>
        </p:txBody>
      </p:sp>
    </p:spTree>
    <p:extLst>
      <p:ext uri="{BB962C8B-B14F-4D97-AF65-F5344CB8AC3E}">
        <p14:creationId xmlns:p14="http://schemas.microsoft.com/office/powerpoint/2010/main" val="186532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5125" y="284229"/>
            <a:ext cx="8897565" cy="1560716"/>
          </a:xfrm>
        </p:spPr>
        <p:txBody>
          <a:bodyPr/>
          <a:lstStyle/>
          <a:p>
            <a:r>
              <a:rPr lang="en-US" dirty="0"/>
              <a:t>Erlang C</a:t>
            </a:r>
          </a:p>
        </p:txBody>
      </p:sp>
      <p:sp>
        <p:nvSpPr>
          <p:cNvPr id="3" name="Content Placeholder 2"/>
          <p:cNvSpPr>
            <a:spLocks noGrp="1"/>
          </p:cNvSpPr>
          <p:nvPr>
            <p:ph idx="1"/>
          </p:nvPr>
        </p:nvSpPr>
        <p:spPr>
          <a:xfrm>
            <a:off x="322059" y="1258551"/>
            <a:ext cx="7897785" cy="5228823"/>
          </a:xfrm>
          <a:solidFill>
            <a:schemeClr val="bg1"/>
          </a:solidFill>
        </p:spPr>
        <p:txBody>
          <a:bodyPr>
            <a:normAutofit fontScale="85000" lnSpcReduction="20000"/>
          </a:bodyPr>
          <a:lstStyle/>
          <a:p>
            <a:pPr marL="514350" indent="-514350">
              <a:buFont typeface="+mj-lt"/>
              <a:buAutoNum type="arabicPeriod"/>
            </a:pPr>
            <a:r>
              <a:rPr lang="en-US" sz="2600" dirty="0">
                <a:solidFill>
                  <a:schemeClr val="tx1"/>
                </a:solidFill>
                <a:latin typeface="+mj-lt"/>
              </a:rPr>
              <a:t>IP Packets denote calls.</a:t>
            </a:r>
          </a:p>
          <a:p>
            <a:pPr marL="514350" indent="-514350">
              <a:buFont typeface="+mj-lt"/>
              <a:buAutoNum type="arabicPeriod"/>
            </a:pPr>
            <a:r>
              <a:rPr lang="en-US" sz="2600" dirty="0">
                <a:solidFill>
                  <a:schemeClr val="tx1"/>
                </a:solidFill>
                <a:latin typeface="+mj-lt"/>
              </a:rPr>
              <a:t>A caller generates IP Packets of variable length to represent duration of call. </a:t>
            </a:r>
          </a:p>
          <a:p>
            <a:pPr marL="514350" indent="-514350">
              <a:buFont typeface="+mj-lt"/>
              <a:buAutoNum type="arabicPeriod"/>
            </a:pPr>
            <a:r>
              <a:rPr lang="en-US" sz="2600" dirty="0">
                <a:solidFill>
                  <a:schemeClr val="tx1"/>
                </a:solidFill>
                <a:latin typeface="+mj-lt"/>
              </a:rPr>
              <a:t>Calls arrive to a Poisson distribution: inter-arrival times are independent and identically distributed with negative exponential distribution. All Calls have same Call Duration distribution.</a:t>
            </a:r>
          </a:p>
          <a:p>
            <a:pPr marL="514350" indent="-514350">
              <a:buFont typeface="+mj-lt"/>
              <a:buAutoNum type="arabicPeriod"/>
            </a:pPr>
            <a:r>
              <a:rPr lang="en-US" sz="2600" dirty="0">
                <a:solidFill>
                  <a:schemeClr val="tx1"/>
                </a:solidFill>
                <a:latin typeface="+mj-lt"/>
              </a:rPr>
              <a:t>A distributor queues the packets and forwards them to idle agents.</a:t>
            </a:r>
          </a:p>
          <a:p>
            <a:pPr marL="514350" indent="-514350">
              <a:buFont typeface="+mj-lt"/>
              <a:buAutoNum type="arabicPeriod"/>
            </a:pPr>
            <a:r>
              <a:rPr lang="en-US" sz="2600" dirty="0">
                <a:solidFill>
                  <a:schemeClr val="tx1"/>
                </a:solidFill>
                <a:latin typeface="+mj-lt"/>
              </a:rPr>
              <a:t>The agent remains busy for a time period equal to the length of the packet and then becomes idle again. All agents are homogenous.</a:t>
            </a:r>
          </a:p>
          <a:p>
            <a:pPr marL="514350" indent="-514350">
              <a:buFont typeface="+mj-lt"/>
              <a:buAutoNum type="arabicPeriod"/>
            </a:pPr>
            <a:r>
              <a:rPr lang="en-US" sz="2600" dirty="0">
                <a:solidFill>
                  <a:schemeClr val="tx1"/>
                </a:solidFill>
                <a:latin typeface="+mj-lt"/>
              </a:rPr>
              <a:t>Calls are not dropped. </a:t>
            </a:r>
          </a:p>
          <a:p>
            <a:pPr marL="514350" indent="-514350">
              <a:buFont typeface="+mj-lt"/>
              <a:buAutoNum type="arabicPeriod"/>
            </a:pPr>
            <a:r>
              <a:rPr lang="en-US" sz="2600" dirty="0">
                <a:solidFill>
                  <a:schemeClr val="tx1"/>
                </a:solidFill>
                <a:latin typeface="+mj-lt"/>
              </a:rPr>
              <a:t>Callers do not abandon queue.</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844" y="1981883"/>
            <a:ext cx="3503583" cy="350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13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Erlang C Formula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0609" y="1448874"/>
                <a:ext cx="11694017" cy="5409126"/>
              </a:xfrm>
              <a:solidFill>
                <a:schemeClr val="bg1"/>
              </a:solidFill>
            </p:spPr>
            <p:txBody>
              <a:bodyPr>
                <a:normAutofit/>
              </a:bodyPr>
              <a:lstStyle/>
              <a:p>
                <a:pPr marL="0" indent="0">
                  <a:buNone/>
                </a:pPr>
                <a:r>
                  <a:rPr lang="el-GR" sz="2400" dirty="0">
                    <a:solidFill>
                      <a:schemeClr val="tx1"/>
                    </a:solidFill>
                    <a:latin typeface="+mj-lt"/>
                  </a:rPr>
                  <a:t>λ</a:t>
                </a:r>
                <a:r>
                  <a:rPr lang="en-US" sz="2400" dirty="0">
                    <a:solidFill>
                      <a:schemeClr val="tx1"/>
                    </a:solidFill>
                    <a:latin typeface="+mj-lt"/>
                  </a:rPr>
                  <a:t> = Number of calls per unit time</a:t>
                </a:r>
              </a:p>
              <a:p>
                <a:pPr marL="0" indent="0">
                  <a:buNone/>
                </a:pPr>
                <a:r>
                  <a:rPr lang="en-US" sz="2400" dirty="0">
                    <a:solidFill>
                      <a:schemeClr val="tx1"/>
                    </a:solidFill>
                    <a:latin typeface="+mj-lt"/>
                  </a:rPr>
                  <a:t>b = Average Call Duration</a:t>
                </a:r>
              </a:p>
              <a:p>
                <a:pPr marL="0" indent="0">
                  <a:buNone/>
                </a:pPr>
                <a:r>
                  <a:rPr lang="en-US" sz="2400" dirty="0">
                    <a:solidFill>
                      <a:schemeClr val="tx1"/>
                    </a:solidFill>
                    <a:latin typeface="+mj-lt"/>
                  </a:rPr>
                  <a:t>a = </a:t>
                </a:r>
                <a:r>
                  <a:rPr lang="el-GR" sz="2400" dirty="0">
                    <a:solidFill>
                      <a:schemeClr val="tx1"/>
                    </a:solidFill>
                    <a:latin typeface="+mj-lt"/>
                  </a:rPr>
                  <a:t> λ</a:t>
                </a:r>
                <a:r>
                  <a:rPr lang="en-US" sz="2400" dirty="0">
                    <a:solidFill>
                      <a:schemeClr val="tx1"/>
                    </a:solidFill>
                    <a:latin typeface="+mj-lt"/>
                  </a:rPr>
                  <a:t> * b = Load in Erlang units</a:t>
                </a:r>
              </a:p>
              <a:p>
                <a:pPr marL="0" indent="0">
                  <a:buNone/>
                </a:pPr>
                <a:r>
                  <a:rPr lang="en-US" sz="2400" dirty="0">
                    <a:solidFill>
                      <a:schemeClr val="tx1"/>
                    </a:solidFill>
                    <a:latin typeface="+mj-lt"/>
                  </a:rPr>
                  <a:t>s = Number of Agents</a:t>
                </a:r>
              </a:p>
              <a:p>
                <a:pPr marL="0" indent="0">
                  <a:buNone/>
                </a:pPr>
                <a:r>
                  <a:rPr lang="en-US" sz="2400" dirty="0">
                    <a:solidFill>
                      <a:schemeClr val="tx1"/>
                    </a:solidFill>
                    <a:latin typeface="+mj-lt"/>
                  </a:rPr>
                  <a:t>For s &gt; a,</a:t>
                </a:r>
                <a:r>
                  <a:rPr lang="en-US" sz="3000" dirty="0">
                    <a:solidFill>
                      <a:schemeClr val="tx1"/>
                    </a:solidFill>
                    <a:latin typeface="+mj-lt"/>
                  </a:rPr>
                  <a:t>    </a:t>
                </a:r>
              </a:p>
              <a:p>
                <a:pPr marL="0" indent="0">
                  <a:buNone/>
                </a:pPr>
                <a:r>
                  <a:rPr lang="en-US" sz="3000" dirty="0">
                    <a:solidFill>
                      <a:schemeClr val="tx1"/>
                    </a:solidFill>
                    <a:latin typeface="+mj-lt"/>
                  </a:rPr>
                  <a:t>Average Waiting Time in Queue = </a:t>
                </a:r>
                <a14:m>
                  <m:oMath xmlns:m="http://schemas.openxmlformats.org/officeDocument/2006/math">
                    <m:box>
                      <m:boxPr>
                        <m:ctrlPr>
                          <a:rPr lang="en-US" sz="3600" b="1" i="1" smtClean="0">
                            <a:solidFill>
                              <a:schemeClr val="tx1"/>
                            </a:solidFill>
                            <a:latin typeface="Cambria Math" panose="02040503050406030204" pitchFamily="18" charset="0"/>
                          </a:rPr>
                        </m:ctrlPr>
                      </m:boxPr>
                      <m:e>
                        <m:argPr>
                          <m:argSz m:val="-1"/>
                        </m:argPr>
                        <m:f>
                          <m:fPr>
                            <m:ctrlPr>
                              <a:rPr lang="en-US" sz="3600" b="1" i="1" smtClean="0">
                                <a:solidFill>
                                  <a:schemeClr val="tx1"/>
                                </a:solidFill>
                                <a:latin typeface="Cambria Math" panose="02040503050406030204" pitchFamily="18" charset="0"/>
                              </a:rPr>
                            </m:ctrlPr>
                          </m:fPr>
                          <m:num>
                            <m:r>
                              <a:rPr lang="en-US" sz="3600" b="1" i="1" smtClean="0">
                                <a:solidFill>
                                  <a:schemeClr val="tx1"/>
                                </a:solidFill>
                                <a:latin typeface="Cambria Math" panose="02040503050406030204" pitchFamily="18" charset="0"/>
                              </a:rPr>
                              <m:t>𝑪</m:t>
                            </m:r>
                            <m:r>
                              <a:rPr lang="en-US" sz="3600" b="1" i="1" smtClean="0">
                                <a:solidFill>
                                  <a:schemeClr val="tx1"/>
                                </a:solidFill>
                                <a:latin typeface="Cambria Math" panose="02040503050406030204" pitchFamily="18" charset="0"/>
                              </a:rPr>
                              <m:t> </m:t>
                            </m:r>
                            <m:d>
                              <m:dPr>
                                <m:ctrlPr>
                                  <a:rPr lang="en-US" sz="3600" b="1" i="1" smtClean="0">
                                    <a:solidFill>
                                      <a:schemeClr val="tx1"/>
                                    </a:solidFill>
                                    <a:latin typeface="Cambria Math" panose="02040503050406030204" pitchFamily="18" charset="0"/>
                                  </a:rPr>
                                </m:ctrlPr>
                              </m:dPr>
                              <m:e>
                                <m:r>
                                  <a:rPr lang="en-US" sz="3600" b="1" i="1" smtClean="0">
                                    <a:solidFill>
                                      <a:schemeClr val="tx1"/>
                                    </a:solidFill>
                                    <a:latin typeface="Cambria Math" panose="02040503050406030204" pitchFamily="18" charset="0"/>
                                  </a:rPr>
                                  <m:t>𝒔</m:t>
                                </m:r>
                                <m:r>
                                  <a:rPr lang="en-US" sz="3600" b="1" i="1" smtClean="0">
                                    <a:solidFill>
                                      <a:schemeClr val="tx1"/>
                                    </a:solidFill>
                                    <a:latin typeface="Cambria Math" panose="02040503050406030204" pitchFamily="18" charset="0"/>
                                  </a:rPr>
                                  <m:t> ,   </m:t>
                                </m:r>
                                <m:r>
                                  <a:rPr lang="en-US" sz="3600" b="1" i="1" smtClean="0">
                                    <a:solidFill>
                                      <a:schemeClr val="tx1"/>
                                    </a:solidFill>
                                    <a:latin typeface="Cambria Math" panose="02040503050406030204" pitchFamily="18" charset="0"/>
                                  </a:rPr>
                                  <m:t>𝒂</m:t>
                                </m:r>
                              </m:e>
                            </m:d>
                            <m:r>
                              <a:rPr lang="en-US" sz="3600" b="1" i="1" smtClean="0">
                                <a:solidFill>
                                  <a:schemeClr val="tx1"/>
                                </a:solidFill>
                                <a:latin typeface="Cambria Math" panose="02040503050406030204" pitchFamily="18" charset="0"/>
                              </a:rPr>
                              <m:t> ∗ </m:t>
                            </m:r>
                            <m:r>
                              <a:rPr lang="en-US" sz="3600" b="1" i="1" smtClean="0">
                                <a:solidFill>
                                  <a:schemeClr val="tx1"/>
                                </a:solidFill>
                                <a:latin typeface="Cambria Math" panose="02040503050406030204" pitchFamily="18" charset="0"/>
                              </a:rPr>
                              <m:t>𝒃</m:t>
                            </m:r>
                          </m:num>
                          <m:den>
                            <m:r>
                              <a:rPr lang="en-US" sz="3600" b="1" i="1" smtClean="0">
                                <a:solidFill>
                                  <a:schemeClr val="tx1"/>
                                </a:solidFill>
                                <a:latin typeface="Cambria Math" panose="02040503050406030204" pitchFamily="18" charset="0"/>
                              </a:rPr>
                              <m:t>(</m:t>
                            </m:r>
                            <m:r>
                              <a:rPr lang="en-US" sz="3600" b="1" i="1" smtClean="0">
                                <a:solidFill>
                                  <a:schemeClr val="tx1"/>
                                </a:solidFill>
                                <a:latin typeface="Cambria Math" panose="02040503050406030204" pitchFamily="18" charset="0"/>
                              </a:rPr>
                              <m:t>𝒔</m:t>
                            </m:r>
                            <m:r>
                              <a:rPr lang="en-US" sz="3600" b="1" i="1" smtClean="0">
                                <a:solidFill>
                                  <a:schemeClr val="tx1"/>
                                </a:solidFill>
                                <a:latin typeface="Cambria Math" panose="02040503050406030204" pitchFamily="18" charset="0"/>
                              </a:rPr>
                              <m:t> − </m:t>
                            </m:r>
                            <m:r>
                              <a:rPr lang="en-US" sz="3600" b="1" i="1" smtClean="0">
                                <a:solidFill>
                                  <a:schemeClr val="tx1"/>
                                </a:solidFill>
                                <a:latin typeface="Cambria Math" panose="02040503050406030204" pitchFamily="18" charset="0"/>
                              </a:rPr>
                              <m:t>𝒂</m:t>
                            </m:r>
                            <m:r>
                              <a:rPr lang="en-US" sz="3600" b="1" i="1" smtClean="0">
                                <a:solidFill>
                                  <a:schemeClr val="tx1"/>
                                </a:solidFill>
                                <a:latin typeface="Cambria Math" panose="02040503050406030204" pitchFamily="18" charset="0"/>
                              </a:rPr>
                              <m:t>)</m:t>
                            </m:r>
                          </m:den>
                        </m:f>
                      </m:e>
                    </m:box>
                  </m:oMath>
                </a14:m>
                <a:endParaRPr lang="en-US" sz="3600" b="1" dirty="0">
                  <a:solidFill>
                    <a:schemeClr val="tx1"/>
                  </a:solidFill>
                  <a:latin typeface="+mj-lt"/>
                </a:endParaRPr>
              </a:p>
              <a:p>
                <a:pPr marL="0" indent="0">
                  <a:buNone/>
                </a:pPr>
                <a:r>
                  <a:rPr lang="en-US" sz="3000" dirty="0">
                    <a:solidFill>
                      <a:schemeClr val="tx1"/>
                    </a:solidFill>
                    <a:latin typeface="+mj-lt"/>
                  </a:rPr>
                  <a:t>Where Probability of Enqueue =  </a:t>
                </a:r>
                <a14:m>
                  <m:oMath xmlns:m="http://schemas.openxmlformats.org/officeDocument/2006/math">
                    <m:r>
                      <a:rPr lang="en-US" sz="3600" b="1" i="0" smtClean="0">
                        <a:solidFill>
                          <a:schemeClr val="tx1"/>
                        </a:solidFill>
                        <a:latin typeface="Cambria Math" panose="02040503050406030204" pitchFamily="18" charset="0"/>
                      </a:rPr>
                      <m:t>𝐂</m:t>
                    </m:r>
                    <m:d>
                      <m:dPr>
                        <m:ctrlPr>
                          <a:rPr lang="en-US" sz="3600" b="1" i="1" smtClean="0">
                            <a:solidFill>
                              <a:schemeClr val="tx1"/>
                            </a:solidFill>
                            <a:latin typeface="Cambria Math" panose="02040503050406030204" pitchFamily="18" charset="0"/>
                          </a:rPr>
                        </m:ctrlPr>
                      </m:dPr>
                      <m:e>
                        <m:r>
                          <a:rPr lang="en-US" sz="3600" b="1" i="0" smtClean="0">
                            <a:solidFill>
                              <a:schemeClr val="tx1"/>
                            </a:solidFill>
                            <a:latin typeface="Cambria Math" panose="02040503050406030204" pitchFamily="18" charset="0"/>
                          </a:rPr>
                          <m:t> </m:t>
                        </m:r>
                        <m:r>
                          <a:rPr lang="en-US" sz="3600" b="1" i="0" smtClean="0">
                            <a:solidFill>
                              <a:schemeClr val="tx1"/>
                            </a:solidFill>
                            <a:latin typeface="Cambria Math" panose="02040503050406030204" pitchFamily="18" charset="0"/>
                          </a:rPr>
                          <m:t>𝐬</m:t>
                        </m:r>
                        <m:r>
                          <a:rPr lang="en-US" sz="3600" b="1" i="0" smtClean="0">
                            <a:solidFill>
                              <a:schemeClr val="tx1"/>
                            </a:solidFill>
                            <a:latin typeface="Cambria Math" panose="02040503050406030204" pitchFamily="18" charset="0"/>
                          </a:rPr>
                          <m:t>, </m:t>
                        </m:r>
                        <m:r>
                          <a:rPr lang="en-US" sz="3600" b="1" i="0" smtClean="0">
                            <a:solidFill>
                              <a:schemeClr val="tx1"/>
                            </a:solidFill>
                            <a:latin typeface="Cambria Math" panose="02040503050406030204" pitchFamily="18" charset="0"/>
                          </a:rPr>
                          <m:t>𝐚</m:t>
                        </m:r>
                      </m:e>
                    </m:d>
                    <m:r>
                      <a:rPr lang="en-US" sz="3600" b="1" i="0" smtClean="0">
                        <a:solidFill>
                          <a:schemeClr val="tx1"/>
                        </a:solidFill>
                        <a:latin typeface="Cambria Math" panose="02040503050406030204" pitchFamily="18" charset="0"/>
                      </a:rPr>
                      <m:t>=</m:t>
                    </m:r>
                    <m:f>
                      <m:fPr>
                        <m:ctrlPr>
                          <a:rPr lang="en-US" sz="3600" b="1" i="1" smtClean="0">
                            <a:solidFill>
                              <a:schemeClr val="tx1"/>
                            </a:solidFill>
                            <a:latin typeface="Cambria Math" panose="02040503050406030204" pitchFamily="18" charset="0"/>
                          </a:rPr>
                        </m:ctrlPr>
                      </m:fPr>
                      <m:num>
                        <m:f>
                          <m:fPr>
                            <m:ctrlPr>
                              <a:rPr lang="en-US" sz="3600" b="1" i="1" smtClean="0">
                                <a:solidFill>
                                  <a:schemeClr val="tx1"/>
                                </a:solidFill>
                                <a:latin typeface="Cambria Math" panose="02040503050406030204" pitchFamily="18" charset="0"/>
                              </a:rPr>
                            </m:ctrlPr>
                          </m:fPr>
                          <m:num>
                            <m:sSup>
                              <m:sSupPr>
                                <m:ctrlPr>
                                  <a:rPr lang="pt-BR" sz="3600" b="1" i="1">
                                    <a:solidFill>
                                      <a:schemeClr val="tx1"/>
                                    </a:solidFill>
                                    <a:latin typeface="Cambria Math" panose="02040503050406030204" pitchFamily="18" charset="0"/>
                                  </a:rPr>
                                </m:ctrlPr>
                              </m:sSupPr>
                              <m:e>
                                <m:r>
                                  <a:rPr lang="en-US" sz="3600" b="1" i="0">
                                    <a:solidFill>
                                      <a:schemeClr val="tx1"/>
                                    </a:solidFill>
                                    <a:latin typeface="Cambria Math" panose="02040503050406030204" pitchFamily="18" charset="0"/>
                                  </a:rPr>
                                  <m:t>𝐬</m:t>
                                </m:r>
                                <m:r>
                                  <a:rPr lang="en-US" sz="3600" b="1" i="0">
                                    <a:solidFill>
                                      <a:schemeClr val="tx1"/>
                                    </a:solidFill>
                                    <a:latin typeface="Cambria Math" panose="02040503050406030204" pitchFamily="18" charset="0"/>
                                  </a:rPr>
                                  <m:t> . </m:t>
                                </m:r>
                                <m:r>
                                  <a:rPr lang="en-US" sz="3600" b="1" i="0">
                                    <a:solidFill>
                                      <a:schemeClr val="tx1"/>
                                    </a:solidFill>
                                    <a:latin typeface="Cambria Math" panose="02040503050406030204" pitchFamily="18" charset="0"/>
                                  </a:rPr>
                                  <m:t>𝐚</m:t>
                                </m:r>
                              </m:e>
                              <m:sup>
                                <m:r>
                                  <a:rPr lang="en-US" sz="3600" b="1" i="0" smtClean="0">
                                    <a:solidFill>
                                      <a:schemeClr val="tx1"/>
                                    </a:solidFill>
                                    <a:latin typeface="Cambria Math" panose="02040503050406030204" pitchFamily="18" charset="0"/>
                                  </a:rPr>
                                  <m:t>𝐬</m:t>
                                </m:r>
                              </m:sup>
                            </m:sSup>
                          </m:num>
                          <m:den>
                            <m:r>
                              <a:rPr lang="en-US" sz="3600" b="1" i="0" smtClean="0">
                                <a:solidFill>
                                  <a:schemeClr val="tx1"/>
                                </a:solidFill>
                                <a:latin typeface="Cambria Math" panose="02040503050406030204" pitchFamily="18" charset="0"/>
                              </a:rPr>
                              <m:t>𝐬</m:t>
                            </m:r>
                            <m:r>
                              <a:rPr lang="en-US" sz="3600" b="1" i="0" smtClean="0">
                                <a:solidFill>
                                  <a:schemeClr val="tx1"/>
                                </a:solidFill>
                                <a:latin typeface="Cambria Math" panose="02040503050406030204" pitchFamily="18" charset="0"/>
                              </a:rPr>
                              <m:t>! . (</m:t>
                            </m:r>
                            <m:r>
                              <a:rPr lang="en-US" sz="3600" b="1" i="0" smtClean="0">
                                <a:solidFill>
                                  <a:schemeClr val="tx1"/>
                                </a:solidFill>
                                <a:latin typeface="Cambria Math" panose="02040503050406030204" pitchFamily="18" charset="0"/>
                              </a:rPr>
                              <m:t>𝐬</m:t>
                            </m:r>
                            <m:r>
                              <a:rPr lang="en-US" sz="3600" b="1" i="0" smtClean="0">
                                <a:solidFill>
                                  <a:schemeClr val="tx1"/>
                                </a:solidFill>
                                <a:latin typeface="Cambria Math" panose="02040503050406030204" pitchFamily="18" charset="0"/>
                              </a:rPr>
                              <m:t>−</m:t>
                            </m:r>
                            <m:r>
                              <a:rPr lang="en-US" sz="3600" b="1" i="0" smtClean="0">
                                <a:solidFill>
                                  <a:schemeClr val="tx1"/>
                                </a:solidFill>
                                <a:latin typeface="Cambria Math" panose="02040503050406030204" pitchFamily="18" charset="0"/>
                              </a:rPr>
                              <m:t>𝐚</m:t>
                            </m:r>
                            <m:r>
                              <a:rPr lang="en-US" sz="3600" b="1" i="0" smtClean="0">
                                <a:solidFill>
                                  <a:schemeClr val="tx1"/>
                                </a:solidFill>
                                <a:latin typeface="Cambria Math" panose="02040503050406030204" pitchFamily="18" charset="0"/>
                              </a:rPr>
                              <m:t>)</m:t>
                            </m:r>
                          </m:den>
                        </m:f>
                      </m:num>
                      <m:den>
                        <m:nary>
                          <m:naryPr>
                            <m:chr m:val="∑"/>
                            <m:ctrlPr>
                              <a:rPr lang="en-US" sz="3600" b="1" i="1" smtClean="0">
                                <a:solidFill>
                                  <a:schemeClr val="tx1"/>
                                </a:solidFill>
                                <a:latin typeface="Cambria Math" panose="02040503050406030204" pitchFamily="18" charset="0"/>
                              </a:rPr>
                            </m:ctrlPr>
                          </m:naryPr>
                          <m:sub>
                            <m:r>
                              <m:rPr>
                                <m:brk m:alnAt="23"/>
                              </m:rPr>
                              <a:rPr lang="en-US" sz="3600" b="1" i="0" smtClean="0">
                                <a:solidFill>
                                  <a:schemeClr val="tx1"/>
                                </a:solidFill>
                                <a:latin typeface="Cambria Math" panose="02040503050406030204" pitchFamily="18" charset="0"/>
                              </a:rPr>
                              <m:t>𝐢</m:t>
                            </m:r>
                            <m:r>
                              <a:rPr lang="en-US" sz="3600" b="1" i="0" smtClean="0">
                                <a:solidFill>
                                  <a:schemeClr val="tx1"/>
                                </a:solidFill>
                                <a:latin typeface="Cambria Math" panose="02040503050406030204" pitchFamily="18" charset="0"/>
                              </a:rPr>
                              <m:t>=</m:t>
                            </m:r>
                            <m:r>
                              <a:rPr lang="en-US" sz="3600" b="1" i="0" smtClean="0">
                                <a:solidFill>
                                  <a:schemeClr val="tx1"/>
                                </a:solidFill>
                                <a:latin typeface="Cambria Math" panose="02040503050406030204" pitchFamily="18" charset="0"/>
                              </a:rPr>
                              <m:t>𝟎</m:t>
                            </m:r>
                          </m:sub>
                          <m:sup>
                            <m:r>
                              <a:rPr lang="en-US" sz="3600" b="1" i="0" smtClean="0">
                                <a:solidFill>
                                  <a:schemeClr val="tx1"/>
                                </a:solidFill>
                                <a:latin typeface="Cambria Math" panose="02040503050406030204" pitchFamily="18" charset="0"/>
                              </a:rPr>
                              <m:t>𝐬</m:t>
                            </m:r>
                            <m:r>
                              <a:rPr lang="en-US" sz="3600" b="1" i="0" smtClean="0">
                                <a:solidFill>
                                  <a:schemeClr val="tx1"/>
                                </a:solidFill>
                                <a:latin typeface="Cambria Math" panose="02040503050406030204" pitchFamily="18" charset="0"/>
                              </a:rPr>
                              <m:t>−</m:t>
                            </m:r>
                            <m:r>
                              <a:rPr lang="en-US" sz="3600" b="1" i="0" smtClean="0">
                                <a:solidFill>
                                  <a:schemeClr val="tx1"/>
                                </a:solidFill>
                                <a:latin typeface="Cambria Math" panose="02040503050406030204" pitchFamily="18" charset="0"/>
                              </a:rPr>
                              <m:t>𝟏</m:t>
                            </m:r>
                          </m:sup>
                          <m:e>
                            <m:f>
                              <m:fPr>
                                <m:ctrlPr>
                                  <a:rPr lang="en-US" sz="3600" b="1" i="1">
                                    <a:solidFill>
                                      <a:schemeClr val="tx1"/>
                                    </a:solidFill>
                                    <a:latin typeface="Cambria Math" panose="02040503050406030204" pitchFamily="18" charset="0"/>
                                  </a:rPr>
                                </m:ctrlPr>
                              </m:fPr>
                              <m:num>
                                <m:sSup>
                                  <m:sSupPr>
                                    <m:ctrlPr>
                                      <a:rPr lang="en-US" sz="3600" b="1" i="1">
                                        <a:solidFill>
                                          <a:schemeClr val="tx1"/>
                                        </a:solidFill>
                                        <a:latin typeface="Cambria Math" panose="02040503050406030204" pitchFamily="18" charset="0"/>
                                      </a:rPr>
                                    </m:ctrlPr>
                                  </m:sSupPr>
                                  <m:e>
                                    <m:r>
                                      <a:rPr lang="en-US" sz="3600" b="1" i="0">
                                        <a:solidFill>
                                          <a:schemeClr val="tx1"/>
                                        </a:solidFill>
                                        <a:latin typeface="Cambria Math" panose="02040503050406030204" pitchFamily="18" charset="0"/>
                                      </a:rPr>
                                      <m:t>𝐚</m:t>
                                    </m:r>
                                  </m:e>
                                  <m:sup>
                                    <m:r>
                                      <a:rPr lang="en-US" sz="3600" b="1" i="0">
                                        <a:solidFill>
                                          <a:schemeClr val="tx1"/>
                                        </a:solidFill>
                                        <a:latin typeface="Cambria Math" panose="02040503050406030204" pitchFamily="18" charset="0"/>
                                      </a:rPr>
                                      <m:t>𝐢</m:t>
                                    </m:r>
                                  </m:sup>
                                </m:sSup>
                              </m:num>
                              <m:den>
                                <m:r>
                                  <a:rPr lang="en-US" sz="3600" b="1" i="0">
                                    <a:solidFill>
                                      <a:schemeClr val="tx1"/>
                                    </a:solidFill>
                                    <a:latin typeface="Cambria Math" panose="02040503050406030204" pitchFamily="18" charset="0"/>
                                  </a:rPr>
                                  <m:t>𝐢</m:t>
                                </m:r>
                                <m:r>
                                  <a:rPr lang="en-US" sz="3600" b="1" i="0">
                                    <a:solidFill>
                                      <a:schemeClr val="tx1"/>
                                    </a:solidFill>
                                    <a:latin typeface="Cambria Math" panose="02040503050406030204" pitchFamily="18" charset="0"/>
                                  </a:rPr>
                                  <m:t>!</m:t>
                                </m:r>
                              </m:den>
                            </m:f>
                          </m:e>
                        </m:nary>
                        <m:r>
                          <a:rPr lang="en-US" sz="3600" b="1" i="0" smtClean="0">
                            <a:solidFill>
                              <a:schemeClr val="tx1"/>
                            </a:solidFill>
                            <a:latin typeface="Cambria Math" panose="02040503050406030204" pitchFamily="18" charset="0"/>
                          </a:rPr>
                          <m:t>+</m:t>
                        </m:r>
                        <m:f>
                          <m:fPr>
                            <m:ctrlPr>
                              <a:rPr lang="en-US" sz="3600" b="1" i="1" smtClean="0">
                                <a:solidFill>
                                  <a:schemeClr val="tx1"/>
                                </a:solidFill>
                                <a:latin typeface="Cambria Math" panose="02040503050406030204" pitchFamily="18" charset="0"/>
                              </a:rPr>
                            </m:ctrlPr>
                          </m:fPr>
                          <m:num>
                            <m:r>
                              <a:rPr lang="en-US" sz="3600" b="1" i="0" smtClean="0">
                                <a:solidFill>
                                  <a:schemeClr val="tx1"/>
                                </a:solidFill>
                                <a:latin typeface="Cambria Math" panose="02040503050406030204" pitchFamily="18" charset="0"/>
                              </a:rPr>
                              <m:t>𝐬</m:t>
                            </m:r>
                            <m:r>
                              <a:rPr lang="en-US" sz="3600" b="1" i="0" smtClean="0">
                                <a:solidFill>
                                  <a:schemeClr val="tx1"/>
                                </a:solidFill>
                                <a:latin typeface="Cambria Math" panose="02040503050406030204" pitchFamily="18" charset="0"/>
                              </a:rPr>
                              <m:t>.</m:t>
                            </m:r>
                            <m:sSup>
                              <m:sSupPr>
                                <m:ctrlPr>
                                  <a:rPr lang="en-US" sz="3600" b="1" i="1" smtClean="0">
                                    <a:solidFill>
                                      <a:schemeClr val="tx1"/>
                                    </a:solidFill>
                                    <a:latin typeface="Cambria Math" panose="02040503050406030204" pitchFamily="18" charset="0"/>
                                  </a:rPr>
                                </m:ctrlPr>
                              </m:sSupPr>
                              <m:e>
                                <m:r>
                                  <a:rPr lang="en-US" sz="3600" b="1" i="0" smtClean="0">
                                    <a:solidFill>
                                      <a:schemeClr val="tx1"/>
                                    </a:solidFill>
                                    <a:latin typeface="Cambria Math" panose="02040503050406030204" pitchFamily="18" charset="0"/>
                                  </a:rPr>
                                  <m:t>𝐚</m:t>
                                </m:r>
                              </m:e>
                              <m:sup>
                                <m:r>
                                  <a:rPr lang="en-US" sz="3600" b="1" i="0" smtClean="0">
                                    <a:solidFill>
                                      <a:schemeClr val="tx1"/>
                                    </a:solidFill>
                                    <a:latin typeface="Cambria Math" panose="02040503050406030204" pitchFamily="18" charset="0"/>
                                  </a:rPr>
                                  <m:t>𝐬</m:t>
                                </m:r>
                              </m:sup>
                            </m:sSup>
                          </m:num>
                          <m:den>
                            <m:r>
                              <a:rPr lang="en-US" sz="3600" b="1" i="0" smtClean="0">
                                <a:solidFill>
                                  <a:schemeClr val="tx1"/>
                                </a:solidFill>
                                <a:latin typeface="Cambria Math" panose="02040503050406030204" pitchFamily="18" charset="0"/>
                              </a:rPr>
                              <m:t>𝐬</m:t>
                            </m:r>
                            <m:r>
                              <a:rPr lang="en-US" sz="3600" b="1" i="0" smtClean="0">
                                <a:solidFill>
                                  <a:schemeClr val="tx1"/>
                                </a:solidFill>
                                <a:latin typeface="Cambria Math" panose="02040503050406030204" pitchFamily="18" charset="0"/>
                              </a:rPr>
                              <m:t>! . (</m:t>
                            </m:r>
                            <m:r>
                              <a:rPr lang="en-US" sz="3600" b="1" i="0" smtClean="0">
                                <a:solidFill>
                                  <a:schemeClr val="tx1"/>
                                </a:solidFill>
                                <a:latin typeface="Cambria Math" panose="02040503050406030204" pitchFamily="18" charset="0"/>
                              </a:rPr>
                              <m:t>𝐬</m:t>
                            </m:r>
                            <m:r>
                              <a:rPr lang="en-US" sz="3600" b="1" i="0" smtClean="0">
                                <a:solidFill>
                                  <a:schemeClr val="tx1"/>
                                </a:solidFill>
                                <a:latin typeface="Cambria Math" panose="02040503050406030204" pitchFamily="18" charset="0"/>
                              </a:rPr>
                              <m:t>−</m:t>
                            </m:r>
                            <m:r>
                              <a:rPr lang="en-US" sz="3600" b="1" i="0" smtClean="0">
                                <a:solidFill>
                                  <a:schemeClr val="tx1"/>
                                </a:solidFill>
                                <a:latin typeface="Cambria Math" panose="02040503050406030204" pitchFamily="18" charset="0"/>
                              </a:rPr>
                              <m:t>𝐚</m:t>
                            </m:r>
                            <m:r>
                              <a:rPr lang="en-US" sz="3600" b="1" i="0" smtClean="0">
                                <a:solidFill>
                                  <a:schemeClr val="tx1"/>
                                </a:solidFill>
                                <a:latin typeface="Cambria Math" panose="02040503050406030204" pitchFamily="18" charset="0"/>
                              </a:rPr>
                              <m:t>)</m:t>
                            </m:r>
                          </m:den>
                        </m:f>
                      </m:den>
                    </m:f>
                  </m:oMath>
                </a14:m>
                <a:endParaRPr lang="en-US" sz="3600" b="1" dirty="0">
                  <a:solidFill>
                    <a:schemeClr val="tx1"/>
                  </a:solidFill>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0609" y="1448874"/>
                <a:ext cx="11694017" cy="5409126"/>
              </a:xfrm>
              <a:blipFill rotWithShape="0">
                <a:blip r:embed="rId2"/>
                <a:stretch>
                  <a:fillRect l="-1199" t="-789"/>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6316" b="5416"/>
          <a:stretch/>
        </p:blipFill>
        <p:spPr bwMode="auto">
          <a:xfrm>
            <a:off x="8325394" y="1448874"/>
            <a:ext cx="3554054" cy="28705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249989" y="1759131"/>
            <a:ext cx="1280160" cy="984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72015" y="4445042"/>
            <a:ext cx="2060812" cy="369332"/>
          </a:xfrm>
          <a:prstGeom prst="rect">
            <a:avLst/>
          </a:prstGeom>
          <a:noFill/>
        </p:spPr>
        <p:txBody>
          <a:bodyPr wrap="square" rtlCol="0">
            <a:spAutoFit/>
          </a:bodyPr>
          <a:lstStyle/>
          <a:p>
            <a:r>
              <a:rPr lang="en-US" dirty="0"/>
              <a:t>Number of Agents</a:t>
            </a:r>
          </a:p>
        </p:txBody>
      </p:sp>
      <p:sp>
        <p:nvSpPr>
          <p:cNvPr id="7" name="TextBox 6"/>
          <p:cNvSpPr txBox="1"/>
          <p:nvPr/>
        </p:nvSpPr>
        <p:spPr>
          <a:xfrm>
            <a:off x="7069540" y="2129061"/>
            <a:ext cx="1078173" cy="1200329"/>
          </a:xfrm>
          <a:prstGeom prst="rect">
            <a:avLst/>
          </a:prstGeom>
          <a:noFill/>
        </p:spPr>
        <p:txBody>
          <a:bodyPr wrap="square" rtlCol="0">
            <a:spAutoFit/>
          </a:bodyPr>
          <a:lstStyle/>
          <a:p>
            <a:r>
              <a:rPr lang="en-US" dirty="0"/>
              <a:t>Average Waiting Time in Queue</a:t>
            </a:r>
          </a:p>
        </p:txBody>
      </p:sp>
    </p:spTree>
    <p:extLst>
      <p:ext uri="{BB962C8B-B14F-4D97-AF65-F5344CB8AC3E}">
        <p14:creationId xmlns:p14="http://schemas.microsoft.com/office/powerpoint/2010/main" val="217091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18125" y="330604"/>
            <a:ext cx="8897565" cy="1560716"/>
          </a:xfrm>
        </p:spPr>
        <p:txBody>
          <a:bodyPr/>
          <a:lstStyle/>
          <a:p>
            <a:r>
              <a:rPr lang="en-US" dirty="0"/>
              <a:t>Strategy</a:t>
            </a:r>
          </a:p>
        </p:txBody>
      </p:sp>
      <p:sp>
        <p:nvSpPr>
          <p:cNvPr id="4" name="Rectangle 3"/>
          <p:cNvSpPr/>
          <p:nvPr/>
        </p:nvSpPr>
        <p:spPr>
          <a:xfrm>
            <a:off x="708968" y="3633117"/>
            <a:ext cx="1819141" cy="1518433"/>
          </a:xfrm>
          <a:prstGeom prst="rect">
            <a:avLst/>
          </a:prstGeom>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4257872" y="2870027"/>
            <a:ext cx="3910344" cy="3734873"/>
          </a:xfrm>
          <a:prstGeom prst="rect">
            <a:avLst/>
          </a:prstGeom>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p:cNvSpPr/>
          <p:nvPr/>
        </p:nvSpPr>
        <p:spPr>
          <a:xfrm>
            <a:off x="9494942" y="3014563"/>
            <a:ext cx="1815921" cy="1300328"/>
          </a:xfrm>
          <a:prstGeom prst="rect">
            <a:avLst/>
          </a:prstGeom>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6"/>
          <p:cNvSpPr/>
          <p:nvPr/>
        </p:nvSpPr>
        <p:spPr>
          <a:xfrm>
            <a:off x="9528429" y="4856690"/>
            <a:ext cx="1815921" cy="1403797"/>
          </a:xfrm>
          <a:prstGeom prst="rect">
            <a:avLst/>
          </a:prstGeom>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ight Arrow 13"/>
          <p:cNvSpPr/>
          <p:nvPr/>
        </p:nvSpPr>
        <p:spPr>
          <a:xfrm>
            <a:off x="2220662" y="3780641"/>
            <a:ext cx="2446986" cy="1120108"/>
          </a:xfrm>
          <a:prstGeom prst="rightArrow">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mj-lt"/>
              </a:rPr>
              <a:t>Point To Point Link</a:t>
            </a:r>
          </a:p>
        </p:txBody>
      </p:sp>
      <p:sp>
        <p:nvSpPr>
          <p:cNvPr id="17" name="TextBox 16"/>
          <p:cNvSpPr txBox="1"/>
          <p:nvPr/>
        </p:nvSpPr>
        <p:spPr>
          <a:xfrm>
            <a:off x="505886" y="3114082"/>
            <a:ext cx="2182082" cy="523220"/>
          </a:xfrm>
          <a:prstGeom prst="rect">
            <a:avLst/>
          </a:prstGeom>
          <a:noFill/>
        </p:spPr>
        <p:txBody>
          <a:bodyPr wrap="square" rtlCol="0">
            <a:spAutoFit/>
          </a:bodyPr>
          <a:lstStyle/>
          <a:p>
            <a:r>
              <a:rPr lang="en-US" sz="2800" dirty="0">
                <a:latin typeface="+mj-lt"/>
              </a:rPr>
              <a:t>Caller Node</a:t>
            </a:r>
          </a:p>
        </p:txBody>
      </p:sp>
      <p:sp>
        <p:nvSpPr>
          <p:cNvPr id="18" name="TextBox 17"/>
          <p:cNvSpPr txBox="1"/>
          <p:nvPr/>
        </p:nvSpPr>
        <p:spPr>
          <a:xfrm>
            <a:off x="3586096" y="2346807"/>
            <a:ext cx="5244647" cy="523220"/>
          </a:xfrm>
          <a:prstGeom prst="rect">
            <a:avLst/>
          </a:prstGeom>
          <a:noFill/>
        </p:spPr>
        <p:txBody>
          <a:bodyPr wrap="square" rtlCol="0">
            <a:spAutoFit/>
          </a:bodyPr>
          <a:lstStyle/>
          <a:p>
            <a:r>
              <a:rPr lang="en-US" sz="2800">
                <a:latin typeface="+mj-lt"/>
              </a:rPr>
              <a:t>Receiver and Distributor Node</a:t>
            </a:r>
          </a:p>
        </p:txBody>
      </p:sp>
      <p:sp>
        <p:nvSpPr>
          <p:cNvPr id="19" name="TextBox 18"/>
          <p:cNvSpPr txBox="1"/>
          <p:nvPr/>
        </p:nvSpPr>
        <p:spPr>
          <a:xfrm>
            <a:off x="9166908" y="2462334"/>
            <a:ext cx="2431482" cy="523220"/>
          </a:xfrm>
          <a:prstGeom prst="rect">
            <a:avLst/>
          </a:prstGeom>
          <a:noFill/>
        </p:spPr>
        <p:txBody>
          <a:bodyPr wrap="square" rtlCol="0">
            <a:spAutoFit/>
          </a:bodyPr>
          <a:lstStyle/>
          <a:p>
            <a:r>
              <a:rPr lang="en-US" sz="2800">
                <a:latin typeface="+mj-lt"/>
              </a:rPr>
              <a:t>Agent Node 1</a:t>
            </a:r>
          </a:p>
        </p:txBody>
      </p:sp>
      <p:sp>
        <p:nvSpPr>
          <p:cNvPr id="20" name="TextBox 19"/>
          <p:cNvSpPr txBox="1"/>
          <p:nvPr/>
        </p:nvSpPr>
        <p:spPr>
          <a:xfrm>
            <a:off x="9291164" y="4314891"/>
            <a:ext cx="2508162" cy="523220"/>
          </a:xfrm>
          <a:prstGeom prst="rect">
            <a:avLst/>
          </a:prstGeom>
          <a:noFill/>
        </p:spPr>
        <p:txBody>
          <a:bodyPr wrap="square" rtlCol="0">
            <a:spAutoFit/>
          </a:bodyPr>
          <a:lstStyle/>
          <a:p>
            <a:r>
              <a:rPr lang="en-US" sz="2800">
                <a:latin typeface="+mj-lt"/>
              </a:rPr>
              <a:t>Agent Node 2</a:t>
            </a:r>
          </a:p>
        </p:txBody>
      </p:sp>
      <p:sp>
        <p:nvSpPr>
          <p:cNvPr id="38" name="TextBox 37"/>
          <p:cNvSpPr txBox="1"/>
          <p:nvPr/>
        </p:nvSpPr>
        <p:spPr>
          <a:xfrm>
            <a:off x="6687968" y="4557368"/>
            <a:ext cx="1176599" cy="461665"/>
          </a:xfrm>
          <a:prstGeom prst="rect">
            <a:avLst/>
          </a:prstGeom>
          <a:solidFill>
            <a:schemeClr val="bg1"/>
          </a:solidFill>
          <a:ln>
            <a:solidFill>
              <a:schemeClr val="tx1"/>
            </a:solidFill>
          </a:ln>
        </p:spPr>
        <p:txBody>
          <a:bodyPr wrap="square" rtlCol="0">
            <a:spAutoFit/>
          </a:bodyPr>
          <a:lstStyle/>
          <a:p>
            <a:r>
              <a:rPr lang="en-US" sz="2400" dirty="0">
                <a:latin typeface="+mj-lt"/>
              </a:rPr>
              <a:t>Queue</a:t>
            </a:r>
          </a:p>
        </p:txBody>
      </p:sp>
      <p:sp>
        <p:nvSpPr>
          <p:cNvPr id="32" name="Right Arrow 31"/>
          <p:cNvSpPr/>
          <p:nvPr/>
        </p:nvSpPr>
        <p:spPr>
          <a:xfrm>
            <a:off x="7814920" y="3073063"/>
            <a:ext cx="2031646" cy="1120108"/>
          </a:xfrm>
          <a:prstGeom prst="rightArrow">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a:latin typeface="+mj-lt"/>
              </a:rPr>
              <a:t>Point To Point Link</a:t>
            </a:r>
          </a:p>
        </p:txBody>
      </p:sp>
      <p:sp>
        <p:nvSpPr>
          <p:cNvPr id="35" name="Right Arrow 34"/>
          <p:cNvSpPr/>
          <p:nvPr/>
        </p:nvSpPr>
        <p:spPr>
          <a:xfrm>
            <a:off x="7999932" y="5024795"/>
            <a:ext cx="2031646" cy="1120108"/>
          </a:xfrm>
          <a:prstGeom prst="rightArrow">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a:latin typeface="+mj-lt"/>
              </a:rPr>
              <a:t>Point To Point Link</a:t>
            </a:r>
          </a:p>
        </p:txBody>
      </p:sp>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5927" y="3071752"/>
            <a:ext cx="1439754" cy="11931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9159" y="4888084"/>
            <a:ext cx="1233289" cy="13155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274" y="3747430"/>
            <a:ext cx="1257388" cy="130882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4730556" y="4314891"/>
            <a:ext cx="1176599" cy="923330"/>
          </a:xfrm>
          <a:prstGeom prst="rect">
            <a:avLst/>
          </a:prstGeom>
          <a:solidFill>
            <a:schemeClr val="bg1"/>
          </a:solidFill>
          <a:ln>
            <a:solidFill>
              <a:schemeClr val="tx1"/>
            </a:solidFill>
          </a:ln>
        </p:spPr>
        <p:txBody>
          <a:bodyPr wrap="square" rtlCol="0">
            <a:spAutoFit/>
          </a:bodyPr>
          <a:lstStyle/>
          <a:p>
            <a:r>
              <a:rPr lang="en-US" dirty="0" smtClean="0">
                <a:latin typeface="+mj-lt"/>
              </a:rPr>
              <a:t>Virtual Response Unit</a:t>
            </a:r>
            <a:endParaRPr lang="en-US" dirty="0">
              <a:latin typeface="+mj-lt"/>
            </a:endParaRPr>
          </a:p>
        </p:txBody>
      </p:sp>
      <p:cxnSp>
        <p:nvCxnSpPr>
          <p:cNvPr id="9" name="Straight Arrow Connector 8"/>
          <p:cNvCxnSpPr>
            <a:stCxn id="24" idx="3"/>
            <a:endCxn id="38" idx="1"/>
          </p:cNvCxnSpPr>
          <p:nvPr/>
        </p:nvCxnSpPr>
        <p:spPr>
          <a:xfrm>
            <a:off x="5907155" y="4776556"/>
            <a:ext cx="780813" cy="11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596759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Organic</Template>
  <TotalTime>1028</TotalTime>
  <Words>2687</Words>
  <Application>Microsoft Office PowerPoint</Application>
  <PresentationFormat>Widescreen</PresentationFormat>
  <Paragraphs>720</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Cambria Math</vt:lpstr>
      <vt:lpstr>Century Schoolbook</vt:lpstr>
      <vt:lpstr>Corbel</vt:lpstr>
      <vt:lpstr>Times New Roman</vt:lpstr>
      <vt:lpstr>Wingdings</vt:lpstr>
      <vt:lpstr>Feathered</vt:lpstr>
      <vt:lpstr>Call Center Simulation using NS3</vt:lpstr>
      <vt:lpstr>Call Center Queuing Model</vt:lpstr>
      <vt:lpstr>Overview</vt:lpstr>
      <vt:lpstr>Call Centers</vt:lpstr>
      <vt:lpstr>Simulating inherent Circuit Switched model as Packet Switched in NS3. </vt:lpstr>
      <vt:lpstr>Part 1</vt:lpstr>
      <vt:lpstr>Erlang C</vt:lpstr>
      <vt:lpstr>Erlang C Formula</vt:lpstr>
      <vt:lpstr>Strategy</vt:lpstr>
      <vt:lpstr>Queue</vt:lpstr>
      <vt:lpstr>Caller Node Application</vt:lpstr>
      <vt:lpstr>Distributor Node Application</vt:lpstr>
      <vt:lpstr>Agent Node Application</vt:lpstr>
      <vt:lpstr>Simulator and Online Calculator</vt:lpstr>
      <vt:lpstr>Simulation Results</vt:lpstr>
      <vt:lpstr>Results</vt:lpstr>
      <vt:lpstr>Part 2</vt:lpstr>
      <vt:lpstr>Erlang X</vt:lpstr>
      <vt:lpstr>IP Packet</vt:lpstr>
      <vt:lpstr>Queue with Maximum Size 20</vt:lpstr>
      <vt:lpstr>Queue</vt:lpstr>
      <vt:lpstr>Strategy</vt:lpstr>
      <vt:lpstr>Skill(s)</vt:lpstr>
      <vt:lpstr>Caller Node Application</vt:lpstr>
      <vt:lpstr>Distributor Node Application</vt:lpstr>
      <vt:lpstr>Agent Node Application</vt:lpstr>
      <vt:lpstr>Simulator and Online Calculator</vt:lpstr>
      <vt:lpstr>Simulation Results</vt:lpstr>
      <vt:lpstr>PowerPoint Presentation</vt:lpstr>
      <vt:lpstr>Part 3</vt:lpstr>
      <vt:lpstr>Real Call Center</vt:lpstr>
      <vt:lpstr>Real Call Center Records (Mandelbaum 2002)</vt:lpstr>
      <vt:lpstr>Call Center Data </vt:lpstr>
      <vt:lpstr>PowerPoint Presentation</vt:lpstr>
      <vt:lpstr>Strategy</vt:lpstr>
      <vt:lpstr>IP Packet</vt:lpstr>
      <vt:lpstr>Virtual Response Unit Linked List</vt:lpstr>
      <vt:lpstr>Virtual Response Unit Linked List</vt:lpstr>
      <vt:lpstr>Callers Queue</vt:lpstr>
      <vt:lpstr>Queue Abandonments</vt:lpstr>
      <vt:lpstr>Caller Node Application</vt:lpstr>
      <vt:lpstr>Distributor Node Application</vt:lpstr>
      <vt:lpstr>Agent Node Application</vt:lpstr>
      <vt:lpstr>Simulation Results</vt:lpstr>
      <vt:lpstr>Simulation Results</vt:lpstr>
      <vt:lpstr>Data Analysis</vt:lpstr>
      <vt:lpstr>Data Analysis</vt:lpstr>
      <vt:lpstr>                 Various Routing Schemes </vt:lpstr>
      <vt:lpstr>PowerPoint Presentation</vt:lpstr>
      <vt:lpstr>PowerPoint Presentation</vt:lpstr>
      <vt:lpstr>PowerPoint Presentation</vt:lpstr>
      <vt:lpstr>Comparing Routing Schemes</vt:lpstr>
      <vt:lpstr>Routing Schemes</vt:lpstr>
      <vt:lpstr>Relevance towards Solution to Societal Problems </vt:lpstr>
      <vt:lpstr>Timeline</vt:lpstr>
      <vt:lpstr>Review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Simulation using NS3</dc:title>
  <dc:creator>Muhammad Shamaas</dc:creator>
  <cp:lastModifiedBy>Muhammad Amaar</cp:lastModifiedBy>
  <cp:revision>105</cp:revision>
  <dcterms:modified xsi:type="dcterms:W3CDTF">2017-12-31T14:58:01Z</dcterms:modified>
</cp:coreProperties>
</file>