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3" r:id="rId5"/>
    <p:sldId id="259" r:id="rId6"/>
    <p:sldId id="260" r:id="rId7"/>
    <p:sldId id="272" r:id="rId8"/>
    <p:sldId id="266" r:id="rId9"/>
    <p:sldId id="267" r:id="rId10"/>
    <p:sldId id="274" r:id="rId11"/>
    <p:sldId id="261" r:id="rId12"/>
    <p:sldId id="262" r:id="rId13"/>
    <p:sldId id="263" r:id="rId14"/>
    <p:sldId id="264" r:id="rId15"/>
    <p:sldId id="265" r:id="rId16"/>
    <p:sldId id="268" r:id="rId17"/>
    <p:sldId id="270" r:id="rId18"/>
    <p:sldId id="271"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13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CF2D2F-F060-47CE-A1C4-F5CE0AA22973}"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7FA8E-6623-4863-8216-01AA97E7BC6A}" type="slidenum">
              <a:rPr lang="en-US" smtClean="0"/>
              <a:t>‹#›</a:t>
            </a:fld>
            <a:endParaRPr lang="en-US"/>
          </a:p>
        </p:txBody>
      </p:sp>
    </p:spTree>
    <p:extLst>
      <p:ext uri="{BB962C8B-B14F-4D97-AF65-F5344CB8AC3E}">
        <p14:creationId xmlns:p14="http://schemas.microsoft.com/office/powerpoint/2010/main" val="300848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CF2D2F-F060-47CE-A1C4-F5CE0AA22973}"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7FA8E-6623-4863-8216-01AA97E7BC6A}" type="slidenum">
              <a:rPr lang="en-US" smtClean="0"/>
              <a:t>‹#›</a:t>
            </a:fld>
            <a:endParaRPr lang="en-US"/>
          </a:p>
        </p:txBody>
      </p:sp>
    </p:spTree>
    <p:extLst>
      <p:ext uri="{BB962C8B-B14F-4D97-AF65-F5344CB8AC3E}">
        <p14:creationId xmlns:p14="http://schemas.microsoft.com/office/powerpoint/2010/main" val="2734942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CF2D2F-F060-47CE-A1C4-F5CE0AA22973}"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7FA8E-6623-4863-8216-01AA97E7BC6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27249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CF2D2F-F060-47CE-A1C4-F5CE0AA22973}"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7FA8E-6623-4863-8216-01AA97E7BC6A}" type="slidenum">
              <a:rPr lang="en-US" smtClean="0"/>
              <a:t>‹#›</a:t>
            </a:fld>
            <a:endParaRPr lang="en-US"/>
          </a:p>
        </p:txBody>
      </p:sp>
    </p:spTree>
    <p:extLst>
      <p:ext uri="{BB962C8B-B14F-4D97-AF65-F5344CB8AC3E}">
        <p14:creationId xmlns:p14="http://schemas.microsoft.com/office/powerpoint/2010/main" val="1341276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CF2D2F-F060-47CE-A1C4-F5CE0AA22973}"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7FA8E-6623-4863-8216-01AA97E7BC6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4188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CF2D2F-F060-47CE-A1C4-F5CE0AA22973}"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7FA8E-6623-4863-8216-01AA97E7BC6A}" type="slidenum">
              <a:rPr lang="en-US" smtClean="0"/>
              <a:t>‹#›</a:t>
            </a:fld>
            <a:endParaRPr lang="en-US"/>
          </a:p>
        </p:txBody>
      </p:sp>
    </p:spTree>
    <p:extLst>
      <p:ext uri="{BB962C8B-B14F-4D97-AF65-F5344CB8AC3E}">
        <p14:creationId xmlns:p14="http://schemas.microsoft.com/office/powerpoint/2010/main" val="2866587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F2D2F-F060-47CE-A1C4-F5CE0AA22973}"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7FA8E-6623-4863-8216-01AA97E7BC6A}" type="slidenum">
              <a:rPr lang="en-US" smtClean="0"/>
              <a:t>‹#›</a:t>
            </a:fld>
            <a:endParaRPr lang="en-US"/>
          </a:p>
        </p:txBody>
      </p:sp>
    </p:spTree>
    <p:extLst>
      <p:ext uri="{BB962C8B-B14F-4D97-AF65-F5344CB8AC3E}">
        <p14:creationId xmlns:p14="http://schemas.microsoft.com/office/powerpoint/2010/main" val="3895558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F2D2F-F060-47CE-A1C4-F5CE0AA22973}"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7FA8E-6623-4863-8216-01AA97E7BC6A}" type="slidenum">
              <a:rPr lang="en-US" smtClean="0"/>
              <a:t>‹#›</a:t>
            </a:fld>
            <a:endParaRPr lang="en-US"/>
          </a:p>
        </p:txBody>
      </p:sp>
    </p:spTree>
    <p:extLst>
      <p:ext uri="{BB962C8B-B14F-4D97-AF65-F5344CB8AC3E}">
        <p14:creationId xmlns:p14="http://schemas.microsoft.com/office/powerpoint/2010/main" val="2160229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F2D2F-F060-47CE-A1C4-F5CE0AA22973}"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7FA8E-6623-4863-8216-01AA97E7BC6A}" type="slidenum">
              <a:rPr lang="en-US" smtClean="0"/>
              <a:t>‹#›</a:t>
            </a:fld>
            <a:endParaRPr lang="en-US"/>
          </a:p>
        </p:txBody>
      </p:sp>
    </p:spTree>
    <p:extLst>
      <p:ext uri="{BB962C8B-B14F-4D97-AF65-F5344CB8AC3E}">
        <p14:creationId xmlns:p14="http://schemas.microsoft.com/office/powerpoint/2010/main" val="2004636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CF2D2F-F060-47CE-A1C4-F5CE0AA22973}"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7FA8E-6623-4863-8216-01AA97E7BC6A}" type="slidenum">
              <a:rPr lang="en-US" smtClean="0"/>
              <a:t>‹#›</a:t>
            </a:fld>
            <a:endParaRPr lang="en-US"/>
          </a:p>
        </p:txBody>
      </p:sp>
    </p:spTree>
    <p:extLst>
      <p:ext uri="{BB962C8B-B14F-4D97-AF65-F5344CB8AC3E}">
        <p14:creationId xmlns:p14="http://schemas.microsoft.com/office/powerpoint/2010/main" val="76861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CF2D2F-F060-47CE-A1C4-F5CE0AA22973}"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7FA8E-6623-4863-8216-01AA97E7BC6A}" type="slidenum">
              <a:rPr lang="en-US" smtClean="0"/>
              <a:t>‹#›</a:t>
            </a:fld>
            <a:endParaRPr lang="en-US"/>
          </a:p>
        </p:txBody>
      </p:sp>
    </p:spTree>
    <p:extLst>
      <p:ext uri="{BB962C8B-B14F-4D97-AF65-F5344CB8AC3E}">
        <p14:creationId xmlns:p14="http://schemas.microsoft.com/office/powerpoint/2010/main" val="1189510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CF2D2F-F060-47CE-A1C4-F5CE0AA22973}"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A7FA8E-6623-4863-8216-01AA97E7BC6A}" type="slidenum">
              <a:rPr lang="en-US" smtClean="0"/>
              <a:t>‹#›</a:t>
            </a:fld>
            <a:endParaRPr lang="en-US"/>
          </a:p>
        </p:txBody>
      </p:sp>
    </p:spTree>
    <p:extLst>
      <p:ext uri="{BB962C8B-B14F-4D97-AF65-F5344CB8AC3E}">
        <p14:creationId xmlns:p14="http://schemas.microsoft.com/office/powerpoint/2010/main" val="383583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CF2D2F-F060-47CE-A1C4-F5CE0AA22973}"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A7FA8E-6623-4863-8216-01AA97E7BC6A}" type="slidenum">
              <a:rPr lang="en-US" smtClean="0"/>
              <a:t>‹#›</a:t>
            </a:fld>
            <a:endParaRPr lang="en-US"/>
          </a:p>
        </p:txBody>
      </p:sp>
    </p:spTree>
    <p:extLst>
      <p:ext uri="{BB962C8B-B14F-4D97-AF65-F5344CB8AC3E}">
        <p14:creationId xmlns:p14="http://schemas.microsoft.com/office/powerpoint/2010/main" val="209230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CF2D2F-F060-47CE-A1C4-F5CE0AA22973}"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A7FA8E-6623-4863-8216-01AA97E7BC6A}" type="slidenum">
              <a:rPr lang="en-US" smtClean="0"/>
              <a:t>‹#›</a:t>
            </a:fld>
            <a:endParaRPr lang="en-US"/>
          </a:p>
        </p:txBody>
      </p:sp>
    </p:spTree>
    <p:extLst>
      <p:ext uri="{BB962C8B-B14F-4D97-AF65-F5344CB8AC3E}">
        <p14:creationId xmlns:p14="http://schemas.microsoft.com/office/powerpoint/2010/main" val="2336548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CF2D2F-F060-47CE-A1C4-F5CE0AA22973}"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7FA8E-6623-4863-8216-01AA97E7BC6A}" type="slidenum">
              <a:rPr lang="en-US" smtClean="0"/>
              <a:t>‹#›</a:t>
            </a:fld>
            <a:endParaRPr lang="en-US"/>
          </a:p>
        </p:txBody>
      </p:sp>
    </p:spTree>
    <p:extLst>
      <p:ext uri="{BB962C8B-B14F-4D97-AF65-F5344CB8AC3E}">
        <p14:creationId xmlns:p14="http://schemas.microsoft.com/office/powerpoint/2010/main" val="219486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CF2D2F-F060-47CE-A1C4-F5CE0AA22973}"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7FA8E-6623-4863-8216-01AA97E7BC6A}" type="slidenum">
              <a:rPr lang="en-US" smtClean="0"/>
              <a:t>‹#›</a:t>
            </a:fld>
            <a:endParaRPr lang="en-US"/>
          </a:p>
        </p:txBody>
      </p:sp>
    </p:spTree>
    <p:extLst>
      <p:ext uri="{BB962C8B-B14F-4D97-AF65-F5344CB8AC3E}">
        <p14:creationId xmlns:p14="http://schemas.microsoft.com/office/powerpoint/2010/main" val="155306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CF2D2F-F060-47CE-A1C4-F5CE0AA22973}" type="datetimeFigureOut">
              <a:rPr lang="en-US" smtClean="0"/>
              <a:t>1/27/2023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A7FA8E-6623-4863-8216-01AA97E7BC6A}" type="slidenum">
              <a:rPr lang="en-US" smtClean="0"/>
              <a:t>‹#›</a:t>
            </a:fld>
            <a:endParaRPr lang="en-US"/>
          </a:p>
        </p:txBody>
      </p:sp>
    </p:spTree>
    <p:extLst>
      <p:ext uri="{BB962C8B-B14F-4D97-AF65-F5344CB8AC3E}">
        <p14:creationId xmlns:p14="http://schemas.microsoft.com/office/powerpoint/2010/main" val="2129172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xtract.io/blog/why-are-etl-tools-necessary-for-financial-data-analysis-and-reporting/" TargetMode="External"/><Relationship Id="rId2" Type="http://schemas.openxmlformats.org/officeDocument/2006/relationships/hyperlink" Target="https://en.wikipedia.org/wiki/Extract,_transform,_load" TargetMode="External"/><Relationship Id="rId1" Type="http://schemas.openxmlformats.org/officeDocument/2006/relationships/slideLayout" Target="../slideLayouts/slideLayout6.xml"/><Relationship Id="rId4" Type="http://schemas.openxmlformats.org/officeDocument/2006/relationships/hyperlink" Target="https://www.matillion.com/resources/blog/the-importance-of-etl-tools-in-data-warehousing"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ibm.com/topics/data-warehouse"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oftware_application" TargetMode="External"/><Relationship Id="rId2" Type="http://schemas.openxmlformats.org/officeDocument/2006/relationships/hyperlink" Target="https://en.wikipedia.org/wiki/Computing" TargetMode="External"/><Relationship Id="rId1" Type="http://schemas.openxmlformats.org/officeDocument/2006/relationships/slideLayout" Target="../slideLayouts/slideLayout6.xml"/><Relationship Id="rId4" Type="http://schemas.openxmlformats.org/officeDocument/2006/relationships/hyperlink" Target="https://en.wikipedia.org/wiki/Sysop"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bankofcanada.ca/valet/docs"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92B30-619F-E463-FE0D-13F32DCCA403}"/>
              </a:ext>
            </a:extLst>
          </p:cNvPr>
          <p:cNvSpPr>
            <a:spLocks noGrp="1"/>
          </p:cNvSpPr>
          <p:nvPr>
            <p:ph type="ctrTitle"/>
          </p:nvPr>
        </p:nvSpPr>
        <p:spPr/>
        <p:txBody>
          <a:bodyPr/>
          <a:lstStyle/>
          <a:p>
            <a:br>
              <a:rPr lang="en-US" sz="3200" b="1" dirty="0">
                <a:effectLst/>
                <a:latin typeface="Calibri" panose="020F0502020204030204" pitchFamily="34" charset="0"/>
                <a:ea typeface="Calibri" panose="020F0502020204030204" pitchFamily="34" charset="0"/>
                <a:cs typeface="Times New Roman" panose="02020603050405020304" pitchFamily="18" charset="0"/>
              </a:rPr>
            </a:br>
            <a:br>
              <a:rPr lang="en-US" sz="3200" b="1" dirty="0">
                <a:effectLst/>
                <a:latin typeface="Calibri" panose="020F0502020204030204" pitchFamily="34" charset="0"/>
                <a:ea typeface="Calibri" panose="020F0502020204030204" pitchFamily="34" charset="0"/>
                <a:cs typeface="Times New Roman" panose="02020603050405020304" pitchFamily="18" charset="0"/>
              </a:rPr>
            </a:br>
            <a:r>
              <a:rPr lang="en-US" sz="3200" b="1" dirty="0">
                <a:effectLst/>
                <a:latin typeface="Calibri" panose="020F0502020204030204" pitchFamily="34" charset="0"/>
                <a:ea typeface="Calibri" panose="020F0502020204030204" pitchFamily="34" charset="0"/>
                <a:cs typeface="Times New Roman" panose="02020603050405020304" pitchFamily="18" charset="0"/>
              </a:rPr>
              <a:t>Implementing ETL Pipeline for Financial Data Sources</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Subtitle 2">
            <a:extLst>
              <a:ext uri="{FF2B5EF4-FFF2-40B4-BE49-F238E27FC236}">
                <a16:creationId xmlns:a16="http://schemas.microsoft.com/office/drawing/2014/main" id="{2A60A192-CFCA-CB39-D026-B6B43F646FB5}"/>
              </a:ext>
            </a:extLst>
          </p:cNvPr>
          <p:cNvSpPr>
            <a:spLocks noGrp="1"/>
          </p:cNvSpPr>
          <p:nvPr>
            <p:ph type="subTitle" idx="1"/>
          </p:nvPr>
        </p:nvSpPr>
        <p:spPr/>
        <p:txBody>
          <a:bodyPr>
            <a:normAutofit/>
          </a:bodyPr>
          <a:lstStyle/>
          <a:p>
            <a:r>
              <a:rPr lang="en-US" sz="2800" dirty="0"/>
              <a:t>Muhammad Shoaib Khan</a:t>
            </a:r>
          </a:p>
          <a:p>
            <a:r>
              <a:rPr lang="en-US" sz="2800" dirty="0"/>
              <a:t>DS – 007 / 2021</a:t>
            </a:r>
          </a:p>
        </p:txBody>
      </p:sp>
    </p:spTree>
    <p:extLst>
      <p:ext uri="{BB962C8B-B14F-4D97-AF65-F5344CB8AC3E}">
        <p14:creationId xmlns:p14="http://schemas.microsoft.com/office/powerpoint/2010/main" val="3533001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43A3-6CDB-423C-BE69-C3B80A1FA31B}"/>
              </a:ext>
            </a:extLst>
          </p:cNvPr>
          <p:cNvSpPr>
            <a:spLocks noGrp="1"/>
          </p:cNvSpPr>
          <p:nvPr>
            <p:ph type="title"/>
          </p:nvPr>
        </p:nvSpPr>
        <p:spPr/>
        <p:txBody>
          <a:bodyPr/>
          <a:lstStyle/>
          <a:p>
            <a:pPr algn="ctr"/>
            <a:r>
              <a:rPr lang="en-US" dirty="0"/>
              <a:t>Implementation</a:t>
            </a:r>
          </a:p>
        </p:txBody>
      </p:sp>
      <p:pic>
        <p:nvPicPr>
          <p:cNvPr id="9" name="Picture 8">
            <a:extLst>
              <a:ext uri="{FF2B5EF4-FFF2-40B4-BE49-F238E27FC236}">
                <a16:creationId xmlns:a16="http://schemas.microsoft.com/office/drawing/2014/main" id="{5321B4C6-7E6F-F258-7622-1EF6784291F2}"/>
              </a:ext>
            </a:extLst>
          </p:cNvPr>
          <p:cNvPicPr>
            <a:picLocks noChangeAspect="1"/>
          </p:cNvPicPr>
          <p:nvPr/>
        </p:nvPicPr>
        <p:blipFill>
          <a:blip r:embed="rId2"/>
          <a:stretch>
            <a:fillRect/>
          </a:stretch>
        </p:blipFill>
        <p:spPr>
          <a:xfrm>
            <a:off x="209070" y="3085130"/>
            <a:ext cx="11773859" cy="1820700"/>
          </a:xfrm>
          <a:prstGeom prst="rect">
            <a:avLst/>
          </a:prstGeom>
        </p:spPr>
      </p:pic>
      <p:sp>
        <p:nvSpPr>
          <p:cNvPr id="10" name="TextBox 9">
            <a:extLst>
              <a:ext uri="{FF2B5EF4-FFF2-40B4-BE49-F238E27FC236}">
                <a16:creationId xmlns:a16="http://schemas.microsoft.com/office/drawing/2014/main" id="{608647D3-5E43-4BA9-5A45-880DA9B58CC9}"/>
              </a:ext>
            </a:extLst>
          </p:cNvPr>
          <p:cNvSpPr txBox="1"/>
          <p:nvPr/>
        </p:nvSpPr>
        <p:spPr>
          <a:xfrm>
            <a:off x="677334" y="2144486"/>
            <a:ext cx="8499323" cy="584775"/>
          </a:xfrm>
          <a:prstGeom prst="rect">
            <a:avLst/>
          </a:prstGeom>
          <a:noFill/>
        </p:spPr>
        <p:txBody>
          <a:bodyPr wrap="square" rtlCol="0">
            <a:spAutoFit/>
          </a:bodyPr>
          <a:lstStyle/>
          <a:p>
            <a:r>
              <a:rPr lang="en-US" sz="3200" dirty="0"/>
              <a:t>Creating the configuration file:</a:t>
            </a:r>
          </a:p>
        </p:txBody>
      </p:sp>
    </p:spTree>
    <p:extLst>
      <p:ext uri="{BB962C8B-B14F-4D97-AF65-F5344CB8AC3E}">
        <p14:creationId xmlns:p14="http://schemas.microsoft.com/office/powerpoint/2010/main" val="1321413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96FF9-9EDC-0C77-1A1D-9AC4E944A6D7}"/>
              </a:ext>
            </a:extLst>
          </p:cNvPr>
          <p:cNvSpPr>
            <a:spLocks noGrp="1"/>
          </p:cNvSpPr>
          <p:nvPr>
            <p:ph type="title"/>
          </p:nvPr>
        </p:nvSpPr>
        <p:spPr>
          <a:xfrm>
            <a:off x="677334" y="609600"/>
            <a:ext cx="8596668" cy="794657"/>
          </a:xfrm>
        </p:spPr>
        <p:txBody>
          <a:bodyPr/>
          <a:lstStyle/>
          <a:p>
            <a:pPr algn="ctr"/>
            <a:r>
              <a:rPr lang="en-US" dirty="0"/>
              <a:t>Implementation</a:t>
            </a:r>
          </a:p>
        </p:txBody>
      </p:sp>
      <p:pic>
        <p:nvPicPr>
          <p:cNvPr id="5" name="Content Placeholder 4">
            <a:extLst>
              <a:ext uri="{FF2B5EF4-FFF2-40B4-BE49-F238E27FC236}">
                <a16:creationId xmlns:a16="http://schemas.microsoft.com/office/drawing/2014/main" id="{6C746BC3-38D1-ABC7-E1ED-B751AD642F0A}"/>
              </a:ext>
            </a:extLst>
          </p:cNvPr>
          <p:cNvPicPr>
            <a:picLocks noGrp="1" noChangeAspect="1"/>
          </p:cNvPicPr>
          <p:nvPr>
            <p:ph idx="1"/>
          </p:nvPr>
        </p:nvPicPr>
        <p:blipFill>
          <a:blip r:embed="rId2"/>
          <a:stretch>
            <a:fillRect/>
          </a:stretch>
        </p:blipFill>
        <p:spPr>
          <a:xfrm>
            <a:off x="381000" y="1501775"/>
            <a:ext cx="9220199" cy="5029200"/>
          </a:xfrm>
        </p:spPr>
      </p:pic>
    </p:spTree>
    <p:extLst>
      <p:ext uri="{BB962C8B-B14F-4D97-AF65-F5344CB8AC3E}">
        <p14:creationId xmlns:p14="http://schemas.microsoft.com/office/powerpoint/2010/main" val="3412731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778EC-B3D1-8163-98E4-777911F71ECC}"/>
              </a:ext>
            </a:extLst>
          </p:cNvPr>
          <p:cNvSpPr>
            <a:spLocks noGrp="1"/>
          </p:cNvSpPr>
          <p:nvPr>
            <p:ph type="title"/>
          </p:nvPr>
        </p:nvSpPr>
        <p:spPr>
          <a:xfrm>
            <a:off x="677334" y="609600"/>
            <a:ext cx="8596668" cy="794657"/>
          </a:xfrm>
        </p:spPr>
        <p:txBody>
          <a:bodyPr/>
          <a:lstStyle/>
          <a:p>
            <a:pPr algn="ctr"/>
            <a:r>
              <a:rPr lang="en-US" dirty="0"/>
              <a:t>Implementation</a:t>
            </a:r>
          </a:p>
        </p:txBody>
      </p:sp>
      <p:pic>
        <p:nvPicPr>
          <p:cNvPr id="4" name="Picture 3">
            <a:extLst>
              <a:ext uri="{FF2B5EF4-FFF2-40B4-BE49-F238E27FC236}">
                <a16:creationId xmlns:a16="http://schemas.microsoft.com/office/drawing/2014/main" id="{493AED88-B4B7-E0F7-1A50-77F5A588B2C3}"/>
              </a:ext>
            </a:extLst>
          </p:cNvPr>
          <p:cNvPicPr>
            <a:picLocks noChangeAspect="1"/>
          </p:cNvPicPr>
          <p:nvPr/>
        </p:nvPicPr>
        <p:blipFill>
          <a:blip r:embed="rId2"/>
          <a:stretch>
            <a:fillRect/>
          </a:stretch>
        </p:blipFill>
        <p:spPr>
          <a:xfrm>
            <a:off x="987056" y="1161146"/>
            <a:ext cx="8842743" cy="5413825"/>
          </a:xfrm>
          <a:prstGeom prst="rect">
            <a:avLst/>
          </a:prstGeom>
        </p:spPr>
      </p:pic>
    </p:spTree>
    <p:extLst>
      <p:ext uri="{BB962C8B-B14F-4D97-AF65-F5344CB8AC3E}">
        <p14:creationId xmlns:p14="http://schemas.microsoft.com/office/powerpoint/2010/main" val="3043774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D82F-EF1A-92BD-A362-4A2F9F991312}"/>
              </a:ext>
            </a:extLst>
          </p:cNvPr>
          <p:cNvSpPr>
            <a:spLocks noGrp="1"/>
          </p:cNvSpPr>
          <p:nvPr>
            <p:ph type="title"/>
          </p:nvPr>
        </p:nvSpPr>
        <p:spPr>
          <a:xfrm>
            <a:off x="677334" y="609600"/>
            <a:ext cx="8596668" cy="827314"/>
          </a:xfrm>
        </p:spPr>
        <p:txBody>
          <a:bodyPr/>
          <a:lstStyle/>
          <a:p>
            <a:pPr algn="ctr"/>
            <a:r>
              <a:rPr lang="en-US" dirty="0"/>
              <a:t>Implementation</a:t>
            </a:r>
          </a:p>
        </p:txBody>
      </p:sp>
      <p:pic>
        <p:nvPicPr>
          <p:cNvPr id="5" name="Content Placeholder 4">
            <a:extLst>
              <a:ext uri="{FF2B5EF4-FFF2-40B4-BE49-F238E27FC236}">
                <a16:creationId xmlns:a16="http://schemas.microsoft.com/office/drawing/2014/main" id="{7FAAF81E-8410-CA4D-AB10-6DD26B9F4368}"/>
              </a:ext>
            </a:extLst>
          </p:cNvPr>
          <p:cNvPicPr>
            <a:picLocks noGrp="1" noChangeAspect="1"/>
          </p:cNvPicPr>
          <p:nvPr>
            <p:ph idx="1"/>
          </p:nvPr>
        </p:nvPicPr>
        <p:blipFill>
          <a:blip r:embed="rId2"/>
          <a:stretch>
            <a:fillRect/>
          </a:stretch>
        </p:blipFill>
        <p:spPr>
          <a:xfrm>
            <a:off x="442308" y="1578430"/>
            <a:ext cx="9735835" cy="4669970"/>
          </a:xfrm>
        </p:spPr>
      </p:pic>
    </p:spTree>
    <p:extLst>
      <p:ext uri="{BB962C8B-B14F-4D97-AF65-F5344CB8AC3E}">
        <p14:creationId xmlns:p14="http://schemas.microsoft.com/office/powerpoint/2010/main" val="1410774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B36C-1A52-E50C-45C9-6B20D17B4564}"/>
              </a:ext>
            </a:extLst>
          </p:cNvPr>
          <p:cNvSpPr>
            <a:spLocks noGrp="1"/>
          </p:cNvSpPr>
          <p:nvPr>
            <p:ph type="title"/>
          </p:nvPr>
        </p:nvSpPr>
        <p:spPr>
          <a:xfrm>
            <a:off x="677334" y="609600"/>
            <a:ext cx="8596668" cy="849086"/>
          </a:xfrm>
        </p:spPr>
        <p:txBody>
          <a:bodyPr/>
          <a:lstStyle/>
          <a:p>
            <a:pPr algn="ctr"/>
            <a:r>
              <a:rPr lang="en-US" dirty="0"/>
              <a:t>Implementation</a:t>
            </a:r>
          </a:p>
        </p:txBody>
      </p:sp>
      <p:pic>
        <p:nvPicPr>
          <p:cNvPr id="9" name="Content Placeholder 8">
            <a:extLst>
              <a:ext uri="{FF2B5EF4-FFF2-40B4-BE49-F238E27FC236}">
                <a16:creationId xmlns:a16="http://schemas.microsoft.com/office/drawing/2014/main" id="{7D2EE110-1B78-143A-ECDB-291037479755}"/>
              </a:ext>
            </a:extLst>
          </p:cNvPr>
          <p:cNvPicPr>
            <a:picLocks noGrp="1" noChangeAspect="1"/>
          </p:cNvPicPr>
          <p:nvPr>
            <p:ph idx="1"/>
          </p:nvPr>
        </p:nvPicPr>
        <p:blipFill>
          <a:blip r:embed="rId2"/>
          <a:stretch>
            <a:fillRect/>
          </a:stretch>
        </p:blipFill>
        <p:spPr>
          <a:xfrm>
            <a:off x="936171" y="1086947"/>
            <a:ext cx="8596668" cy="5534081"/>
          </a:xfrm>
        </p:spPr>
      </p:pic>
    </p:spTree>
    <p:extLst>
      <p:ext uri="{BB962C8B-B14F-4D97-AF65-F5344CB8AC3E}">
        <p14:creationId xmlns:p14="http://schemas.microsoft.com/office/powerpoint/2010/main" val="3597139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B159B-CA82-C45A-FCA2-3A0DDACE7F65}"/>
              </a:ext>
            </a:extLst>
          </p:cNvPr>
          <p:cNvSpPr>
            <a:spLocks noGrp="1"/>
          </p:cNvSpPr>
          <p:nvPr>
            <p:ph type="title"/>
          </p:nvPr>
        </p:nvSpPr>
        <p:spPr>
          <a:xfrm>
            <a:off x="677334" y="609600"/>
            <a:ext cx="8596668" cy="598714"/>
          </a:xfrm>
        </p:spPr>
        <p:txBody>
          <a:bodyPr>
            <a:normAutofit fontScale="90000"/>
          </a:bodyPr>
          <a:lstStyle/>
          <a:p>
            <a:pPr algn="ctr"/>
            <a:r>
              <a:rPr lang="en-US" dirty="0"/>
              <a:t>Implementation</a:t>
            </a:r>
          </a:p>
        </p:txBody>
      </p:sp>
      <p:pic>
        <p:nvPicPr>
          <p:cNvPr id="4" name="Picture 3">
            <a:extLst>
              <a:ext uri="{FF2B5EF4-FFF2-40B4-BE49-F238E27FC236}">
                <a16:creationId xmlns:a16="http://schemas.microsoft.com/office/drawing/2014/main" id="{643239D4-ABB9-B05B-9313-6A57D84DA4FC}"/>
              </a:ext>
            </a:extLst>
          </p:cNvPr>
          <p:cNvPicPr>
            <a:picLocks noChangeAspect="1"/>
          </p:cNvPicPr>
          <p:nvPr/>
        </p:nvPicPr>
        <p:blipFill>
          <a:blip r:embed="rId2"/>
          <a:stretch>
            <a:fillRect/>
          </a:stretch>
        </p:blipFill>
        <p:spPr>
          <a:xfrm>
            <a:off x="677334" y="1061356"/>
            <a:ext cx="8248952" cy="5585673"/>
          </a:xfrm>
          <a:prstGeom prst="rect">
            <a:avLst/>
          </a:prstGeom>
        </p:spPr>
      </p:pic>
    </p:spTree>
    <p:extLst>
      <p:ext uri="{BB962C8B-B14F-4D97-AF65-F5344CB8AC3E}">
        <p14:creationId xmlns:p14="http://schemas.microsoft.com/office/powerpoint/2010/main" val="46437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9AC1C-0A21-659F-DBD3-673E64587DD6}"/>
              </a:ext>
            </a:extLst>
          </p:cNvPr>
          <p:cNvSpPr>
            <a:spLocks noGrp="1"/>
          </p:cNvSpPr>
          <p:nvPr>
            <p:ph type="title"/>
          </p:nvPr>
        </p:nvSpPr>
        <p:spPr/>
        <p:txBody>
          <a:bodyPr/>
          <a:lstStyle/>
          <a:p>
            <a:r>
              <a:rPr lang="en-US" dirty="0"/>
              <a:t>Power BI Visualization</a:t>
            </a:r>
          </a:p>
        </p:txBody>
      </p:sp>
      <p:pic>
        <p:nvPicPr>
          <p:cNvPr id="4" name="Picture 3">
            <a:extLst>
              <a:ext uri="{FF2B5EF4-FFF2-40B4-BE49-F238E27FC236}">
                <a16:creationId xmlns:a16="http://schemas.microsoft.com/office/drawing/2014/main" id="{294130D2-1694-1D26-FDB6-1EF2B86419CA}"/>
              </a:ext>
            </a:extLst>
          </p:cNvPr>
          <p:cNvPicPr>
            <a:picLocks noChangeAspect="1"/>
          </p:cNvPicPr>
          <p:nvPr/>
        </p:nvPicPr>
        <p:blipFill>
          <a:blip r:embed="rId2"/>
          <a:stretch>
            <a:fillRect/>
          </a:stretch>
        </p:blipFill>
        <p:spPr>
          <a:xfrm>
            <a:off x="677334" y="1270000"/>
            <a:ext cx="9024645" cy="5231392"/>
          </a:xfrm>
          <a:prstGeom prst="rect">
            <a:avLst/>
          </a:prstGeom>
        </p:spPr>
      </p:pic>
    </p:spTree>
    <p:extLst>
      <p:ext uri="{BB962C8B-B14F-4D97-AF65-F5344CB8AC3E}">
        <p14:creationId xmlns:p14="http://schemas.microsoft.com/office/powerpoint/2010/main" val="4198820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C123-7442-2AF3-17CB-8D386D6302DC}"/>
              </a:ext>
            </a:extLst>
          </p:cNvPr>
          <p:cNvSpPr>
            <a:spLocks noGrp="1"/>
          </p:cNvSpPr>
          <p:nvPr>
            <p:ph type="title"/>
          </p:nvPr>
        </p:nvSpPr>
        <p:spPr/>
        <p:txBody>
          <a:bodyPr/>
          <a:lstStyle/>
          <a:p>
            <a:r>
              <a:rPr lang="en-US" dirty="0"/>
              <a:t>Power BI Visualization</a:t>
            </a:r>
          </a:p>
        </p:txBody>
      </p:sp>
      <p:pic>
        <p:nvPicPr>
          <p:cNvPr id="4" name="Picture 3">
            <a:extLst>
              <a:ext uri="{FF2B5EF4-FFF2-40B4-BE49-F238E27FC236}">
                <a16:creationId xmlns:a16="http://schemas.microsoft.com/office/drawing/2014/main" id="{C178B1CF-C77C-91F7-7C89-D5AA67A97AF6}"/>
              </a:ext>
            </a:extLst>
          </p:cNvPr>
          <p:cNvPicPr>
            <a:picLocks noChangeAspect="1"/>
          </p:cNvPicPr>
          <p:nvPr/>
        </p:nvPicPr>
        <p:blipFill>
          <a:blip r:embed="rId2"/>
          <a:stretch>
            <a:fillRect/>
          </a:stretch>
        </p:blipFill>
        <p:spPr>
          <a:xfrm>
            <a:off x="677334" y="1270000"/>
            <a:ext cx="9485759" cy="5485573"/>
          </a:xfrm>
          <a:prstGeom prst="rect">
            <a:avLst/>
          </a:prstGeom>
        </p:spPr>
      </p:pic>
    </p:spTree>
    <p:extLst>
      <p:ext uri="{BB962C8B-B14F-4D97-AF65-F5344CB8AC3E}">
        <p14:creationId xmlns:p14="http://schemas.microsoft.com/office/powerpoint/2010/main" val="2375910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40A2-FFBB-B5A2-87A2-A023099FF3B4}"/>
              </a:ext>
            </a:extLst>
          </p:cNvPr>
          <p:cNvSpPr>
            <a:spLocks noGrp="1"/>
          </p:cNvSpPr>
          <p:nvPr>
            <p:ph type="title"/>
          </p:nvPr>
        </p:nvSpPr>
        <p:spPr/>
        <p:txBody>
          <a:bodyPr/>
          <a:lstStyle/>
          <a:p>
            <a:r>
              <a:rPr lang="en-US" dirty="0"/>
              <a:t>Power BI Visualization</a:t>
            </a:r>
          </a:p>
        </p:txBody>
      </p:sp>
      <p:pic>
        <p:nvPicPr>
          <p:cNvPr id="4" name="Picture 3">
            <a:extLst>
              <a:ext uri="{FF2B5EF4-FFF2-40B4-BE49-F238E27FC236}">
                <a16:creationId xmlns:a16="http://schemas.microsoft.com/office/drawing/2014/main" id="{B178A878-DD54-EA2E-C00C-BF2306E41930}"/>
              </a:ext>
            </a:extLst>
          </p:cNvPr>
          <p:cNvPicPr>
            <a:picLocks noChangeAspect="1"/>
          </p:cNvPicPr>
          <p:nvPr/>
        </p:nvPicPr>
        <p:blipFill>
          <a:blip r:embed="rId2"/>
          <a:stretch>
            <a:fillRect/>
          </a:stretch>
        </p:blipFill>
        <p:spPr>
          <a:xfrm>
            <a:off x="677334" y="1426755"/>
            <a:ext cx="9384480" cy="5287807"/>
          </a:xfrm>
          <a:prstGeom prst="rect">
            <a:avLst/>
          </a:prstGeom>
        </p:spPr>
      </p:pic>
    </p:spTree>
    <p:extLst>
      <p:ext uri="{BB962C8B-B14F-4D97-AF65-F5344CB8AC3E}">
        <p14:creationId xmlns:p14="http://schemas.microsoft.com/office/powerpoint/2010/main" val="2308182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3693E-9A12-AAFD-4E39-078C02F0AAED}"/>
              </a:ext>
            </a:extLst>
          </p:cNvPr>
          <p:cNvSpPr>
            <a:spLocks noGrp="1"/>
          </p:cNvSpPr>
          <p:nvPr>
            <p:ph type="title"/>
          </p:nvPr>
        </p:nvSpPr>
        <p:spPr/>
        <p:txBody>
          <a:bodyPr/>
          <a:lstStyle/>
          <a:p>
            <a:r>
              <a:rPr lang="en-US" sz="3600" dirty="0">
                <a:effectLst/>
                <a:latin typeface="Calibri" panose="020F0502020204030204" pitchFamily="34" charset="0"/>
                <a:ea typeface="Calibri" panose="020F0502020204030204" pitchFamily="34" charset="0"/>
                <a:cs typeface="Times New Roman" panose="02020603050405020304" pitchFamily="18" charset="0"/>
              </a:rPr>
              <a:t>Sources of Reference:</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Box 2">
            <a:extLst>
              <a:ext uri="{FF2B5EF4-FFF2-40B4-BE49-F238E27FC236}">
                <a16:creationId xmlns:a16="http://schemas.microsoft.com/office/drawing/2014/main" id="{F8AA370A-4E78-2908-4F2F-BF4AD49CC213}"/>
              </a:ext>
            </a:extLst>
          </p:cNvPr>
          <p:cNvSpPr txBox="1"/>
          <p:nvPr/>
        </p:nvSpPr>
        <p:spPr>
          <a:xfrm>
            <a:off x="772886" y="2286000"/>
            <a:ext cx="8686800" cy="1740605"/>
          </a:xfrm>
          <a:prstGeom prst="rect">
            <a:avLst/>
          </a:prstGeom>
          <a:noFill/>
        </p:spPr>
        <p:txBody>
          <a:bodyPr wrap="square" rtlCol="0">
            <a:spAutoFit/>
          </a:bodyPr>
          <a:lstStyle/>
          <a:p>
            <a:pPr marL="0" marR="0">
              <a:lnSpc>
                <a:spcPct val="107000"/>
              </a:lnSpc>
              <a:spcBef>
                <a:spcPts val="0"/>
              </a:spcBef>
              <a:spcAft>
                <a:spcPts val="800"/>
              </a:spcAft>
            </a:pP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https://en.wikipedia.org/wiki/Extract,_transform,_load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https://xtract.io/blog/why-are-etl-tools-necessary-for-financial-data-analysis-and-reporting/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https://www.matillion.com/resources/blog/the-importance-of-etl-tools-in-data-warehousing</a:t>
            </a:r>
            <a:endParaRPr lang="en-US" dirty="0"/>
          </a:p>
        </p:txBody>
      </p:sp>
    </p:spTree>
    <p:extLst>
      <p:ext uri="{BB962C8B-B14F-4D97-AF65-F5344CB8AC3E}">
        <p14:creationId xmlns:p14="http://schemas.microsoft.com/office/powerpoint/2010/main" val="3322248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24B2-4C6D-016C-9345-6A701729EF5D}"/>
              </a:ext>
            </a:extLst>
          </p:cNvPr>
          <p:cNvSpPr>
            <a:spLocks noGrp="1"/>
          </p:cNvSpPr>
          <p:nvPr>
            <p:ph type="title"/>
          </p:nvPr>
        </p:nvSpPr>
        <p:spPr>
          <a:xfrm>
            <a:off x="272143" y="609600"/>
            <a:ext cx="9001859" cy="1320800"/>
          </a:xfrm>
        </p:spPr>
        <p:txBody>
          <a:bodyPr/>
          <a:lstStyle/>
          <a:p>
            <a:r>
              <a:rPr lang="en-US" dirty="0"/>
              <a:t>What is ETL ?</a:t>
            </a:r>
          </a:p>
        </p:txBody>
      </p:sp>
      <p:sp>
        <p:nvSpPr>
          <p:cNvPr id="3" name="TextBox 2">
            <a:extLst>
              <a:ext uri="{FF2B5EF4-FFF2-40B4-BE49-F238E27FC236}">
                <a16:creationId xmlns:a16="http://schemas.microsoft.com/office/drawing/2014/main" id="{2DBE74A0-CFAA-089C-5770-AD95BD27AD9F}"/>
              </a:ext>
            </a:extLst>
          </p:cNvPr>
          <p:cNvSpPr txBox="1"/>
          <p:nvPr/>
        </p:nvSpPr>
        <p:spPr>
          <a:xfrm>
            <a:off x="272143" y="1545771"/>
            <a:ext cx="10602686" cy="4431983"/>
          </a:xfrm>
          <a:prstGeom prst="rect">
            <a:avLst/>
          </a:prstGeom>
          <a:noFill/>
        </p:spPr>
        <p:txBody>
          <a:bodyPr wrap="square" rtlCol="0">
            <a:spAutoFit/>
          </a:bodyPr>
          <a:lstStyle/>
          <a:p>
            <a:r>
              <a:rPr lang="en-US" sz="2800" dirty="0"/>
              <a:t>ETL, which stands for extract, transform and load, is a data integration process that combines data from multiple data sources into a single, consistent data store that is loaded into a </a:t>
            </a:r>
            <a:r>
              <a:rPr lang="en-US" sz="2800" dirty="0">
                <a:hlinkClick r:id="rId2" tooltip="data-warehouse"/>
              </a:rPr>
              <a:t>data warehouse</a:t>
            </a:r>
            <a:r>
              <a:rPr lang="en-US" sz="2800" dirty="0"/>
              <a:t> or other target system.</a:t>
            </a:r>
          </a:p>
          <a:p>
            <a:r>
              <a:rPr lang="en-US" sz="2800" dirty="0"/>
              <a:t>As the databases grew in popularity in the 1970s, ETL was introduced as a process for integrating and loading data for computation and analysis, eventually becoming the primary method to process data for data warehousing projects.</a:t>
            </a:r>
          </a:p>
          <a:p>
            <a:endParaRPr lang="en-US" sz="2000" dirty="0"/>
          </a:p>
          <a:p>
            <a:endParaRPr lang="en-US" sz="2000" dirty="0"/>
          </a:p>
          <a:p>
            <a:endParaRPr lang="en-US" dirty="0"/>
          </a:p>
        </p:txBody>
      </p:sp>
    </p:spTree>
    <p:extLst>
      <p:ext uri="{BB962C8B-B14F-4D97-AF65-F5344CB8AC3E}">
        <p14:creationId xmlns:p14="http://schemas.microsoft.com/office/powerpoint/2010/main" val="2679573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E8ED-6196-01C8-9A87-965C61306C4D}"/>
              </a:ext>
            </a:extLst>
          </p:cNvPr>
          <p:cNvSpPr>
            <a:spLocks noGrp="1"/>
          </p:cNvSpPr>
          <p:nvPr>
            <p:ph type="title"/>
          </p:nvPr>
        </p:nvSpPr>
        <p:spPr/>
        <p:txBody>
          <a:bodyPr/>
          <a:lstStyle/>
          <a:p>
            <a:r>
              <a:rPr lang="en-US" dirty="0"/>
              <a:t>What is ETL ?</a:t>
            </a:r>
          </a:p>
        </p:txBody>
      </p:sp>
      <p:sp>
        <p:nvSpPr>
          <p:cNvPr id="4" name="TextBox 3">
            <a:extLst>
              <a:ext uri="{FF2B5EF4-FFF2-40B4-BE49-F238E27FC236}">
                <a16:creationId xmlns:a16="http://schemas.microsoft.com/office/drawing/2014/main" id="{EFE6D550-B764-F686-4CCC-049F2BE35F0F}"/>
              </a:ext>
            </a:extLst>
          </p:cNvPr>
          <p:cNvSpPr txBox="1"/>
          <p:nvPr/>
        </p:nvSpPr>
        <p:spPr>
          <a:xfrm>
            <a:off x="677334" y="1720839"/>
            <a:ext cx="8474830" cy="2308324"/>
          </a:xfrm>
          <a:prstGeom prst="rect">
            <a:avLst/>
          </a:prstGeom>
          <a:noFill/>
        </p:spPr>
        <p:txBody>
          <a:bodyPr wrap="square">
            <a:spAutoFit/>
          </a:bodyPr>
          <a:lstStyle/>
          <a:p>
            <a:r>
              <a:rPr lang="en-US" sz="2400" dirty="0"/>
              <a:t>ETL provides the foundation for data analytics and machine learning workstreams. Through a series of business rules, ETL cleanses and organizes data in a way which addresses specific business intelligence needs, like monthly reporting, but it can also tackle more advanced analytics, which can improve back-end processes or end user experiences. </a:t>
            </a:r>
          </a:p>
        </p:txBody>
      </p:sp>
    </p:spTree>
    <p:extLst>
      <p:ext uri="{BB962C8B-B14F-4D97-AF65-F5344CB8AC3E}">
        <p14:creationId xmlns:p14="http://schemas.microsoft.com/office/powerpoint/2010/main" val="3199219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4AA3-4BF2-4D9D-92EC-BC0F59A60A36}"/>
              </a:ext>
            </a:extLst>
          </p:cNvPr>
          <p:cNvSpPr>
            <a:spLocks noGrp="1"/>
          </p:cNvSpPr>
          <p:nvPr>
            <p:ph type="title"/>
          </p:nvPr>
        </p:nvSpPr>
        <p:spPr/>
        <p:txBody>
          <a:bodyPr/>
          <a:lstStyle/>
          <a:p>
            <a:r>
              <a:rPr lang="en-US" dirty="0"/>
              <a:t>Uses of ETL:</a:t>
            </a:r>
          </a:p>
        </p:txBody>
      </p:sp>
      <p:sp>
        <p:nvSpPr>
          <p:cNvPr id="4" name="TextBox 3">
            <a:extLst>
              <a:ext uri="{FF2B5EF4-FFF2-40B4-BE49-F238E27FC236}">
                <a16:creationId xmlns:a16="http://schemas.microsoft.com/office/drawing/2014/main" id="{13D6C73B-1149-5FC8-8B44-00523DDF8A17}"/>
              </a:ext>
            </a:extLst>
          </p:cNvPr>
          <p:cNvSpPr txBox="1"/>
          <p:nvPr/>
        </p:nvSpPr>
        <p:spPr>
          <a:xfrm>
            <a:off x="677334" y="2690336"/>
            <a:ext cx="8474830" cy="1938992"/>
          </a:xfrm>
          <a:prstGeom prst="rect">
            <a:avLst/>
          </a:prstGeom>
          <a:noFill/>
        </p:spPr>
        <p:txBody>
          <a:bodyPr wrap="square">
            <a:spAutoFit/>
          </a:bodyPr>
          <a:lstStyle/>
          <a:p>
            <a:r>
              <a:rPr lang="en-US" sz="2400" dirty="0"/>
              <a:t>ETL is often used by an organization to: </a:t>
            </a:r>
          </a:p>
          <a:p>
            <a:pPr>
              <a:buFont typeface="Arial" panose="020B0604020202020204" pitchFamily="34" charset="0"/>
              <a:buChar char="•"/>
            </a:pPr>
            <a:r>
              <a:rPr lang="en-US" sz="2400" dirty="0"/>
              <a:t>Extract data from legacy systems</a:t>
            </a:r>
          </a:p>
          <a:p>
            <a:pPr>
              <a:buFont typeface="Arial" panose="020B0604020202020204" pitchFamily="34" charset="0"/>
              <a:buChar char="•"/>
            </a:pPr>
            <a:r>
              <a:rPr lang="en-US" sz="2400" dirty="0"/>
              <a:t>Cleanse the data to improve data quality and establish consistency</a:t>
            </a:r>
          </a:p>
          <a:p>
            <a:pPr>
              <a:buFont typeface="Arial" panose="020B0604020202020204" pitchFamily="34" charset="0"/>
              <a:buChar char="•"/>
            </a:pPr>
            <a:r>
              <a:rPr lang="en-US" sz="2400" dirty="0"/>
              <a:t>Load data into a target database</a:t>
            </a:r>
          </a:p>
        </p:txBody>
      </p:sp>
    </p:spTree>
    <p:extLst>
      <p:ext uri="{BB962C8B-B14F-4D97-AF65-F5344CB8AC3E}">
        <p14:creationId xmlns:p14="http://schemas.microsoft.com/office/powerpoint/2010/main" val="674407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63C5-4697-0145-C666-996EF2B5DF8A}"/>
              </a:ext>
            </a:extLst>
          </p:cNvPr>
          <p:cNvSpPr>
            <a:spLocks noGrp="1"/>
          </p:cNvSpPr>
          <p:nvPr>
            <p:ph type="title"/>
          </p:nvPr>
        </p:nvSpPr>
        <p:spPr/>
        <p:txBody>
          <a:bodyPr/>
          <a:lstStyle/>
          <a:p>
            <a:r>
              <a:rPr lang="en-US" dirty="0"/>
              <a:t>General Architecture of ETL:</a:t>
            </a:r>
          </a:p>
        </p:txBody>
      </p:sp>
      <p:pic>
        <p:nvPicPr>
          <p:cNvPr id="5" name="Picture 4">
            <a:extLst>
              <a:ext uri="{FF2B5EF4-FFF2-40B4-BE49-F238E27FC236}">
                <a16:creationId xmlns:a16="http://schemas.microsoft.com/office/drawing/2014/main" id="{8328BDF4-AE50-D0F7-59D0-A3F0498AA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85" y="1543049"/>
            <a:ext cx="8098972" cy="5011239"/>
          </a:xfrm>
          <a:prstGeom prst="rect">
            <a:avLst/>
          </a:prstGeom>
        </p:spPr>
      </p:pic>
    </p:spTree>
    <p:extLst>
      <p:ext uri="{BB962C8B-B14F-4D97-AF65-F5344CB8AC3E}">
        <p14:creationId xmlns:p14="http://schemas.microsoft.com/office/powerpoint/2010/main" val="925249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12E2-485A-702A-A32E-C63B8FDD6B97}"/>
              </a:ext>
            </a:extLst>
          </p:cNvPr>
          <p:cNvSpPr>
            <a:spLocks noGrp="1"/>
          </p:cNvSpPr>
          <p:nvPr>
            <p:ph type="title"/>
          </p:nvPr>
        </p:nvSpPr>
        <p:spPr/>
        <p:txBody>
          <a:bodyPr>
            <a:normAutofit/>
          </a:bodyPr>
          <a:lstStyle/>
          <a:p>
            <a:pPr marL="0" marR="0">
              <a:lnSpc>
                <a:spcPct val="107000"/>
              </a:lnSpc>
              <a:spcBef>
                <a:spcPts val="0"/>
              </a:spcBef>
              <a:spcAft>
                <a:spcPts val="800"/>
              </a:spcAft>
            </a:pPr>
            <a:r>
              <a:rPr lang="en-US" u="sng" dirty="0">
                <a:effectLst/>
                <a:latin typeface="Calibri" panose="020F0502020204030204" pitchFamily="34" charset="0"/>
                <a:ea typeface="Calibri" panose="020F0502020204030204" pitchFamily="34" charset="0"/>
                <a:cs typeface="Times New Roman" panose="02020603050405020304" pitchFamily="18" charset="0"/>
              </a:rPr>
              <a:t>ETL Process Description: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A67BF72-C306-D0E7-7AE3-31605AF4F686}"/>
              </a:ext>
            </a:extLst>
          </p:cNvPr>
          <p:cNvSpPr txBox="1"/>
          <p:nvPr/>
        </p:nvSpPr>
        <p:spPr>
          <a:xfrm>
            <a:off x="677333" y="1578430"/>
            <a:ext cx="9511695" cy="4218784"/>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28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tooltip="Computing"/>
              </a:rPr>
              <a:t>computing</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extract, transform, load</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ETL</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is a three-phase process where data is extracted, transformed (cleaned, sanitized, scrubbed) and loaded into an output data container. The data can be collated from one or more sources and it can also be outputted to one or more destinations. ETL processing is typically executed using </a:t>
            </a:r>
            <a:r>
              <a:rPr lang="en-US" sz="28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tooltip="Software application"/>
              </a:rPr>
              <a:t>software applications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but it can also be done manually by </a:t>
            </a:r>
            <a:r>
              <a:rPr lang="en-US" sz="28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tooltip="Sysop"/>
              </a:rPr>
              <a:t>system operators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ETL software typically automates the entire process and can be run manually or on reoccurring schedules either as single jobs or aggregated into a batch of jobs.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7063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AA12A-A9A6-1635-07EC-8DDD6418B8D3}"/>
              </a:ext>
            </a:extLst>
          </p:cNvPr>
          <p:cNvSpPr>
            <a:spLocks noGrp="1"/>
          </p:cNvSpPr>
          <p:nvPr>
            <p:ph type="title"/>
          </p:nvPr>
        </p:nvSpPr>
        <p:spPr/>
        <p:txBody>
          <a:bodyPr>
            <a:normAutofit/>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Data Source for ETL Project Pipeline:</a:t>
            </a:r>
            <a:br>
              <a:rPr lang="en-US"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Box 2">
            <a:extLst>
              <a:ext uri="{FF2B5EF4-FFF2-40B4-BE49-F238E27FC236}">
                <a16:creationId xmlns:a16="http://schemas.microsoft.com/office/drawing/2014/main" id="{87CFA0EC-87C2-4EAC-C346-C3D59334FF9E}"/>
              </a:ext>
            </a:extLst>
          </p:cNvPr>
          <p:cNvSpPr txBox="1"/>
          <p:nvPr/>
        </p:nvSpPr>
        <p:spPr>
          <a:xfrm>
            <a:off x="772886" y="1785257"/>
            <a:ext cx="8730343" cy="5492529"/>
          </a:xfrm>
          <a:prstGeom prst="rect">
            <a:avLst/>
          </a:prstGeom>
          <a:noFill/>
        </p:spPr>
        <p:txBody>
          <a:bodyPr wrap="square" rtlCol="0">
            <a:spAutoFit/>
          </a:bodyPr>
          <a:lstStyle/>
          <a:p>
            <a:pPr marL="0" marR="0">
              <a:lnSpc>
                <a:spcPct val="107000"/>
              </a:lnSpc>
              <a:spcBef>
                <a:spcPts val="0"/>
              </a:spcBef>
              <a:spcAft>
                <a:spcPts val="800"/>
              </a:spcAft>
            </a:pPr>
            <a:r>
              <a:rPr lang="en-US" sz="2800" u="sng" dirty="0">
                <a:solidFill>
                  <a:srgbClr val="0000FF"/>
                </a:solidFill>
                <a:effectLst/>
                <a:latin typeface="+mj-lt"/>
                <a:ea typeface="Calibri" panose="020F0502020204030204" pitchFamily="34" charset="0"/>
                <a:cs typeface="Times New Roman" panose="02020603050405020304" pitchFamily="18" charset="0"/>
                <a:hlinkClick r:id="rId2"/>
              </a:rPr>
              <a:t>https://www.bankofcanada.ca/valet/docs</a:t>
            </a:r>
            <a:r>
              <a:rPr lang="en-US" sz="2800" dirty="0">
                <a:effectLst/>
                <a:latin typeface="+mj-lt"/>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800" dirty="0">
                <a:effectLst/>
                <a:latin typeface="+mj-lt"/>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800" dirty="0">
                <a:effectLst/>
                <a:latin typeface="+mj-lt"/>
                <a:ea typeface="Times New Roman" panose="02020603050405020304" pitchFamily="18" charset="0"/>
                <a:cs typeface="Times New Roman" panose="02020603050405020304" pitchFamily="18" charset="0"/>
              </a:rPr>
              <a:t>The Bank of Canada Valet Web Services offers programmatic access to global financial data. By using the Valet API, you can retrieve financial data and information from the Bank of Canada — such as daily exchange rates of the Canadian dollar against the European euro.</a:t>
            </a:r>
            <a:endParaRPr lang="en-US" sz="28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b="1" dirty="0">
                <a:effectLst/>
                <a:latin typeface="+mj-lt"/>
                <a:ea typeface="Times New Roman" panose="02020603050405020304" pitchFamily="18" charset="0"/>
                <a:cs typeface="Times New Roman" panose="02020603050405020304" pitchFamily="18" charset="0"/>
              </a:rPr>
              <a:t>Formats</a:t>
            </a:r>
            <a:endParaRPr lang="en-US" sz="28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mj-lt"/>
                <a:ea typeface="Times New Roman" panose="02020603050405020304" pitchFamily="18" charset="0"/>
                <a:cs typeface="Times New Roman" panose="02020603050405020304" pitchFamily="18" charset="0"/>
              </a:rPr>
              <a:t>We provide data in JSON, XML, and CSV formats.</a:t>
            </a:r>
            <a:endParaRPr lang="en-US" sz="2800" dirty="0">
              <a:effectLst/>
              <a:latin typeface="+mj-l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28903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AAF8-9B51-60CD-076E-AA8958459879}"/>
              </a:ext>
            </a:extLst>
          </p:cNvPr>
          <p:cNvSpPr>
            <a:spLocks noGrp="1"/>
          </p:cNvSpPr>
          <p:nvPr>
            <p:ph type="title"/>
          </p:nvPr>
        </p:nvSpPr>
        <p:spPr/>
        <p:txBody>
          <a:bodyPr>
            <a:normAutofit/>
          </a:bodyPr>
          <a:lstStyle/>
          <a:p>
            <a:pPr algn="ctr"/>
            <a:r>
              <a:rPr lang="en-US" u="sng" dirty="0">
                <a:effectLst/>
                <a:latin typeface="Calibri" panose="020F0502020204030204" pitchFamily="34" charset="0"/>
                <a:ea typeface="Calibri" panose="020F0502020204030204" pitchFamily="34" charset="0"/>
                <a:cs typeface="Times New Roman" panose="02020603050405020304" pitchFamily="18" charset="0"/>
              </a:rPr>
              <a:t>Software Used in implementing this project:</a:t>
            </a:r>
            <a:br>
              <a:rPr lang="en-US"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Box 2">
            <a:extLst>
              <a:ext uri="{FF2B5EF4-FFF2-40B4-BE49-F238E27FC236}">
                <a16:creationId xmlns:a16="http://schemas.microsoft.com/office/drawing/2014/main" id="{67A041C5-F478-C716-39BD-AD27AA6EF4E4}"/>
              </a:ext>
            </a:extLst>
          </p:cNvPr>
          <p:cNvSpPr txBox="1"/>
          <p:nvPr/>
        </p:nvSpPr>
        <p:spPr>
          <a:xfrm>
            <a:off x="1110343" y="1763486"/>
            <a:ext cx="8033657" cy="2843086"/>
          </a:xfrm>
          <a:prstGeom prst="rect">
            <a:avLst/>
          </a:prstGeom>
          <a:noFill/>
        </p:spPr>
        <p:txBody>
          <a:bodyPr wrap="square" rtlCol="0">
            <a:spAutoFit/>
          </a:bodyPr>
          <a:lstStyle/>
          <a:p>
            <a:pPr marL="342900" marR="0" lvl="0" indent="-342900">
              <a:lnSpc>
                <a:spcPct val="107000"/>
              </a:lnSpc>
              <a:spcBef>
                <a:spcPts val="0"/>
              </a:spcBef>
              <a:spcAft>
                <a:spcPts val="0"/>
              </a:spcAft>
              <a:buFont typeface="+mj-lt"/>
              <a:buAutoNum type="arabicParenR"/>
            </a:pPr>
            <a:r>
              <a:rPr lang="en-US" sz="3600" dirty="0">
                <a:effectLst/>
                <a:latin typeface="Calibri" panose="020F0502020204030204" pitchFamily="34" charset="0"/>
                <a:ea typeface="Calibri" panose="020F0502020204030204" pitchFamily="34" charset="0"/>
                <a:cs typeface="Times New Roman" panose="02020603050405020304" pitchFamily="18" charset="0"/>
              </a:rPr>
              <a:t>Python</a:t>
            </a:r>
          </a:p>
          <a:p>
            <a:pPr marL="342900" marR="0" lvl="0" indent="-342900">
              <a:lnSpc>
                <a:spcPct val="107000"/>
              </a:lnSpc>
              <a:spcBef>
                <a:spcPts val="0"/>
              </a:spcBef>
              <a:spcAft>
                <a:spcPts val="0"/>
              </a:spcAft>
              <a:buFont typeface="+mj-lt"/>
              <a:buAutoNum type="arabicParenR"/>
            </a:pPr>
            <a:r>
              <a:rPr lang="en-US" sz="3600" dirty="0">
                <a:effectLst/>
                <a:latin typeface="Calibri" panose="020F0502020204030204" pitchFamily="34" charset="0"/>
                <a:ea typeface="Calibri" panose="020F0502020204030204" pitchFamily="34" charset="0"/>
                <a:cs typeface="Times New Roman" panose="02020603050405020304" pitchFamily="18" charset="0"/>
              </a:rPr>
              <a:t>Microsoft VS CODE (Text Editor)</a:t>
            </a:r>
          </a:p>
          <a:p>
            <a:pPr marL="342900" marR="0" lvl="0" indent="-342900">
              <a:lnSpc>
                <a:spcPct val="107000"/>
              </a:lnSpc>
              <a:spcBef>
                <a:spcPts val="0"/>
              </a:spcBef>
              <a:spcAft>
                <a:spcPts val="0"/>
              </a:spcAft>
              <a:buFont typeface="+mj-lt"/>
              <a:buAutoNum type="arabicParenR"/>
            </a:pPr>
            <a:r>
              <a:rPr lang="en-US" sz="3600" dirty="0">
                <a:effectLst/>
                <a:latin typeface="Calibri" panose="020F0502020204030204" pitchFamily="34" charset="0"/>
                <a:ea typeface="Calibri" panose="020F0502020204030204" pitchFamily="34" charset="0"/>
                <a:cs typeface="Times New Roman" panose="02020603050405020304" pitchFamily="18" charset="0"/>
              </a:rPr>
              <a:t>SQL Server 2019</a:t>
            </a:r>
          </a:p>
          <a:p>
            <a:pPr marL="342900" marR="0" lvl="0" indent="-342900">
              <a:lnSpc>
                <a:spcPct val="107000"/>
              </a:lnSpc>
              <a:spcBef>
                <a:spcPts val="0"/>
              </a:spcBef>
              <a:spcAft>
                <a:spcPts val="800"/>
              </a:spcAft>
              <a:buFont typeface="+mj-lt"/>
              <a:buAutoNum type="arabicParenR"/>
            </a:pPr>
            <a:r>
              <a:rPr lang="en-US" sz="3600" dirty="0">
                <a:effectLst/>
                <a:latin typeface="Calibri" panose="020F0502020204030204" pitchFamily="34" charset="0"/>
                <a:ea typeface="Calibri" panose="020F0502020204030204" pitchFamily="34" charset="0"/>
                <a:cs typeface="Times New Roman" panose="02020603050405020304" pitchFamily="18" charset="0"/>
              </a:rPr>
              <a:t>Microsoft Power BI</a:t>
            </a:r>
          </a:p>
          <a:p>
            <a:endParaRPr lang="en-US" dirty="0"/>
          </a:p>
        </p:txBody>
      </p:sp>
    </p:spTree>
    <p:extLst>
      <p:ext uri="{BB962C8B-B14F-4D97-AF65-F5344CB8AC3E}">
        <p14:creationId xmlns:p14="http://schemas.microsoft.com/office/powerpoint/2010/main" val="919324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A7347-3306-75A5-4B37-8FFF786D51C0}"/>
              </a:ext>
            </a:extLst>
          </p:cNvPr>
          <p:cNvSpPr>
            <a:spLocks noGrp="1"/>
          </p:cNvSpPr>
          <p:nvPr>
            <p:ph type="title"/>
          </p:nvPr>
        </p:nvSpPr>
        <p:spPr/>
        <p:txBody>
          <a:bodyPr/>
          <a:lstStyle/>
          <a:p>
            <a:r>
              <a:rPr lang="en-US" dirty="0"/>
              <a:t>Libraries Used in this Project</a:t>
            </a:r>
          </a:p>
        </p:txBody>
      </p:sp>
      <p:pic>
        <p:nvPicPr>
          <p:cNvPr id="4" name="Picture 3">
            <a:extLst>
              <a:ext uri="{FF2B5EF4-FFF2-40B4-BE49-F238E27FC236}">
                <a16:creationId xmlns:a16="http://schemas.microsoft.com/office/drawing/2014/main" id="{671498EB-9C1E-7177-2A42-96ADD305F37C}"/>
              </a:ext>
            </a:extLst>
          </p:cNvPr>
          <p:cNvPicPr>
            <a:picLocks noChangeAspect="1"/>
          </p:cNvPicPr>
          <p:nvPr/>
        </p:nvPicPr>
        <p:blipFill>
          <a:blip r:embed="rId2"/>
          <a:stretch>
            <a:fillRect/>
          </a:stretch>
        </p:blipFill>
        <p:spPr>
          <a:xfrm>
            <a:off x="1810719" y="2049660"/>
            <a:ext cx="4633624" cy="4672345"/>
          </a:xfrm>
          <a:prstGeom prst="rect">
            <a:avLst/>
          </a:prstGeom>
        </p:spPr>
      </p:pic>
    </p:spTree>
    <p:extLst>
      <p:ext uri="{BB962C8B-B14F-4D97-AF65-F5344CB8AC3E}">
        <p14:creationId xmlns:p14="http://schemas.microsoft.com/office/powerpoint/2010/main" val="25434676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146</TotalTime>
  <Words>483</Words>
  <Application>Microsoft Office PowerPoint</Application>
  <PresentationFormat>Widescreen</PresentationFormat>
  <Paragraphs>43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Trebuchet MS</vt:lpstr>
      <vt:lpstr>Wingdings 3</vt:lpstr>
      <vt:lpstr>Facet</vt:lpstr>
      <vt:lpstr>  Implementing ETL Pipeline for Financial Data Sources </vt:lpstr>
      <vt:lpstr>What is ETL ?</vt:lpstr>
      <vt:lpstr>What is ETL ?</vt:lpstr>
      <vt:lpstr>Uses of ETL:</vt:lpstr>
      <vt:lpstr>General Architecture of ETL:</vt:lpstr>
      <vt:lpstr>ETL Process Description:</vt:lpstr>
      <vt:lpstr>Data Source for ETL Project Pipeline: </vt:lpstr>
      <vt:lpstr>Software Used in implementing this project: </vt:lpstr>
      <vt:lpstr>Libraries Used in this Project</vt:lpstr>
      <vt:lpstr>Implementation</vt:lpstr>
      <vt:lpstr>Implementation</vt:lpstr>
      <vt:lpstr>Implementation</vt:lpstr>
      <vt:lpstr>Implementation</vt:lpstr>
      <vt:lpstr>Implementation</vt:lpstr>
      <vt:lpstr>Implementation</vt:lpstr>
      <vt:lpstr>Power BI Visualization</vt:lpstr>
      <vt:lpstr>Power BI Visualization</vt:lpstr>
      <vt:lpstr>Power BI Visualization</vt:lpstr>
      <vt:lpstr>Sources of 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ETL Pipeline for Financial Data Sources </dc:title>
  <dc:creator>Muhammad Shoaib</dc:creator>
  <cp:lastModifiedBy>Muhammad Shoaib</cp:lastModifiedBy>
  <cp:revision>12</cp:revision>
  <dcterms:created xsi:type="dcterms:W3CDTF">2023-01-27T06:28:00Z</dcterms:created>
  <dcterms:modified xsi:type="dcterms:W3CDTF">2023-01-27T12:15:08Z</dcterms:modified>
</cp:coreProperties>
</file>