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1" r:id="rId3"/>
    <p:sldId id="292" r:id="rId4"/>
    <p:sldId id="257" r:id="rId5"/>
    <p:sldId id="262" r:id="rId6"/>
    <p:sldId id="263" r:id="rId7"/>
    <p:sldId id="264" r:id="rId8"/>
    <p:sldId id="265" r:id="rId9"/>
    <p:sldId id="266" r:id="rId10"/>
    <p:sldId id="259" r:id="rId11"/>
    <p:sldId id="288" r:id="rId12"/>
    <p:sldId id="293" r:id="rId13"/>
    <p:sldId id="290" r:id="rId14"/>
    <p:sldId id="267" r:id="rId15"/>
    <p:sldId id="291" r:id="rId16"/>
    <p:sldId id="268" r:id="rId17"/>
    <p:sldId id="270" r:id="rId18"/>
    <p:sldId id="271" r:id="rId19"/>
    <p:sldId id="272" r:id="rId20"/>
    <p:sldId id="289" r:id="rId21"/>
    <p:sldId id="273" r:id="rId22"/>
    <p:sldId id="269" r:id="rId23"/>
    <p:sldId id="274" r:id="rId24"/>
    <p:sldId id="275" r:id="rId25"/>
    <p:sldId id="276" r:id="rId26"/>
    <p:sldId id="277" r:id="rId27"/>
    <p:sldId id="278" r:id="rId28"/>
    <p:sldId id="279" r:id="rId29"/>
    <p:sldId id="280" r:id="rId30"/>
    <p:sldId id="281" r:id="rId31"/>
    <p:sldId id="285" r:id="rId32"/>
    <p:sldId id="286" r:id="rId33"/>
    <p:sldId id="284" r:id="rId34"/>
    <p:sldId id="287" r:id="rId35"/>
    <p:sldId id="260"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007033"/>
    <a:srgbClr val="FFCC66"/>
    <a:srgbClr val="990099"/>
    <a:srgbClr val="CC0099"/>
    <a:srgbClr val="FE9202"/>
    <a:srgbClr val="6C1A00"/>
    <a:srgbClr val="00AAC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66" y="68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C8129B-D670-45A8-80B6-38E72459867A}" type="datetimeFigureOut">
              <a:rPr lang="en-US" smtClean="0"/>
              <a:t>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FFDEE-DC9A-4B34-B786-A450E1885E84}" type="slidenum">
              <a:rPr lang="en-US" smtClean="0"/>
              <a:t>‹#›</a:t>
            </a:fld>
            <a:endParaRPr lang="en-US"/>
          </a:p>
        </p:txBody>
      </p:sp>
    </p:spTree>
    <p:extLst>
      <p:ext uri="{BB962C8B-B14F-4D97-AF65-F5344CB8AC3E}">
        <p14:creationId xmlns:p14="http://schemas.microsoft.com/office/powerpoint/2010/main" val="2417525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9FFDEE-DC9A-4B34-B786-A450E1885E84}" type="slidenum">
              <a:rPr lang="en-US" smtClean="0"/>
              <a:t>28</a:t>
            </a:fld>
            <a:endParaRPr lang="en-US"/>
          </a:p>
        </p:txBody>
      </p:sp>
    </p:spTree>
    <p:extLst>
      <p:ext uri="{BB962C8B-B14F-4D97-AF65-F5344CB8AC3E}">
        <p14:creationId xmlns:p14="http://schemas.microsoft.com/office/powerpoint/2010/main" val="225952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9FFDEE-DC9A-4B34-B786-A450E1885E84}" type="slidenum">
              <a:rPr lang="en-US" smtClean="0"/>
              <a:t>29</a:t>
            </a:fld>
            <a:endParaRPr lang="en-US"/>
          </a:p>
        </p:txBody>
      </p:sp>
    </p:spTree>
    <p:extLst>
      <p:ext uri="{BB962C8B-B14F-4D97-AF65-F5344CB8AC3E}">
        <p14:creationId xmlns:p14="http://schemas.microsoft.com/office/powerpoint/2010/main" val="3752295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35</a:t>
            </a:fld>
            <a:endParaRPr lang="en-US"/>
          </a:p>
        </p:txBody>
      </p:sp>
    </p:spTree>
    <p:extLst>
      <p:ext uri="{BB962C8B-B14F-4D97-AF65-F5344CB8AC3E}">
        <p14:creationId xmlns:p14="http://schemas.microsoft.com/office/powerpoint/2010/main" val="1352550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17900" y="1960930"/>
            <a:ext cx="7177135" cy="1985165"/>
          </a:xfrm>
          <a:noFill/>
          <a:effectLst>
            <a:outerShdw blurRad="50800" dist="38100" dir="2700000" algn="tl" rotWithShape="0">
              <a:prstClr val="black">
                <a:alpha val="40000"/>
              </a:prstClr>
            </a:outerShdw>
          </a:effectLst>
        </p:spPr>
        <p:txBody>
          <a:bodyPr>
            <a:normAutofit/>
          </a:bodyPr>
          <a:lstStyle>
            <a:lvl1pPr algn="r">
              <a:defRPr sz="3600">
                <a:solidFill>
                  <a:srgbClr val="5EEC3C"/>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517900" y="3946095"/>
            <a:ext cx="7177135" cy="763525"/>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2EEC9D04-F5BA-4A49-AB65-C497D699F03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69" cy="763525"/>
          </a:xfrm>
        </p:spPr>
        <p:txBody>
          <a:bodyPr>
            <a:normAutofit/>
          </a:bodyPr>
          <a:lstStyle>
            <a:lvl1pPr algn="r">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5"/>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260905" cy="572644"/>
          </a:xfrm>
        </p:spPr>
        <p:txBody>
          <a:bodyPr>
            <a:normAutofit/>
          </a:bodyPr>
          <a:lstStyle>
            <a:lvl1pPr algn="l">
              <a:defRPr sz="360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044700"/>
            <a:ext cx="6260904" cy="351106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6"/>
            <a:ext cx="8246069" cy="916230"/>
          </a:xfrm>
        </p:spPr>
        <p:txBody>
          <a:bodyPr>
            <a:normAutofit/>
          </a:bodyPr>
          <a:lstStyle>
            <a:lvl1pPr algn="r">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35341"/>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35341"/>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CFD6D7A0-E93F-41B3-989C-1EFD83334D05}"/>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9.gif"/></Relationships>
</file>

<file path=ppt/slides/_rels/slide4.xml.rels><?xml version="1.0" encoding="UTF-8" standalone="yes"?>
<Relationships xmlns="http://schemas.openxmlformats.org/package/2006/relationships"><Relationship Id="rId2" Type="http://schemas.openxmlformats.org/officeDocument/2006/relationships/hyperlink" Target="http://www.ittoolbox.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sdgcomputing.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cogno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microstrategy.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3310" y="586585"/>
            <a:ext cx="7177135" cy="1985165"/>
          </a:xfrm>
        </p:spPr>
        <p:txBody>
          <a:bodyPr>
            <a:normAutofit/>
          </a:bodyPr>
          <a:lstStyle/>
          <a:p>
            <a:pPr lvl="0"/>
            <a:r>
              <a:rPr lang="en-US" sz="4000" b="1" dirty="0">
                <a:effectLst>
                  <a:outerShdw blurRad="38100" dist="38100" dir="2700000" algn="tl">
                    <a:srgbClr val="000000">
                      <a:alpha val="43137"/>
                    </a:srgbClr>
                  </a:outerShdw>
                </a:effectLst>
              </a:rPr>
              <a:t>Business Intelligence </a:t>
            </a:r>
            <a:br>
              <a:rPr lang="en-US" sz="4000" b="1" dirty="0">
                <a:effectLst>
                  <a:outerShdw blurRad="38100" dist="38100" dir="2700000" algn="tl">
                    <a:srgbClr val="000000">
                      <a:alpha val="43137"/>
                    </a:srgbClr>
                  </a:outerShdw>
                </a:effectLst>
              </a:rPr>
            </a:br>
            <a:r>
              <a:rPr lang="en-US" sz="4000" b="1" dirty="0">
                <a:effectLst>
                  <a:outerShdw blurRad="38100" dist="38100" dir="2700000" algn="tl">
                    <a:srgbClr val="000000">
                      <a:alpha val="43137"/>
                    </a:srgbClr>
                  </a:outerShdw>
                </a:effectLst>
              </a:rPr>
              <a:t>Systems and Technologies</a:t>
            </a:r>
          </a:p>
        </p:txBody>
      </p:sp>
      <p:sp>
        <p:nvSpPr>
          <p:cNvPr id="3" name="Subtitle 2"/>
          <p:cNvSpPr>
            <a:spLocks noGrp="1"/>
          </p:cNvSpPr>
          <p:nvPr>
            <p:ph type="subTitle" idx="1"/>
          </p:nvPr>
        </p:nvSpPr>
        <p:spPr>
          <a:xfrm>
            <a:off x="6099051" y="3465973"/>
            <a:ext cx="2821454" cy="763525"/>
          </a:xfrm>
        </p:spPr>
        <p:txBody>
          <a:bodyPr>
            <a:noAutofit/>
          </a:bodyPr>
          <a:lstStyle/>
          <a:p>
            <a:pPr algn="l"/>
            <a:r>
              <a:rPr lang="en-US" sz="1400" b="1" dirty="0" err="1">
                <a:solidFill>
                  <a:srgbClr val="5EEC3C"/>
                </a:solidFill>
                <a:effectLst>
                  <a:outerShdw blurRad="38100" dist="38100" dir="2700000" algn="tl">
                    <a:srgbClr val="000000">
                      <a:alpha val="43137"/>
                    </a:srgbClr>
                  </a:outerShdw>
                </a:effectLst>
              </a:rPr>
              <a:t>Farha</a:t>
            </a:r>
            <a:r>
              <a:rPr lang="en-US" sz="1400" b="1" dirty="0">
                <a:solidFill>
                  <a:srgbClr val="5EEC3C"/>
                </a:solidFill>
                <a:effectLst>
                  <a:outerShdw blurRad="38100" dist="38100" dir="2700000" algn="tl">
                    <a:srgbClr val="000000">
                      <a:alpha val="43137"/>
                    </a:srgbClr>
                  </a:outerShdw>
                </a:effectLst>
              </a:rPr>
              <a:t> </a:t>
            </a:r>
            <a:r>
              <a:rPr lang="en-US" sz="1400" b="1" dirty="0" err="1">
                <a:solidFill>
                  <a:srgbClr val="5EEC3C"/>
                </a:solidFill>
                <a:effectLst>
                  <a:outerShdw blurRad="38100" dist="38100" dir="2700000" algn="tl">
                    <a:srgbClr val="000000">
                      <a:alpha val="43137"/>
                    </a:srgbClr>
                  </a:outerShdw>
                </a:effectLst>
              </a:rPr>
              <a:t>Imthiyaz</a:t>
            </a:r>
            <a:r>
              <a:rPr lang="en-US" sz="1400" b="1" dirty="0">
                <a:solidFill>
                  <a:srgbClr val="5EEC3C"/>
                </a:solidFill>
                <a:effectLst>
                  <a:outerShdw blurRad="38100" dist="38100" dir="2700000" algn="tl">
                    <a:srgbClr val="000000">
                      <a:alpha val="43137"/>
                    </a:srgbClr>
                  </a:outerShdw>
                </a:effectLst>
              </a:rPr>
              <a:t>,</a:t>
            </a:r>
          </a:p>
          <a:p>
            <a:pPr algn="l"/>
            <a:r>
              <a:rPr lang="en-US" sz="1400" b="1" dirty="0">
                <a:solidFill>
                  <a:srgbClr val="5EEC3C"/>
                </a:solidFill>
                <a:effectLst>
                  <a:outerShdw blurRad="38100" dist="38100" dir="2700000" algn="tl">
                    <a:srgbClr val="000000">
                      <a:alpha val="43137"/>
                    </a:srgbClr>
                  </a:outerShdw>
                </a:effectLst>
              </a:rPr>
              <a:t>BSc (</a:t>
            </a:r>
            <a:r>
              <a:rPr lang="en-US" sz="1400" b="1" dirty="0" err="1">
                <a:solidFill>
                  <a:srgbClr val="5EEC3C"/>
                </a:solidFill>
                <a:effectLst>
                  <a:outerShdw blurRad="38100" dist="38100" dir="2700000" algn="tl">
                    <a:srgbClr val="000000">
                      <a:alpha val="43137"/>
                    </a:srgbClr>
                  </a:outerShdw>
                </a:effectLst>
              </a:rPr>
              <a:t>Hons</a:t>
            </a:r>
            <a:r>
              <a:rPr lang="en-US" sz="1400" b="1" dirty="0">
                <a:solidFill>
                  <a:srgbClr val="5EEC3C"/>
                </a:solidFill>
                <a:effectLst>
                  <a:outerShdw blurRad="38100" dist="38100" dir="2700000" algn="tl">
                    <a:srgbClr val="000000">
                      <a:alpha val="43137"/>
                    </a:srgbClr>
                  </a:outerShdw>
                </a:effectLst>
              </a:rPr>
              <a:t>) in Software Engineering</a:t>
            </a:r>
          </a:p>
          <a:p>
            <a:pPr algn="l"/>
            <a:r>
              <a:rPr lang="en-US" sz="1400" b="1" dirty="0">
                <a:solidFill>
                  <a:srgbClr val="5EEC3C"/>
                </a:solidFill>
                <a:effectLst>
                  <a:outerShdw blurRad="38100" dist="38100" dir="2700000" algn="tl">
                    <a:srgbClr val="000000">
                      <a:alpha val="43137"/>
                    </a:srgbClr>
                  </a:outerShdw>
                </a:effectLst>
              </a:rPr>
              <a:t>(</a:t>
            </a:r>
            <a:r>
              <a:rPr lang="en-US" sz="1400" b="1" dirty="0" err="1">
                <a:solidFill>
                  <a:srgbClr val="5EEC3C"/>
                </a:solidFill>
                <a:effectLst>
                  <a:outerShdw blurRad="38100" dist="38100" dir="2700000" algn="tl">
                    <a:srgbClr val="000000">
                      <a:alpha val="43137"/>
                    </a:srgbClr>
                  </a:outerShdw>
                </a:effectLst>
              </a:rPr>
              <a:t>Solent</a:t>
            </a:r>
            <a:r>
              <a:rPr lang="en-US" sz="1400" b="1" dirty="0">
                <a:solidFill>
                  <a:srgbClr val="5EEC3C"/>
                </a:solidFill>
                <a:effectLst>
                  <a:outerShdw blurRad="38100" dist="38100" dir="2700000" algn="tl">
                    <a:srgbClr val="000000">
                      <a:alpha val="43137"/>
                    </a:srgbClr>
                  </a:outerShdw>
                </a:effectLst>
              </a:rPr>
              <a:t> University, UK),</a:t>
            </a:r>
          </a:p>
          <a:p>
            <a:pPr algn="l"/>
            <a:r>
              <a:rPr lang="en-US" sz="1400" b="1" dirty="0">
                <a:solidFill>
                  <a:srgbClr val="5EEC3C"/>
                </a:solidFill>
                <a:effectLst>
                  <a:outerShdw blurRad="38100" dist="38100" dir="2700000" algn="tl">
                    <a:srgbClr val="000000">
                      <a:alpha val="43137"/>
                    </a:srgbClr>
                  </a:outerShdw>
                </a:effectLst>
              </a:rPr>
              <a:t>MS in Data Science (Reading)</a:t>
            </a:r>
          </a:p>
          <a:p>
            <a:pPr algn="l"/>
            <a:r>
              <a:rPr lang="en-US" sz="1400" b="1" dirty="0">
                <a:solidFill>
                  <a:srgbClr val="5EEC3C"/>
                </a:solidFill>
                <a:effectLst>
                  <a:outerShdw blurRad="38100" dist="38100" dir="2700000" algn="tl">
                    <a:srgbClr val="000000">
                      <a:alpha val="43137"/>
                    </a:srgbClr>
                  </a:outerShdw>
                </a:effectLst>
              </a:rPr>
              <a:t>(NED University of Engineering &amp; Technology, Karachi)</a:t>
            </a:r>
          </a:p>
          <a:p>
            <a:endParaRPr lang="en-US" sz="1400" dirty="0">
              <a:solidFill>
                <a:srgbClr val="5EEC3C"/>
              </a:solidFill>
            </a:endParaRPr>
          </a:p>
        </p:txBody>
      </p:sp>
      <p:sp>
        <p:nvSpPr>
          <p:cNvPr id="4" name="Rectangle 3"/>
          <p:cNvSpPr/>
          <p:nvPr/>
        </p:nvSpPr>
        <p:spPr>
          <a:xfrm>
            <a:off x="6557165" y="2202418"/>
            <a:ext cx="1167307" cy="400110"/>
          </a:xfrm>
          <a:prstGeom prst="rect">
            <a:avLst/>
          </a:prstGeom>
        </p:spPr>
        <p:txBody>
          <a:bodyPr wrap="none">
            <a:spAutoFit/>
          </a:bodyPr>
          <a:lstStyle/>
          <a:p>
            <a:r>
              <a:rPr lang="en-US" sz="2000" b="1" dirty="0">
                <a:solidFill>
                  <a:srgbClr val="5EEC3C"/>
                </a:solidFill>
                <a:effectLst>
                  <a:outerShdw blurRad="38100" dist="38100" dir="2700000" algn="tl">
                    <a:srgbClr val="000000">
                      <a:alpha val="43137"/>
                    </a:srgbClr>
                  </a:outerShdw>
                </a:effectLst>
              </a:rPr>
              <a:t>Session 2</a:t>
            </a: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3555" y="281175"/>
            <a:ext cx="6566314" cy="3511061"/>
          </a:xfrm>
        </p:spPr>
        <p:txBody>
          <a:bodyPr>
            <a:noAutofit/>
          </a:bodyPr>
          <a:lstStyle/>
          <a:p>
            <a:pPr>
              <a:lnSpc>
                <a:spcPct val="80000"/>
              </a:lnSpc>
            </a:pPr>
            <a:r>
              <a:rPr lang="en-US" b="1" i="1" dirty="0">
                <a:solidFill>
                  <a:srgbClr val="5EEC3C"/>
                </a:solidFill>
              </a:rPr>
              <a:t>Operational Intelligence</a:t>
            </a:r>
          </a:p>
          <a:p>
            <a:pPr lvl="1">
              <a:lnSpc>
                <a:spcPct val="80000"/>
              </a:lnSpc>
            </a:pPr>
            <a:r>
              <a:rPr lang="en-US" dirty="0"/>
              <a:t>Affects operational levels of organization on daily, weekly, monthly basis</a:t>
            </a:r>
          </a:p>
          <a:p>
            <a:pPr>
              <a:lnSpc>
                <a:spcPct val="80000"/>
              </a:lnSpc>
            </a:pPr>
            <a:r>
              <a:rPr lang="en-US" b="1" i="1" dirty="0">
                <a:solidFill>
                  <a:srgbClr val="5EEC3C"/>
                </a:solidFill>
              </a:rPr>
              <a:t>Tactical Intelligence</a:t>
            </a:r>
          </a:p>
          <a:p>
            <a:pPr lvl="1">
              <a:lnSpc>
                <a:spcPct val="80000"/>
              </a:lnSpc>
            </a:pPr>
            <a:r>
              <a:rPr lang="en-US" dirty="0"/>
              <a:t>Affects a part of organization for a limited time (i.e., coming year) into the future</a:t>
            </a:r>
          </a:p>
          <a:p>
            <a:pPr>
              <a:lnSpc>
                <a:spcPct val="80000"/>
              </a:lnSpc>
            </a:pPr>
            <a:r>
              <a:rPr lang="en-US" b="1" i="1" dirty="0">
                <a:solidFill>
                  <a:srgbClr val="5EEC3C"/>
                </a:solidFill>
              </a:rPr>
              <a:t>Strategic Intelligence</a:t>
            </a:r>
          </a:p>
          <a:p>
            <a:pPr lvl="1">
              <a:lnSpc>
                <a:spcPct val="80000"/>
              </a:lnSpc>
            </a:pPr>
            <a:r>
              <a:rPr lang="en-US" dirty="0"/>
              <a:t>Affects the entire organization, or a major part of it for  a long period of time (i.e., 2 - 5 years and beyond</a:t>
            </a:r>
            <a:r>
              <a:rPr lang="en-US" dirty="0" smtClean="0"/>
              <a:t>)</a:t>
            </a:r>
            <a:endParaRPr lang="en-US"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3555" y="281175"/>
            <a:ext cx="6566314" cy="3511061"/>
          </a:xfrm>
        </p:spPr>
        <p:txBody>
          <a:bodyPr>
            <a:noAutofit/>
          </a:bodyPr>
          <a:lstStyle/>
          <a:p>
            <a:pPr>
              <a:lnSpc>
                <a:spcPct val="80000"/>
              </a:lnSpc>
            </a:pPr>
            <a:r>
              <a:rPr lang="en-US" b="1" i="1" dirty="0" smtClean="0">
                <a:solidFill>
                  <a:srgbClr val="5EEC3C"/>
                </a:solidFill>
              </a:rPr>
              <a:t>PURPOSE </a:t>
            </a:r>
            <a:r>
              <a:rPr lang="en-US" b="1" i="1" dirty="0">
                <a:solidFill>
                  <a:srgbClr val="5EEC3C"/>
                </a:solidFill>
              </a:rPr>
              <a:t>OF BI</a:t>
            </a:r>
          </a:p>
          <a:p>
            <a:pPr lvl="1">
              <a:lnSpc>
                <a:spcPct val="80000"/>
              </a:lnSpc>
            </a:pPr>
            <a:r>
              <a:rPr lang="en-US" dirty="0"/>
              <a:t>Shift from reliance on short-term tactical decisions to better use of strategic intelligence in the decision-making process</a:t>
            </a:r>
          </a:p>
        </p:txBody>
      </p:sp>
    </p:spTree>
    <p:extLst>
      <p:ext uri="{BB962C8B-B14F-4D97-AF65-F5344CB8AC3E}">
        <p14:creationId xmlns:p14="http://schemas.microsoft.com/office/powerpoint/2010/main" val="1931691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smtClean="0"/>
              <a:t>Case Study</a:t>
            </a:r>
            <a:endParaRPr lang="en-US" sz="4000" b="1" i="1" dirty="0"/>
          </a:p>
        </p:txBody>
      </p:sp>
      <p:sp>
        <p:nvSpPr>
          <p:cNvPr id="3" name="Content Placeholder 2"/>
          <p:cNvSpPr>
            <a:spLocks noGrp="1"/>
          </p:cNvSpPr>
          <p:nvPr>
            <p:ph idx="1"/>
          </p:nvPr>
        </p:nvSpPr>
        <p:spPr>
          <a:xfrm>
            <a:off x="143555" y="1235525"/>
            <a:ext cx="7329840" cy="3512213"/>
          </a:xfrm>
        </p:spPr>
        <p:txBody>
          <a:bodyPr>
            <a:normAutofit/>
          </a:bodyPr>
          <a:lstStyle/>
          <a:p>
            <a:pPr marL="0" indent="0">
              <a:buNone/>
            </a:pPr>
            <a:r>
              <a:rPr lang="en-US" sz="2000" dirty="0" smtClean="0"/>
              <a:t>Analyze Habib Bank or </a:t>
            </a:r>
            <a:r>
              <a:rPr lang="en-US" sz="2000" dirty="0" err="1" smtClean="0"/>
              <a:t>Imtiaz</a:t>
            </a:r>
            <a:r>
              <a:rPr lang="en-US" sz="2000" dirty="0" smtClean="0"/>
              <a:t> </a:t>
            </a:r>
            <a:r>
              <a:rPr lang="en-US" sz="2000" dirty="0" smtClean="0"/>
              <a:t>Supermarket. List the </a:t>
            </a:r>
            <a:r>
              <a:rPr lang="en-US" sz="2000" dirty="0" smtClean="0"/>
              <a:t>Three Types of Users and </a:t>
            </a:r>
            <a:r>
              <a:rPr lang="en-US" sz="2000" dirty="0"/>
              <a:t>Three Types of </a:t>
            </a:r>
            <a:r>
              <a:rPr lang="en-US" sz="2000" dirty="0" smtClean="0"/>
              <a:t> Decisions</a:t>
            </a:r>
            <a:endParaRPr lang="en-US" sz="2000" dirty="0"/>
          </a:p>
          <a:p>
            <a:pPr marL="0" indent="0" algn="ctr">
              <a:buNone/>
            </a:pPr>
            <a:endParaRPr lang="en-US" dirty="0"/>
          </a:p>
        </p:txBody>
      </p:sp>
      <p:sp>
        <p:nvSpPr>
          <p:cNvPr id="8" name="TextBox 7"/>
          <p:cNvSpPr txBox="1"/>
          <p:nvPr/>
        </p:nvSpPr>
        <p:spPr>
          <a:xfrm>
            <a:off x="589565" y="3106213"/>
            <a:ext cx="2290575" cy="1200329"/>
          </a:xfrm>
          <a:prstGeom prst="rect">
            <a:avLst/>
          </a:prstGeom>
          <a:noFill/>
        </p:spPr>
        <p:txBody>
          <a:bodyPr wrap="square" rtlCol="0">
            <a:spAutoFit/>
          </a:bodyPr>
          <a:lstStyle/>
          <a:p>
            <a:pPr marL="342900" indent="-342900">
              <a:buFont typeface="+mj-lt"/>
              <a:buAutoNum type="arabicPeriod"/>
            </a:pPr>
            <a:r>
              <a:rPr lang="en-US" dirty="0" smtClean="0">
                <a:solidFill>
                  <a:schemeClr val="bg1"/>
                </a:solidFill>
              </a:rPr>
              <a:t>Operational Users</a:t>
            </a:r>
          </a:p>
          <a:p>
            <a:pPr marL="342900" indent="-342900">
              <a:buFont typeface="+mj-lt"/>
              <a:buAutoNum type="arabicPeriod"/>
            </a:pPr>
            <a:r>
              <a:rPr lang="en-US" dirty="0" smtClean="0">
                <a:solidFill>
                  <a:schemeClr val="bg1"/>
                </a:solidFill>
              </a:rPr>
              <a:t>Tactical Users</a:t>
            </a:r>
            <a:endParaRPr lang="en-US" dirty="0">
              <a:solidFill>
                <a:schemeClr val="bg1"/>
              </a:solidFill>
            </a:endParaRPr>
          </a:p>
          <a:p>
            <a:pPr marL="342900" indent="-342900">
              <a:buFont typeface="+mj-lt"/>
              <a:buAutoNum type="arabicPeriod"/>
            </a:pPr>
            <a:r>
              <a:rPr lang="en-US" dirty="0" smtClean="0">
                <a:solidFill>
                  <a:schemeClr val="bg1"/>
                </a:solidFill>
              </a:rPr>
              <a:t>Strategic Users</a:t>
            </a:r>
            <a:endParaRPr lang="en-US" dirty="0">
              <a:solidFill>
                <a:schemeClr val="bg1"/>
              </a:solidFill>
            </a:endParaRPr>
          </a:p>
          <a:p>
            <a:pPr marL="342900" indent="-342900">
              <a:buFont typeface="+mj-lt"/>
              <a:buAutoNum type="arabicPeriod"/>
            </a:pPr>
            <a:endParaRPr lang="en-US" dirty="0">
              <a:solidFill>
                <a:schemeClr val="bg1"/>
              </a:solidFill>
            </a:endParaRPr>
          </a:p>
        </p:txBody>
      </p:sp>
      <p:sp>
        <p:nvSpPr>
          <p:cNvPr id="9" name="TextBox 8"/>
          <p:cNvSpPr txBox="1"/>
          <p:nvPr/>
        </p:nvSpPr>
        <p:spPr>
          <a:xfrm>
            <a:off x="3350361" y="3106213"/>
            <a:ext cx="2595985" cy="1200329"/>
          </a:xfrm>
          <a:prstGeom prst="rect">
            <a:avLst/>
          </a:prstGeom>
          <a:noFill/>
        </p:spPr>
        <p:txBody>
          <a:bodyPr wrap="square" rtlCol="0">
            <a:spAutoFit/>
          </a:bodyPr>
          <a:lstStyle/>
          <a:p>
            <a:pPr marL="342900" indent="-342900">
              <a:buFont typeface="+mj-lt"/>
              <a:buAutoNum type="arabicPeriod"/>
            </a:pPr>
            <a:r>
              <a:rPr lang="en-US" dirty="0" smtClean="0">
                <a:solidFill>
                  <a:schemeClr val="bg1"/>
                </a:solidFill>
              </a:rPr>
              <a:t>Operational Decisions</a:t>
            </a:r>
          </a:p>
          <a:p>
            <a:pPr marL="342900" indent="-342900">
              <a:buFont typeface="+mj-lt"/>
              <a:buAutoNum type="arabicPeriod"/>
            </a:pPr>
            <a:r>
              <a:rPr lang="en-US" dirty="0" smtClean="0">
                <a:solidFill>
                  <a:schemeClr val="bg1"/>
                </a:solidFill>
              </a:rPr>
              <a:t>Tactical </a:t>
            </a:r>
            <a:r>
              <a:rPr lang="en-US" dirty="0">
                <a:solidFill>
                  <a:schemeClr val="bg1"/>
                </a:solidFill>
              </a:rPr>
              <a:t>Decisions</a:t>
            </a:r>
          </a:p>
          <a:p>
            <a:pPr marL="342900" indent="-342900">
              <a:buFont typeface="+mj-lt"/>
              <a:buAutoNum type="arabicPeriod"/>
            </a:pPr>
            <a:r>
              <a:rPr lang="en-US" dirty="0" smtClean="0">
                <a:solidFill>
                  <a:schemeClr val="bg1"/>
                </a:solidFill>
              </a:rPr>
              <a:t>Strategic </a:t>
            </a:r>
            <a:r>
              <a:rPr lang="en-US" dirty="0">
                <a:solidFill>
                  <a:schemeClr val="bg1"/>
                </a:solidFill>
              </a:rPr>
              <a:t>Decisions</a:t>
            </a:r>
          </a:p>
          <a:p>
            <a:pPr marL="342900" indent="-342900">
              <a:buFont typeface="+mj-lt"/>
              <a:buAutoNum type="arabicPeriod"/>
            </a:pPr>
            <a:endParaRPr lang="en-US" dirty="0">
              <a:solidFill>
                <a:schemeClr val="bg1"/>
              </a:solidFill>
            </a:endParaRPr>
          </a:p>
        </p:txBody>
      </p:sp>
      <p:sp>
        <p:nvSpPr>
          <p:cNvPr id="11" name="TextBox 10"/>
          <p:cNvSpPr txBox="1"/>
          <p:nvPr/>
        </p:nvSpPr>
        <p:spPr>
          <a:xfrm>
            <a:off x="1059786" y="2130215"/>
            <a:ext cx="4581150" cy="830997"/>
          </a:xfrm>
          <a:prstGeom prst="rect">
            <a:avLst/>
          </a:prstGeom>
          <a:noFill/>
        </p:spPr>
        <p:txBody>
          <a:bodyPr wrap="square" rtlCol="0">
            <a:spAutoFit/>
          </a:bodyPr>
          <a:lstStyle/>
          <a:p>
            <a:r>
              <a:rPr lang="en-US" sz="2400" b="1" i="1" dirty="0">
                <a:solidFill>
                  <a:schemeClr val="bg1"/>
                </a:solidFill>
              </a:rPr>
              <a:t>Habib Bank/ </a:t>
            </a:r>
            <a:r>
              <a:rPr lang="en-US" sz="2400" b="1" i="1" dirty="0" err="1">
                <a:solidFill>
                  <a:schemeClr val="bg1"/>
                </a:solidFill>
              </a:rPr>
              <a:t>Imtiaz</a:t>
            </a:r>
            <a:r>
              <a:rPr lang="en-US" sz="2400" b="1" i="1" dirty="0">
                <a:solidFill>
                  <a:schemeClr val="bg1"/>
                </a:solidFill>
              </a:rPr>
              <a:t> Supermarket</a:t>
            </a:r>
          </a:p>
          <a:p>
            <a:endParaRPr lang="en-US" sz="2400" b="1" i="1" dirty="0">
              <a:solidFill>
                <a:schemeClr val="bg1"/>
              </a:solidFill>
            </a:endParaRPr>
          </a:p>
        </p:txBody>
      </p:sp>
      <p:pic>
        <p:nvPicPr>
          <p:cNvPr id="12" name="Picture 2" descr="In a World of Pay: Case Study Analysis - Digital Gy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2147" y="2991632"/>
            <a:ext cx="2907315" cy="202421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102147" y="1998378"/>
            <a:ext cx="3464795" cy="1077218"/>
          </a:xfrm>
          <a:prstGeom prst="rect">
            <a:avLst/>
          </a:prstGeom>
          <a:noFill/>
        </p:spPr>
        <p:txBody>
          <a:bodyPr wrap="square" rtlCol="0">
            <a:spAutoFit/>
          </a:bodyPr>
          <a:lstStyle/>
          <a:p>
            <a:pPr marL="285750" indent="-285750">
              <a:buFont typeface="Arial" panose="020B0604020202020204" pitchFamily="34" charset="0"/>
              <a:buChar char="•"/>
            </a:pPr>
            <a:r>
              <a:rPr lang="en-US" sz="1600" i="1" dirty="0">
                <a:solidFill>
                  <a:schemeClr val="bg1"/>
                </a:solidFill>
              </a:rPr>
              <a:t>Get into groups</a:t>
            </a:r>
          </a:p>
          <a:p>
            <a:pPr marL="285750" indent="-285750">
              <a:buFont typeface="Arial" panose="020B0604020202020204" pitchFamily="34" charset="0"/>
              <a:buChar char="•"/>
            </a:pPr>
            <a:r>
              <a:rPr lang="en-US" sz="1600" i="1" dirty="0">
                <a:solidFill>
                  <a:schemeClr val="bg1"/>
                </a:solidFill>
              </a:rPr>
              <a:t>Read and analyze the case study</a:t>
            </a:r>
          </a:p>
          <a:p>
            <a:pPr marL="285750" indent="-285750">
              <a:buFont typeface="Arial" panose="020B0604020202020204" pitchFamily="34" charset="0"/>
              <a:buChar char="•"/>
            </a:pPr>
            <a:r>
              <a:rPr lang="en-US" sz="1600" i="1" dirty="0">
                <a:solidFill>
                  <a:schemeClr val="bg1"/>
                </a:solidFill>
              </a:rPr>
              <a:t>Present the results</a:t>
            </a:r>
          </a:p>
          <a:p>
            <a:pPr marL="285750" indent="-28575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598917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450" y="2419045"/>
            <a:ext cx="8729099" cy="763525"/>
          </a:xfrm>
        </p:spPr>
        <p:txBody>
          <a:bodyPr>
            <a:noAutofit/>
          </a:bodyPr>
          <a:lstStyle/>
          <a:p>
            <a:pPr algn="ctr"/>
            <a:r>
              <a:rPr lang="en-US" sz="6000" b="1" i="1" dirty="0"/>
              <a:t>What is a </a:t>
            </a:r>
            <a:br>
              <a:rPr lang="en-US" sz="6000" b="1" i="1" dirty="0"/>
            </a:br>
            <a:r>
              <a:rPr lang="en-US" sz="6000" b="1" i="1" dirty="0"/>
              <a:t>Business Intelligence System?</a:t>
            </a:r>
            <a:endParaRPr lang="en-AU" sz="6000" b="1" i="1" dirty="0"/>
          </a:p>
        </p:txBody>
      </p:sp>
      <p:sp>
        <p:nvSpPr>
          <p:cNvPr id="3" name="Content Placeholder 2"/>
          <p:cNvSpPr>
            <a:spLocks noGrp="1"/>
          </p:cNvSpPr>
          <p:nvPr>
            <p:ph idx="1"/>
          </p:nvPr>
        </p:nvSpPr>
        <p:spPr/>
        <p:txBody>
          <a:bodyPr/>
          <a:lstStyle/>
          <a:p>
            <a:pPr marL="0" indent="0">
              <a:buNone/>
            </a:pPr>
            <a:endParaRPr lang="en-US" dirty="0"/>
          </a:p>
          <a:p>
            <a:endParaRPr lang="en-US" dirty="0"/>
          </a:p>
        </p:txBody>
      </p:sp>
    </p:spTree>
    <p:extLst>
      <p:ext uri="{BB962C8B-B14F-4D97-AF65-F5344CB8AC3E}">
        <p14:creationId xmlns:p14="http://schemas.microsoft.com/office/powerpoint/2010/main" val="3036637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265" y="246740"/>
            <a:ext cx="9467710" cy="763525"/>
          </a:xfrm>
        </p:spPr>
        <p:txBody>
          <a:bodyPr>
            <a:noAutofit/>
          </a:bodyPr>
          <a:lstStyle/>
          <a:p>
            <a:pPr algn="ctr"/>
            <a:r>
              <a:rPr lang="en-US" sz="4000" b="1" i="1" dirty="0" smtClean="0"/>
              <a:t>                 Business </a:t>
            </a:r>
            <a:r>
              <a:rPr lang="en-US" sz="4000" b="1" i="1" dirty="0"/>
              <a:t>Intelligence </a:t>
            </a:r>
            <a:r>
              <a:rPr lang="en-US" sz="4000" b="1" i="1" dirty="0" smtClean="0"/>
              <a:t>System (BIS)</a:t>
            </a:r>
            <a:endParaRPr lang="en-AU" sz="4000" b="1" i="1" dirty="0"/>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7" name="Rectangle 6"/>
          <p:cNvSpPr/>
          <p:nvPr/>
        </p:nvSpPr>
        <p:spPr>
          <a:xfrm>
            <a:off x="143555" y="1197405"/>
            <a:ext cx="8856890" cy="4081117"/>
          </a:xfrm>
          <a:prstGeom prst="rect">
            <a:avLst/>
          </a:prstGeom>
        </p:spPr>
        <p:txBody>
          <a:bodyPr wrap="square">
            <a:spAutoFit/>
          </a:bodyPr>
          <a:lstStyle/>
          <a:p>
            <a:pPr marL="457200" indent="-457200">
              <a:lnSpc>
                <a:spcPct val="90000"/>
              </a:lnSpc>
              <a:buClr>
                <a:srgbClr val="5EEC3C"/>
              </a:buClr>
              <a:buFont typeface="Arial" panose="020B0604020202020204" pitchFamily="34" charset="0"/>
              <a:buChar char="•"/>
            </a:pPr>
            <a:r>
              <a:rPr lang="en-US" sz="3200" dirty="0">
                <a:solidFill>
                  <a:schemeClr val="bg1"/>
                </a:solidFill>
              </a:rPr>
              <a:t>BIS is an information system that provides BI to business decision makers at different levels of organization </a:t>
            </a:r>
            <a:r>
              <a:rPr lang="en-US" sz="3200" i="1" dirty="0">
                <a:solidFill>
                  <a:schemeClr val="bg1"/>
                </a:solidFill>
              </a:rPr>
              <a:t>(operational, tactical, strategic levels</a:t>
            </a:r>
            <a:r>
              <a:rPr lang="en-US" sz="3200" i="1" dirty="0" smtClean="0">
                <a:solidFill>
                  <a:schemeClr val="bg1"/>
                </a:solidFill>
              </a:rPr>
              <a:t>)</a:t>
            </a:r>
          </a:p>
          <a:p>
            <a:pPr marL="457200" indent="-457200">
              <a:lnSpc>
                <a:spcPct val="90000"/>
              </a:lnSpc>
              <a:buClr>
                <a:srgbClr val="5EEC3C"/>
              </a:buClr>
              <a:buFont typeface="Arial" panose="020B0604020202020204" pitchFamily="34" charset="0"/>
              <a:buChar char="•"/>
            </a:pPr>
            <a:endParaRPr lang="en-US" sz="3200" dirty="0">
              <a:solidFill>
                <a:schemeClr val="bg1"/>
              </a:solidFill>
            </a:endParaRPr>
          </a:p>
          <a:p>
            <a:pPr marL="457200" indent="-457200">
              <a:lnSpc>
                <a:spcPct val="90000"/>
              </a:lnSpc>
              <a:buClr>
                <a:srgbClr val="5EEC3C"/>
              </a:buClr>
              <a:buFont typeface="Arial" panose="020B0604020202020204" pitchFamily="34" charset="0"/>
              <a:buChar char="•"/>
            </a:pPr>
            <a:r>
              <a:rPr lang="en-US" sz="3200" dirty="0">
                <a:solidFill>
                  <a:schemeClr val="bg1"/>
                </a:solidFill>
              </a:rPr>
              <a:t>BIS is an information system that turns selected data, information, and/or knowledge into desired intelligence for business gain (</a:t>
            </a:r>
            <a:r>
              <a:rPr lang="en-US" sz="3200" dirty="0" err="1">
                <a:solidFill>
                  <a:schemeClr val="bg1"/>
                </a:solidFill>
              </a:rPr>
              <a:t>Thierauf</a:t>
            </a:r>
            <a:r>
              <a:rPr lang="en-US" sz="3200" dirty="0">
                <a:solidFill>
                  <a:schemeClr val="bg1"/>
                </a:solidFill>
              </a:rPr>
              <a:t>, 2001)</a:t>
            </a:r>
          </a:p>
          <a:p>
            <a:pPr marL="457200" indent="-457200">
              <a:lnSpc>
                <a:spcPct val="90000"/>
              </a:lnSpc>
              <a:buClr>
                <a:srgbClr val="5EEC3C"/>
              </a:buClr>
              <a:buFont typeface="Arial" panose="020B0604020202020204" pitchFamily="34" charset="0"/>
              <a:buChar char="•"/>
            </a:pPr>
            <a:endParaRPr lang="en-AU" sz="32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653371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2877160"/>
            <a:ext cx="8704184" cy="763525"/>
          </a:xfrm>
        </p:spPr>
        <p:txBody>
          <a:bodyPr>
            <a:noAutofit/>
          </a:bodyPr>
          <a:lstStyle/>
          <a:p>
            <a:pPr algn="ctr"/>
            <a:r>
              <a:rPr lang="en-US" sz="6000" b="1" i="1" dirty="0"/>
              <a:t>What is the role of </a:t>
            </a:r>
            <a:br>
              <a:rPr lang="en-US" sz="6000" b="1" i="1" dirty="0"/>
            </a:br>
            <a:r>
              <a:rPr lang="en-US" sz="6000" b="1" i="1" dirty="0"/>
              <a:t>Business Intelligence System?</a:t>
            </a:r>
            <a:r>
              <a:rPr lang="en-AU" sz="6000" b="1" i="1" dirty="0"/>
              <a:t/>
            </a:r>
            <a:br>
              <a:rPr lang="en-AU" sz="6000" b="1" i="1" dirty="0"/>
            </a:br>
            <a:endParaRPr lang="en-AU" sz="6000" b="1" i="1" dirty="0"/>
          </a:p>
        </p:txBody>
      </p:sp>
      <p:sp>
        <p:nvSpPr>
          <p:cNvPr id="3" name="Content Placeholder 2"/>
          <p:cNvSpPr>
            <a:spLocks noGrp="1"/>
          </p:cNvSpPr>
          <p:nvPr>
            <p:ph idx="1"/>
          </p:nvPr>
        </p:nvSpPr>
        <p:spPr/>
        <p:txBody>
          <a:bodyPr/>
          <a:lstStyle/>
          <a:p>
            <a:pPr marL="0" indent="0">
              <a:buNone/>
            </a:pPr>
            <a:endParaRPr lang="en-US" dirty="0"/>
          </a:p>
          <a:p>
            <a:endParaRPr lang="en-US" dirty="0"/>
          </a:p>
        </p:txBody>
      </p:sp>
    </p:spTree>
    <p:extLst>
      <p:ext uri="{BB962C8B-B14F-4D97-AF65-F5344CB8AC3E}">
        <p14:creationId xmlns:p14="http://schemas.microsoft.com/office/powerpoint/2010/main" val="1366771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1" y="281175"/>
            <a:ext cx="8398774" cy="763525"/>
          </a:xfrm>
        </p:spPr>
        <p:txBody>
          <a:bodyPr>
            <a:noAutofit/>
          </a:bodyPr>
          <a:lstStyle/>
          <a:p>
            <a:r>
              <a:rPr lang="en-AU" b="1" i="1" dirty="0"/>
              <a:t>Role </a:t>
            </a:r>
            <a:r>
              <a:rPr lang="en-AU" b="1" i="1" dirty="0" smtClean="0"/>
              <a:t>of BIS</a:t>
            </a:r>
            <a:endParaRPr lang="en-AU" b="1" i="1" dirty="0"/>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7" name="Rectangle 6"/>
          <p:cNvSpPr/>
          <p:nvPr/>
        </p:nvSpPr>
        <p:spPr>
          <a:xfrm>
            <a:off x="448966" y="1300752"/>
            <a:ext cx="8398774" cy="3490186"/>
          </a:xfrm>
          <a:prstGeom prst="rect">
            <a:avLst/>
          </a:prstGeom>
        </p:spPr>
        <p:txBody>
          <a:bodyPr wrap="square">
            <a:spAutoFit/>
          </a:bodyPr>
          <a:lstStyle/>
          <a:p>
            <a:r>
              <a:rPr lang="en-AU" sz="3200" dirty="0">
                <a:solidFill>
                  <a:schemeClr val="bg1"/>
                </a:solidFill>
              </a:rPr>
              <a:t>Provide decision makers with the ability to understand (i.e., the intelligence to gain insights into) the relationships of presented facts in the form of data, information, and knowledge  in order to guide action toward a desired actionable goal </a:t>
            </a:r>
            <a:r>
              <a:rPr lang="en-US" sz="3200" dirty="0">
                <a:solidFill>
                  <a:schemeClr val="bg1"/>
                </a:solidFill>
              </a:rPr>
              <a:t>(</a:t>
            </a:r>
            <a:r>
              <a:rPr lang="en-US" sz="3200" dirty="0" err="1">
                <a:solidFill>
                  <a:schemeClr val="bg1"/>
                </a:solidFill>
              </a:rPr>
              <a:t>Thierauf</a:t>
            </a:r>
            <a:r>
              <a:rPr lang="en-US" sz="3200" dirty="0">
                <a:solidFill>
                  <a:schemeClr val="bg1"/>
                </a:solidFill>
              </a:rPr>
              <a:t>, 2001)</a:t>
            </a:r>
          </a:p>
          <a:p>
            <a:pPr marL="457200" indent="-457200">
              <a:lnSpc>
                <a:spcPct val="90000"/>
              </a:lnSpc>
              <a:buClr>
                <a:srgbClr val="5EEC3C"/>
              </a:buClr>
              <a:buFont typeface="Arial" panose="020B0604020202020204" pitchFamily="34" charset="0"/>
              <a:buChar char="•"/>
            </a:pPr>
            <a:endParaRPr lang="en-AU" sz="32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58074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1" y="281175"/>
            <a:ext cx="8398774" cy="763525"/>
          </a:xfrm>
        </p:spPr>
        <p:txBody>
          <a:bodyPr>
            <a:noAutofit/>
          </a:bodyPr>
          <a:lstStyle/>
          <a:p>
            <a:r>
              <a:rPr lang="en-AU" b="1" i="1" dirty="0"/>
              <a:t>Role </a:t>
            </a:r>
            <a:r>
              <a:rPr lang="en-AU" b="1" i="1" dirty="0" smtClean="0"/>
              <a:t>of BIS Cont..</a:t>
            </a:r>
            <a:endParaRPr lang="en-AU" b="1" i="1" dirty="0"/>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7" name="Rectangle 6"/>
          <p:cNvSpPr/>
          <p:nvPr/>
        </p:nvSpPr>
        <p:spPr>
          <a:xfrm>
            <a:off x="303438" y="1356151"/>
            <a:ext cx="8551479" cy="3194721"/>
          </a:xfrm>
          <a:prstGeom prst="rect">
            <a:avLst/>
          </a:prstGeom>
        </p:spPr>
        <p:txBody>
          <a:bodyPr wrap="square">
            <a:spAutoFit/>
          </a:bodyPr>
          <a:lstStyle/>
          <a:p>
            <a:pPr>
              <a:lnSpc>
                <a:spcPct val="90000"/>
              </a:lnSpc>
            </a:pPr>
            <a:r>
              <a:rPr lang="en-AU" sz="3200" dirty="0">
                <a:solidFill>
                  <a:schemeClr val="bg1"/>
                </a:solidFill>
              </a:rPr>
              <a:t>Provide decision makers with timely data, information and knowledge for problem solving, and problem finding</a:t>
            </a:r>
          </a:p>
          <a:p>
            <a:pPr>
              <a:lnSpc>
                <a:spcPct val="90000"/>
              </a:lnSpc>
            </a:pPr>
            <a:r>
              <a:rPr lang="en-AU" sz="3200" dirty="0" smtClean="0">
                <a:solidFill>
                  <a:schemeClr val="bg1"/>
                </a:solidFill>
              </a:rPr>
              <a:t>Past </a:t>
            </a:r>
            <a:r>
              <a:rPr lang="en-AU" sz="3200" dirty="0">
                <a:solidFill>
                  <a:schemeClr val="bg1"/>
                </a:solidFill>
              </a:rPr>
              <a:t>: Decision making as Problem Solving activity </a:t>
            </a:r>
            <a:endParaRPr lang="en-AU" sz="3200" i="1" dirty="0">
              <a:solidFill>
                <a:schemeClr val="bg1"/>
              </a:solidFill>
            </a:endParaRPr>
          </a:p>
          <a:p>
            <a:pPr lvl="1">
              <a:lnSpc>
                <a:spcPct val="90000"/>
              </a:lnSpc>
            </a:pPr>
            <a:r>
              <a:rPr lang="en-AU" sz="3200" i="1" dirty="0">
                <a:solidFill>
                  <a:schemeClr val="bg1"/>
                </a:solidFill>
              </a:rPr>
              <a:t>Reactive approach –use of appropriate management technologies to resolve current problems as they arise</a:t>
            </a:r>
          </a:p>
        </p:txBody>
      </p:sp>
    </p:spTree>
    <p:extLst>
      <p:ext uri="{BB962C8B-B14F-4D97-AF65-F5344CB8AC3E}">
        <p14:creationId xmlns:p14="http://schemas.microsoft.com/office/powerpoint/2010/main" val="16308580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1" y="281175"/>
            <a:ext cx="8398774" cy="763525"/>
          </a:xfrm>
        </p:spPr>
        <p:txBody>
          <a:bodyPr>
            <a:noAutofit/>
          </a:bodyPr>
          <a:lstStyle/>
          <a:p>
            <a:r>
              <a:rPr lang="en-AU" b="1" i="1" dirty="0"/>
              <a:t>Role </a:t>
            </a:r>
            <a:r>
              <a:rPr lang="en-AU" b="1" i="1" dirty="0" smtClean="0"/>
              <a:t>of BIS Cont..</a:t>
            </a:r>
            <a:endParaRPr lang="en-AU" b="1" i="1" dirty="0"/>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7" name="Rectangle 6"/>
          <p:cNvSpPr/>
          <p:nvPr/>
        </p:nvSpPr>
        <p:spPr>
          <a:xfrm>
            <a:off x="448966" y="1300752"/>
            <a:ext cx="8129955" cy="2751522"/>
          </a:xfrm>
          <a:prstGeom prst="rect">
            <a:avLst/>
          </a:prstGeom>
        </p:spPr>
        <p:txBody>
          <a:bodyPr wrap="square">
            <a:spAutoFit/>
          </a:bodyPr>
          <a:lstStyle/>
          <a:p>
            <a:pPr>
              <a:lnSpc>
                <a:spcPct val="90000"/>
              </a:lnSpc>
            </a:pPr>
            <a:r>
              <a:rPr lang="en-AU" sz="3200" dirty="0">
                <a:solidFill>
                  <a:schemeClr val="bg1"/>
                </a:solidFill>
              </a:rPr>
              <a:t>Current: Business intelligence activity as problem solving, as well as problem finding</a:t>
            </a:r>
          </a:p>
          <a:p>
            <a:pPr lvl="1">
              <a:lnSpc>
                <a:spcPct val="90000"/>
              </a:lnSpc>
            </a:pPr>
            <a:r>
              <a:rPr lang="en-AU" sz="3200" i="1" dirty="0" smtClean="0">
                <a:solidFill>
                  <a:schemeClr val="bg1"/>
                </a:solidFill>
              </a:rPr>
              <a:t>Proactive, preventive approach – anticipating future company problems; looking for future opportunities</a:t>
            </a:r>
          </a:p>
          <a:p>
            <a:pPr>
              <a:lnSpc>
                <a:spcPct val="90000"/>
              </a:lnSpc>
              <a:buFont typeface="Wingdings" pitchFamily="2" charset="2"/>
              <a:buNone/>
            </a:pPr>
            <a:endParaRPr lang="en-AU" sz="3200" i="1" dirty="0">
              <a:solidFill>
                <a:schemeClr val="bg1"/>
              </a:solidFill>
            </a:endParaRPr>
          </a:p>
        </p:txBody>
      </p:sp>
    </p:spTree>
    <p:extLst>
      <p:ext uri="{BB962C8B-B14F-4D97-AF65-F5344CB8AC3E}">
        <p14:creationId xmlns:p14="http://schemas.microsoft.com/office/powerpoint/2010/main" val="2822720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2266340"/>
            <a:ext cx="6260905" cy="572644"/>
          </a:xfrm>
        </p:spPr>
        <p:txBody>
          <a:bodyPr>
            <a:noAutofit/>
          </a:bodyPr>
          <a:lstStyle/>
          <a:p>
            <a:r>
              <a:rPr lang="en-US" sz="6000" b="1" i="1" dirty="0"/>
              <a:t>How did Business Intelligence Systems evolve?</a:t>
            </a:r>
            <a:r>
              <a:rPr lang="en-AU" sz="6000" b="1" i="1" dirty="0"/>
              <a:t/>
            </a:r>
            <a:br>
              <a:rPr lang="en-AU" sz="6000" b="1" i="1" dirty="0"/>
            </a:br>
            <a:endParaRPr lang="en-US" sz="6000" dirty="0"/>
          </a:p>
        </p:txBody>
      </p:sp>
    </p:spTree>
    <p:extLst>
      <p:ext uri="{BB962C8B-B14F-4D97-AF65-F5344CB8AC3E}">
        <p14:creationId xmlns:p14="http://schemas.microsoft.com/office/powerpoint/2010/main" val="3450850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913" y="227948"/>
            <a:ext cx="6260905" cy="572644"/>
          </a:xfrm>
        </p:spPr>
        <p:txBody>
          <a:bodyPr>
            <a:noAutofit/>
          </a:bodyPr>
          <a:lstStyle/>
          <a:p>
            <a:r>
              <a:rPr lang="en-US" sz="4000" b="1" i="1" dirty="0">
                <a:effectLst>
                  <a:outerShdw blurRad="38100" dist="38100" dir="2700000" algn="tl">
                    <a:srgbClr val="000000">
                      <a:alpha val="43137"/>
                    </a:srgbClr>
                  </a:outerShdw>
                </a:effectLst>
              </a:rPr>
              <a:t>Road Map</a:t>
            </a:r>
          </a:p>
        </p:txBody>
      </p:sp>
      <p:sp>
        <p:nvSpPr>
          <p:cNvPr id="5" name="Content Placeholder 4"/>
          <p:cNvSpPr>
            <a:spLocks noGrp="1"/>
          </p:cNvSpPr>
          <p:nvPr>
            <p:ph idx="1"/>
          </p:nvPr>
        </p:nvSpPr>
        <p:spPr>
          <a:xfrm>
            <a:off x="316950" y="853819"/>
            <a:ext cx="5941842" cy="3152081"/>
          </a:xfrm>
        </p:spPr>
        <p:txBody>
          <a:bodyPr>
            <a:noAutofit/>
          </a:bodyPr>
          <a:lstStyle/>
          <a:p>
            <a:pPr>
              <a:buFont typeface="+mj-lt"/>
              <a:buAutoNum type="arabicPeriod"/>
            </a:pPr>
            <a:r>
              <a:rPr lang="en-US" sz="1600" b="1" i="1" dirty="0">
                <a:effectLst>
                  <a:outerShdw blurRad="38100" dist="38100" dir="2700000" algn="tl">
                    <a:srgbClr val="000000">
                      <a:alpha val="43137"/>
                    </a:srgbClr>
                  </a:outerShdw>
                </a:effectLst>
              </a:rPr>
              <a:t>What is </a:t>
            </a:r>
            <a:r>
              <a:rPr lang="en-US" sz="1600" b="1" i="1" dirty="0" smtClean="0">
                <a:effectLst>
                  <a:outerShdw blurRad="38100" dist="38100" dir="2700000" algn="tl">
                    <a:srgbClr val="000000">
                      <a:alpha val="43137"/>
                    </a:srgbClr>
                  </a:outerShdw>
                </a:effectLst>
              </a:rPr>
              <a:t>Business Intelligence- vendors &amp; non</a:t>
            </a:r>
            <a:r>
              <a:rPr lang="en-US" sz="1600" b="1" i="1" dirty="0">
                <a:effectLst>
                  <a:outerShdw blurRad="38100" dist="38100" dir="2700000" algn="tl">
                    <a:srgbClr val="000000">
                      <a:alpha val="43137"/>
                    </a:srgbClr>
                  </a:outerShdw>
                </a:effectLst>
              </a:rPr>
              <a:t> </a:t>
            </a:r>
            <a:r>
              <a:rPr lang="en-US" sz="1600" b="1" i="1" dirty="0" smtClean="0">
                <a:effectLst>
                  <a:outerShdw blurRad="38100" dist="38100" dir="2700000" algn="tl">
                    <a:srgbClr val="000000">
                      <a:alpha val="43137"/>
                    </a:srgbClr>
                  </a:outerShdw>
                </a:effectLst>
              </a:rPr>
              <a:t>vendors</a:t>
            </a:r>
          </a:p>
          <a:p>
            <a:pPr>
              <a:buFont typeface="+mj-lt"/>
              <a:buAutoNum type="arabicPeriod"/>
            </a:pPr>
            <a:r>
              <a:rPr lang="en-US" sz="1600" b="1" i="1" dirty="0" smtClean="0">
                <a:effectLst>
                  <a:outerShdw blurRad="38100" dist="38100" dir="2700000" algn="tl">
                    <a:srgbClr val="000000">
                      <a:alpha val="43137"/>
                    </a:srgbClr>
                  </a:outerShdw>
                </a:effectLst>
              </a:rPr>
              <a:t>Some </a:t>
            </a:r>
            <a:r>
              <a:rPr lang="en-US" sz="1600" b="1" i="1" dirty="0" smtClean="0">
                <a:effectLst>
                  <a:outerShdw blurRad="38100" dist="38100" dir="2700000" algn="tl">
                    <a:srgbClr val="000000">
                      <a:alpha val="43137"/>
                    </a:srgbClr>
                  </a:outerShdw>
                </a:effectLst>
              </a:rPr>
              <a:t>Terms</a:t>
            </a:r>
          </a:p>
          <a:p>
            <a:pPr>
              <a:buFont typeface="+mj-lt"/>
              <a:buAutoNum type="arabicPeriod"/>
            </a:pPr>
            <a:r>
              <a:rPr lang="en-US" sz="1600" b="1" i="1" dirty="0"/>
              <a:t>Case Study</a:t>
            </a:r>
            <a:endParaRPr lang="en-US" sz="1600" b="1" i="1" dirty="0" smtClean="0">
              <a:effectLst>
                <a:outerShdw blurRad="38100" dist="38100" dir="2700000" algn="tl">
                  <a:srgbClr val="000000">
                    <a:alpha val="43137"/>
                  </a:srgbClr>
                </a:outerShdw>
              </a:effectLst>
            </a:endParaRPr>
          </a:p>
          <a:p>
            <a:pPr>
              <a:buFont typeface="+mj-lt"/>
              <a:buAutoNum type="arabicPeriod"/>
            </a:pPr>
            <a:r>
              <a:rPr lang="en-US" sz="1600" b="1" i="1" dirty="0"/>
              <a:t>What is a </a:t>
            </a:r>
            <a:r>
              <a:rPr lang="en-US" sz="1600" b="1" i="1" dirty="0" smtClean="0"/>
              <a:t>Business </a:t>
            </a:r>
            <a:r>
              <a:rPr lang="en-US" sz="1600" b="1" i="1" dirty="0"/>
              <a:t>Intelligence System?</a:t>
            </a:r>
            <a:endParaRPr lang="en-US" sz="1600" b="1" i="1" dirty="0" smtClean="0">
              <a:effectLst>
                <a:outerShdw blurRad="38100" dist="38100" dir="2700000" algn="tl">
                  <a:srgbClr val="000000">
                    <a:alpha val="43137"/>
                  </a:srgbClr>
                </a:outerShdw>
              </a:effectLst>
            </a:endParaRPr>
          </a:p>
          <a:p>
            <a:pPr>
              <a:buFont typeface="+mj-lt"/>
              <a:buAutoNum type="arabicPeriod"/>
            </a:pPr>
            <a:r>
              <a:rPr lang="en-US" sz="1600" b="1" i="1" dirty="0"/>
              <a:t>What is the role of </a:t>
            </a:r>
            <a:r>
              <a:rPr lang="en-US" sz="1600" b="1" i="1" dirty="0" smtClean="0"/>
              <a:t>BIS? </a:t>
            </a:r>
          </a:p>
          <a:p>
            <a:pPr>
              <a:buFont typeface="+mj-lt"/>
              <a:buAutoNum type="arabicPeriod"/>
            </a:pPr>
            <a:r>
              <a:rPr lang="en-US" sz="1600" b="1" i="1" dirty="0" smtClean="0">
                <a:effectLst>
                  <a:outerShdw blurRad="38100" dist="38100" dir="2700000" algn="tl">
                    <a:srgbClr val="000000">
                      <a:alpha val="43137"/>
                    </a:srgbClr>
                  </a:outerShdw>
                </a:effectLst>
              </a:rPr>
              <a:t>How </a:t>
            </a:r>
            <a:r>
              <a:rPr lang="en-US" sz="1600" b="1" i="1" dirty="0">
                <a:effectLst>
                  <a:outerShdw blurRad="38100" dist="38100" dir="2700000" algn="tl">
                    <a:srgbClr val="000000">
                      <a:alpha val="43137"/>
                    </a:srgbClr>
                  </a:outerShdw>
                </a:effectLst>
              </a:rPr>
              <a:t>did </a:t>
            </a:r>
            <a:r>
              <a:rPr lang="en-US" sz="1600" b="1" i="1" dirty="0" smtClean="0">
                <a:effectLst>
                  <a:outerShdw blurRad="38100" dist="38100" dir="2700000" algn="tl">
                    <a:srgbClr val="000000">
                      <a:alpha val="43137"/>
                    </a:srgbClr>
                  </a:outerShdw>
                </a:effectLst>
              </a:rPr>
              <a:t>BIS evolve?</a:t>
            </a:r>
          </a:p>
          <a:p>
            <a:pPr>
              <a:buFont typeface="+mj-lt"/>
              <a:buAutoNum type="arabicPeriod"/>
            </a:pPr>
            <a:r>
              <a:rPr lang="en-US" sz="1600" b="1" i="1" dirty="0"/>
              <a:t> </a:t>
            </a:r>
            <a:r>
              <a:rPr lang="en-US" sz="1600" b="1" i="1" dirty="0">
                <a:cs typeface="Arial" pitchFamily="34" charset="0"/>
              </a:rPr>
              <a:t>What is Database </a:t>
            </a:r>
            <a:r>
              <a:rPr lang="en-US" sz="1600" b="1" i="1" dirty="0" smtClean="0">
                <a:cs typeface="Arial" pitchFamily="34" charset="0"/>
              </a:rPr>
              <a:t>?</a:t>
            </a:r>
          </a:p>
          <a:p>
            <a:pPr>
              <a:buFont typeface="+mj-lt"/>
              <a:buAutoNum type="arabicPeriod"/>
            </a:pPr>
            <a:r>
              <a:rPr lang="en-US" sz="1600" b="1" i="1" dirty="0">
                <a:cs typeface="Arial" pitchFamily="34" charset="0"/>
              </a:rPr>
              <a:t>What is DBMS</a:t>
            </a:r>
            <a:r>
              <a:rPr lang="en-US" sz="1600" b="1" i="1" dirty="0" smtClean="0">
                <a:cs typeface="Arial" pitchFamily="34" charset="0"/>
              </a:rPr>
              <a:t>?</a:t>
            </a:r>
          </a:p>
          <a:p>
            <a:pPr>
              <a:buFont typeface="+mj-lt"/>
              <a:buAutoNum type="arabicPeriod"/>
            </a:pPr>
            <a:r>
              <a:rPr lang="en-US" sz="1600" b="1" i="1" dirty="0">
                <a:cs typeface="Arial" pitchFamily="34" charset="0"/>
              </a:rPr>
              <a:t>What is ETL</a:t>
            </a:r>
            <a:r>
              <a:rPr lang="en-US" sz="1600" b="1" i="1" dirty="0" smtClean="0">
                <a:cs typeface="Arial" pitchFamily="34" charset="0"/>
              </a:rPr>
              <a:t>?</a:t>
            </a:r>
          </a:p>
          <a:p>
            <a:pPr>
              <a:buFont typeface="+mj-lt"/>
              <a:buAutoNum type="arabicPeriod"/>
            </a:pPr>
            <a:r>
              <a:rPr lang="en-US" sz="1600" b="1" i="1" dirty="0">
                <a:cs typeface="Arial" pitchFamily="34" charset="0"/>
              </a:rPr>
              <a:t>What is Staging Area</a:t>
            </a:r>
            <a:r>
              <a:rPr lang="en-US" sz="1600" b="1" i="1" dirty="0" smtClean="0">
                <a:cs typeface="Arial" pitchFamily="34" charset="0"/>
              </a:rPr>
              <a:t>?</a:t>
            </a:r>
          </a:p>
          <a:p>
            <a:pPr>
              <a:buFont typeface="+mj-lt"/>
              <a:buAutoNum type="arabicPeriod"/>
            </a:pPr>
            <a:r>
              <a:rPr lang="en-US" sz="1600" b="1" i="1" dirty="0">
                <a:cs typeface="Arial" pitchFamily="34" charset="0"/>
              </a:rPr>
              <a:t>What is Warehouse &amp; Data Mart</a:t>
            </a:r>
            <a:r>
              <a:rPr lang="en-US" sz="1600" b="1" i="1" dirty="0" smtClean="0">
                <a:cs typeface="Arial" pitchFamily="34" charset="0"/>
              </a:rPr>
              <a:t>?</a:t>
            </a:r>
          </a:p>
          <a:p>
            <a:pPr>
              <a:buFont typeface="+mj-lt"/>
              <a:buAutoNum type="arabicPeriod"/>
            </a:pPr>
            <a:r>
              <a:rPr lang="en-US" sz="1600" b="1" i="1" dirty="0">
                <a:cs typeface="Arial" pitchFamily="34" charset="0"/>
              </a:rPr>
              <a:t>What is Data Cubes</a:t>
            </a:r>
            <a:r>
              <a:rPr lang="en-US" sz="1600" b="1" i="1" dirty="0" smtClean="0">
                <a:cs typeface="Arial" pitchFamily="34" charset="0"/>
              </a:rPr>
              <a:t>?</a:t>
            </a:r>
          </a:p>
          <a:p>
            <a:pPr>
              <a:buFont typeface="+mj-lt"/>
              <a:buAutoNum type="arabicPeriod"/>
            </a:pPr>
            <a:r>
              <a:rPr lang="en-US" sz="1600" b="1" i="1" dirty="0">
                <a:cs typeface="Arial" pitchFamily="34" charset="0"/>
              </a:rPr>
              <a:t>What is Data Mining</a:t>
            </a:r>
            <a:r>
              <a:rPr lang="en-US" sz="1600" b="1" i="1" dirty="0" smtClean="0">
                <a:cs typeface="Arial" pitchFamily="34" charset="0"/>
              </a:rPr>
              <a:t>?</a:t>
            </a:r>
            <a:r>
              <a:rPr lang="en-AU" sz="1600" b="1" i="1" dirty="0">
                <a:effectLst>
                  <a:outerShdw blurRad="38100" dist="38100" dir="2700000" algn="tl">
                    <a:srgbClr val="000000">
                      <a:alpha val="43137"/>
                    </a:srgbClr>
                  </a:outerShdw>
                </a:effectLst>
              </a:rPr>
              <a:t/>
            </a:r>
            <a:br>
              <a:rPr lang="en-AU" sz="1600" b="1" i="1" dirty="0">
                <a:effectLst>
                  <a:outerShdw blurRad="38100" dist="38100" dir="2700000" algn="tl">
                    <a:srgbClr val="000000">
                      <a:alpha val="43137"/>
                    </a:srgbClr>
                  </a:outerShdw>
                </a:effectLst>
              </a:rPr>
            </a:br>
            <a:endParaRPr lang="en-AU" sz="1600" b="1" i="1" dirty="0" smtClean="0">
              <a:effectLst>
                <a:outerShdw blurRad="38100" dist="38100" dir="2700000" algn="tl">
                  <a:srgbClr val="000000">
                    <a:alpha val="43137"/>
                  </a:srgbClr>
                </a:outerShdw>
              </a:effectLst>
            </a:endParaRPr>
          </a:p>
          <a:p>
            <a:pPr>
              <a:buFont typeface="+mj-lt"/>
              <a:buAutoNum type="arabicPeriod"/>
            </a:pPr>
            <a:endParaRPr lang="en-US" sz="1600" b="1" i="1" dirty="0" smtClean="0">
              <a:effectLst>
                <a:outerShdw blurRad="38100" dist="38100" dir="2700000" algn="tl">
                  <a:srgbClr val="000000">
                    <a:alpha val="43137"/>
                  </a:srgbClr>
                </a:outerShdw>
              </a:effectLst>
            </a:endParaRPr>
          </a:p>
          <a:p>
            <a:pPr>
              <a:buFont typeface="+mj-lt"/>
              <a:buAutoNum type="arabicPeriod"/>
            </a:pPr>
            <a:endParaRPr lang="en-US" sz="1600" b="1" i="1" dirty="0" smtClean="0">
              <a:effectLst>
                <a:outerShdw blurRad="38100" dist="38100" dir="2700000" algn="tl">
                  <a:srgbClr val="000000">
                    <a:alpha val="43137"/>
                  </a:srgbClr>
                </a:outerShdw>
              </a:effectLst>
            </a:endParaRPr>
          </a:p>
        </p:txBody>
      </p:sp>
      <p:sp>
        <p:nvSpPr>
          <p:cNvPr id="6" name="Title 3"/>
          <p:cNvSpPr txBox="1">
            <a:spLocks/>
          </p:cNvSpPr>
          <p:nvPr/>
        </p:nvSpPr>
        <p:spPr>
          <a:xfrm>
            <a:off x="2586833" y="281175"/>
            <a:ext cx="6108206" cy="7635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5EEC3C"/>
                </a:solidFill>
                <a:effectLst>
                  <a:outerShdw blurRad="50800" dist="38100" dir="2700000" algn="tl" rotWithShape="0">
                    <a:prstClr val="black">
                      <a:alpha val="40000"/>
                    </a:prstClr>
                  </a:outerShdw>
                </a:effectLst>
                <a:latin typeface="+mj-lt"/>
                <a:ea typeface="+mj-ea"/>
                <a:cs typeface="+mj-cs"/>
              </a:defRPr>
            </a:lvl1pPr>
          </a:lstStyle>
          <a:p>
            <a:endParaRPr lang="en-US" b="1" dirty="0"/>
          </a:p>
        </p:txBody>
      </p:sp>
      <p:pic>
        <p:nvPicPr>
          <p:cNvPr id="7" name="Picture 4" descr="3d Man Climbing On A Stair To Success Stock Illustration - Illustration of  metaphor, person: 4913132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427" t="1328" r="7738" b="12384"/>
          <a:stretch/>
        </p:blipFill>
        <p:spPr bwMode="auto">
          <a:xfrm>
            <a:off x="4877410" y="3004507"/>
            <a:ext cx="1985166" cy="2109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669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nSpc>
                <a:spcPct val="80000"/>
              </a:lnSpc>
              <a:buSzPct val="70000"/>
            </a:pPr>
            <a:r>
              <a:rPr lang="en-AU" sz="4000" b="1" i="1" dirty="0">
                <a:effectLst>
                  <a:outerShdw blurRad="38100" dist="38100" dir="2700000" algn="tl">
                    <a:srgbClr val="000000">
                      <a:alpha val="43137"/>
                    </a:srgbClr>
                  </a:outerShdw>
                </a:effectLst>
              </a:rPr>
              <a:t>Computer-based Support Systems </a:t>
            </a:r>
            <a:r>
              <a:rPr lang="en-AU" sz="4000" b="1" i="1" dirty="0" smtClean="0">
                <a:effectLst>
                  <a:outerShdw blurRad="38100" dist="38100" dir="2700000" algn="tl">
                    <a:srgbClr val="000000">
                      <a:alpha val="43137"/>
                    </a:srgbClr>
                  </a:outerShdw>
                </a:effectLst>
              </a:rPr>
              <a:t>Technologies </a:t>
            </a:r>
            <a:endParaRPr lang="en-AU" sz="4000" b="1" i="1"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296260" y="1006524"/>
            <a:ext cx="6413610" cy="3511061"/>
          </a:xfrm>
        </p:spPr>
        <p:txBody>
          <a:bodyPr>
            <a:noAutofit/>
          </a:bodyPr>
          <a:lstStyle/>
          <a:p>
            <a:pPr>
              <a:lnSpc>
                <a:spcPct val="80000"/>
              </a:lnSpc>
              <a:buSzPct val="70000"/>
              <a:buNone/>
            </a:pPr>
            <a:endParaRPr lang="en-AU" sz="1600" b="1" i="1" dirty="0">
              <a:effectLst>
                <a:outerShdw blurRad="38100" dist="38100" dir="2700000" algn="tl">
                  <a:srgbClr val="000000">
                    <a:alpha val="43137"/>
                  </a:srgbClr>
                </a:outerShdw>
              </a:effectLst>
            </a:endParaRPr>
          </a:p>
          <a:p>
            <a:pPr marL="457200" indent="-457200">
              <a:lnSpc>
                <a:spcPct val="120000"/>
              </a:lnSpc>
              <a:buSzPct val="70000"/>
            </a:pPr>
            <a:r>
              <a:rPr lang="en-AU" sz="1600" dirty="0"/>
              <a:t>1950s	Transaction Processing Systems (TPS)</a:t>
            </a:r>
          </a:p>
          <a:p>
            <a:pPr marL="457200" indent="-457200">
              <a:lnSpc>
                <a:spcPct val="120000"/>
              </a:lnSpc>
              <a:buSzPct val="70000"/>
            </a:pPr>
            <a:r>
              <a:rPr lang="en-AU" sz="1600" dirty="0"/>
              <a:t>1960s	Management Information Systems (MIS)</a:t>
            </a:r>
          </a:p>
          <a:p>
            <a:pPr marL="457200" indent="-457200">
              <a:lnSpc>
                <a:spcPct val="120000"/>
              </a:lnSpc>
              <a:buSzPct val="70000"/>
            </a:pPr>
            <a:r>
              <a:rPr lang="en-AU" sz="1600" dirty="0"/>
              <a:t>1970s	Office Automation Systems </a:t>
            </a:r>
            <a:br>
              <a:rPr lang="en-AU" sz="1600" dirty="0"/>
            </a:br>
            <a:r>
              <a:rPr lang="en-AU" sz="1600" dirty="0"/>
              <a:t>		Decision Support Systems (DSS) </a:t>
            </a:r>
          </a:p>
          <a:p>
            <a:pPr marL="457200" indent="-457200">
              <a:lnSpc>
                <a:spcPct val="120000"/>
              </a:lnSpc>
              <a:buSzPct val="70000"/>
            </a:pPr>
            <a:r>
              <a:rPr lang="en-AU" sz="1600" dirty="0"/>
              <a:t>1980s 	DSS Expanded</a:t>
            </a:r>
            <a:br>
              <a:rPr lang="en-AU" sz="1600" dirty="0"/>
            </a:br>
            <a:r>
              <a:rPr lang="en-AU" sz="1600" dirty="0"/>
              <a:t>		Commercial applications of Expert Systems </a:t>
            </a:r>
            <a:br>
              <a:rPr lang="en-AU" sz="1600" dirty="0"/>
            </a:br>
            <a:r>
              <a:rPr lang="en-AU" sz="1600" dirty="0"/>
              <a:t>		Executive Information Systems (EIS) </a:t>
            </a:r>
          </a:p>
          <a:p>
            <a:pPr marL="457200" indent="-457200">
              <a:lnSpc>
                <a:spcPct val="120000"/>
              </a:lnSpc>
              <a:buSzPct val="70000"/>
            </a:pPr>
            <a:r>
              <a:rPr lang="en-AU" sz="1600" dirty="0"/>
              <a:t>1990s 	Group Support Systems </a:t>
            </a:r>
            <a:br>
              <a:rPr lang="en-AU" sz="1600" dirty="0"/>
            </a:br>
            <a:r>
              <a:rPr lang="en-AU" sz="1600" dirty="0"/>
              <a:t>		Neural Computing </a:t>
            </a:r>
            <a:br>
              <a:rPr lang="en-AU" sz="1600" dirty="0"/>
            </a:br>
            <a:r>
              <a:rPr lang="en-AU" sz="1600" dirty="0"/>
              <a:t>		Integrated, hybrid computer systems</a:t>
            </a:r>
          </a:p>
          <a:p>
            <a:pPr marL="457200" indent="-457200">
              <a:lnSpc>
                <a:spcPct val="80000"/>
              </a:lnSpc>
              <a:buSzPct val="70000"/>
            </a:pPr>
            <a:endParaRPr lang="en-AU" sz="1600" b="1" dirty="0">
              <a:solidFill>
                <a:schemeClr val="accent1">
                  <a:lumMod val="50000"/>
                </a:schemeClr>
              </a:solidFill>
            </a:endParaRPr>
          </a:p>
          <a:p>
            <a:pPr algn="r">
              <a:spcBef>
                <a:spcPct val="0"/>
              </a:spcBef>
              <a:buFontTx/>
              <a:buNone/>
            </a:pPr>
            <a:r>
              <a:rPr lang="en-AU" sz="1600" dirty="0"/>
              <a:t>Turban  and Aronson (2001)</a:t>
            </a:r>
          </a:p>
          <a:p>
            <a:pPr marL="0" indent="0">
              <a:lnSpc>
                <a:spcPct val="80000"/>
              </a:lnSpc>
              <a:buNone/>
            </a:pPr>
            <a:endParaRPr lang="en-US" sz="1600" dirty="0"/>
          </a:p>
        </p:txBody>
      </p:sp>
    </p:spTree>
    <p:extLst>
      <p:ext uri="{BB962C8B-B14F-4D97-AF65-F5344CB8AC3E}">
        <p14:creationId xmlns:p14="http://schemas.microsoft.com/office/powerpoint/2010/main" val="3940811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AU" sz="4000" b="1" i="1" dirty="0"/>
              <a:t>More BIS technologies</a:t>
            </a:r>
          </a:p>
        </p:txBody>
      </p:sp>
      <p:sp>
        <p:nvSpPr>
          <p:cNvPr id="5" name="Content Placeholder 4"/>
          <p:cNvSpPr>
            <a:spLocks noGrp="1"/>
          </p:cNvSpPr>
          <p:nvPr>
            <p:ph idx="1"/>
          </p:nvPr>
        </p:nvSpPr>
        <p:spPr>
          <a:xfrm>
            <a:off x="448965" y="1197405"/>
            <a:ext cx="6260904" cy="3511061"/>
          </a:xfrm>
        </p:spPr>
        <p:txBody>
          <a:bodyPr>
            <a:normAutofit fontScale="32500" lnSpcReduction="20000"/>
          </a:bodyPr>
          <a:lstStyle/>
          <a:p>
            <a:pPr>
              <a:lnSpc>
                <a:spcPct val="80000"/>
              </a:lnSpc>
            </a:pPr>
            <a:r>
              <a:rPr lang="en-AU" sz="4500" b="1" i="1" dirty="0">
                <a:solidFill>
                  <a:srgbClr val="5EEC3C"/>
                </a:solidFill>
                <a:effectLst>
                  <a:outerShdw blurRad="38100" dist="38100" dir="2700000" algn="tl">
                    <a:srgbClr val="000000">
                      <a:alpha val="43137"/>
                    </a:srgbClr>
                  </a:outerShdw>
                </a:effectLst>
              </a:rPr>
              <a:t>1990s Data warehouses</a:t>
            </a:r>
          </a:p>
          <a:p>
            <a:pPr marL="800100" lvl="1" indent="-342900">
              <a:lnSpc>
                <a:spcPct val="120000"/>
              </a:lnSpc>
              <a:buFont typeface="Arial" pitchFamily="34" charset="0"/>
              <a:buChar char="•"/>
            </a:pPr>
            <a:r>
              <a:rPr lang="en-AU" sz="4900" dirty="0">
                <a:effectLst>
                  <a:outerShdw blurRad="38100" dist="38100" dir="2700000" algn="tl">
                    <a:srgbClr val="000000">
                      <a:alpha val="43137"/>
                    </a:srgbClr>
                  </a:outerShdw>
                </a:effectLst>
              </a:rPr>
              <a:t>Enable decision makers to “pull” BI from a large centralised repository</a:t>
            </a:r>
          </a:p>
          <a:p>
            <a:pPr marL="800100" lvl="1" indent="-342900">
              <a:lnSpc>
                <a:spcPct val="120000"/>
              </a:lnSpc>
              <a:buFont typeface="Arial" pitchFamily="34" charset="0"/>
              <a:buChar char="•"/>
            </a:pPr>
            <a:r>
              <a:rPr lang="en-AU" sz="4900" dirty="0">
                <a:effectLst>
                  <a:outerShdw blurRad="38100" dist="38100" dir="2700000" algn="tl">
                    <a:srgbClr val="000000">
                      <a:alpha val="43137"/>
                    </a:srgbClr>
                  </a:outerShdw>
                </a:effectLst>
              </a:rPr>
              <a:t>created to support the information requirements of an organisation’s decision makers</a:t>
            </a:r>
            <a:r>
              <a:rPr lang="en-AU" sz="4900" dirty="0" smtClean="0">
                <a:effectLst>
                  <a:outerShdw blurRad="38100" dist="38100" dir="2700000" algn="tl">
                    <a:srgbClr val="000000">
                      <a:alpha val="43137"/>
                    </a:srgbClr>
                  </a:outerShdw>
                </a:effectLst>
              </a:rPr>
              <a:t>.</a:t>
            </a:r>
          </a:p>
          <a:p>
            <a:pPr marL="800100" lvl="1" indent="-342900">
              <a:lnSpc>
                <a:spcPct val="120000"/>
              </a:lnSpc>
              <a:buFont typeface="Arial" pitchFamily="34" charset="0"/>
              <a:buChar char="•"/>
            </a:pPr>
            <a:endParaRPr lang="en-AU" sz="2400" dirty="0">
              <a:effectLst>
                <a:outerShdw blurRad="38100" dist="38100" dir="2700000" algn="tl">
                  <a:srgbClr val="000000">
                    <a:alpha val="43137"/>
                  </a:srgbClr>
                </a:outerShdw>
              </a:effectLst>
            </a:endParaRPr>
          </a:p>
          <a:p>
            <a:pPr>
              <a:lnSpc>
                <a:spcPct val="80000"/>
              </a:lnSpc>
            </a:pPr>
            <a:r>
              <a:rPr lang="en-AU" sz="4500" b="1" i="1" dirty="0">
                <a:solidFill>
                  <a:srgbClr val="5EEC3C"/>
                </a:solidFill>
                <a:effectLst>
                  <a:outerShdw blurRad="38100" dist="38100" dir="2700000" algn="tl">
                    <a:srgbClr val="000000">
                      <a:alpha val="43137"/>
                    </a:srgbClr>
                  </a:outerShdw>
                </a:effectLst>
              </a:rPr>
              <a:t>1990s OLAP (On-Line Analytical Processing) systems</a:t>
            </a:r>
          </a:p>
          <a:p>
            <a:pPr marL="800100" lvl="1" indent="-342900">
              <a:lnSpc>
                <a:spcPct val="120000"/>
              </a:lnSpc>
              <a:buFont typeface="Arial" pitchFamily="34" charset="0"/>
              <a:buChar char="•"/>
            </a:pPr>
            <a:r>
              <a:rPr lang="en-AU" sz="4900" dirty="0">
                <a:effectLst>
                  <a:outerShdw blurRad="38100" dist="38100" dir="2700000" algn="tl">
                    <a:srgbClr val="000000">
                      <a:alpha val="43137"/>
                    </a:srgbClr>
                  </a:outerShdw>
                </a:effectLst>
              </a:rPr>
              <a:t>Enable decision makers to build and work with analytical models easily and view the output in multiple </a:t>
            </a:r>
            <a:r>
              <a:rPr lang="en-AU" sz="4900" dirty="0" smtClean="0">
                <a:effectLst>
                  <a:outerShdw blurRad="38100" dist="38100" dir="2700000" algn="tl">
                    <a:srgbClr val="000000">
                      <a:alpha val="43137"/>
                    </a:srgbClr>
                  </a:outerShdw>
                </a:effectLst>
              </a:rPr>
              <a:t>dimensions</a:t>
            </a:r>
          </a:p>
          <a:p>
            <a:pPr marL="800100" lvl="1" indent="-342900">
              <a:lnSpc>
                <a:spcPct val="80000"/>
              </a:lnSpc>
              <a:buFont typeface="Arial" pitchFamily="34" charset="0"/>
              <a:buChar char="•"/>
            </a:pPr>
            <a:endParaRPr lang="en-AU" sz="2400" dirty="0">
              <a:effectLst>
                <a:outerShdw blurRad="38100" dist="38100" dir="2700000" algn="tl">
                  <a:srgbClr val="000000">
                    <a:alpha val="43137"/>
                  </a:srgbClr>
                </a:outerShdw>
              </a:effectLst>
            </a:endParaRPr>
          </a:p>
          <a:p>
            <a:pPr>
              <a:lnSpc>
                <a:spcPct val="80000"/>
              </a:lnSpc>
            </a:pPr>
            <a:r>
              <a:rPr lang="en-AU" sz="5500" b="1" i="1" dirty="0">
                <a:solidFill>
                  <a:srgbClr val="5EEC3C"/>
                </a:solidFill>
                <a:effectLst>
                  <a:outerShdw blurRad="38100" dist="38100" dir="2700000" algn="tl">
                    <a:srgbClr val="000000">
                      <a:alpha val="43137"/>
                    </a:srgbClr>
                  </a:outerShdw>
                </a:effectLst>
              </a:rPr>
              <a:t>1990s Knowledge Management Systems (KMS)</a:t>
            </a:r>
          </a:p>
          <a:p>
            <a:pPr marL="800100" lvl="1" indent="-342900">
              <a:lnSpc>
                <a:spcPct val="120000"/>
              </a:lnSpc>
              <a:buFont typeface="Arial" pitchFamily="34" charset="0"/>
              <a:buChar char="•"/>
            </a:pPr>
            <a:r>
              <a:rPr lang="en-AU" sz="5000" dirty="0">
                <a:effectLst>
                  <a:outerShdw blurRad="38100" dist="38100" dir="2700000" algn="tl">
                    <a:srgbClr val="000000">
                      <a:alpha val="43137"/>
                    </a:srgbClr>
                  </a:outerShdw>
                </a:effectLst>
              </a:rPr>
              <a:t>Go beyond relationships found in information allowing decision makers to extract patterns, trends, correlations that underlie the inter workings of a company currently and over </a:t>
            </a:r>
            <a:r>
              <a:rPr lang="en-AU" sz="5000" dirty="0" smtClean="0">
                <a:effectLst>
                  <a:outerShdw blurRad="38100" dist="38100" dir="2700000" algn="tl">
                    <a:srgbClr val="000000">
                      <a:alpha val="43137"/>
                    </a:srgbClr>
                  </a:outerShdw>
                </a:effectLst>
              </a:rPr>
              <a:t>time</a:t>
            </a:r>
            <a:endParaRPr lang="en-AU" sz="5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031557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635" y="260394"/>
            <a:ext cx="8398774" cy="763525"/>
          </a:xfrm>
        </p:spPr>
        <p:txBody>
          <a:bodyPr>
            <a:noAutofit/>
          </a:bodyPr>
          <a:lstStyle/>
          <a:p>
            <a:r>
              <a:rPr lang="en-US" sz="4000" b="1" i="1" dirty="0" smtClean="0"/>
              <a:t>                           </a:t>
            </a:r>
            <a:r>
              <a:rPr lang="en-US" sz="4000" b="1" i="1" dirty="0">
                <a:cs typeface="Arial" pitchFamily="34" charset="0"/>
              </a:rPr>
              <a:t>What is Database ?</a:t>
            </a:r>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10" name="Rectangle 9"/>
          <p:cNvSpPr/>
          <p:nvPr/>
        </p:nvSpPr>
        <p:spPr>
          <a:xfrm>
            <a:off x="143555" y="1493825"/>
            <a:ext cx="4585902" cy="3046988"/>
          </a:xfrm>
          <a:prstGeom prst="rect">
            <a:avLst/>
          </a:prstGeom>
        </p:spPr>
        <p:txBody>
          <a:bodyPr wrap="square">
            <a:spAutoFit/>
          </a:bodyPr>
          <a:lstStyle/>
          <a:p>
            <a:r>
              <a:rPr lang="en-US" sz="3200" dirty="0">
                <a:solidFill>
                  <a:schemeClr val="bg1"/>
                </a:solidFill>
                <a:effectLst>
                  <a:outerShdw blurRad="38100" dist="38100" dir="2700000" algn="tl">
                    <a:srgbClr val="000000">
                      <a:alpha val="43137"/>
                    </a:srgbClr>
                  </a:outerShdw>
                </a:effectLst>
              </a:rPr>
              <a:t>A database is a collection of </a:t>
            </a:r>
            <a:r>
              <a:rPr lang="en-US" sz="3200" dirty="0">
                <a:solidFill>
                  <a:schemeClr val="bg1"/>
                </a:solidFill>
              </a:rPr>
              <a:t>structured</a:t>
            </a:r>
            <a:r>
              <a:rPr lang="en-US" sz="3200" dirty="0"/>
              <a:t> </a:t>
            </a:r>
            <a:r>
              <a:rPr lang="en-US" sz="3200" dirty="0" smtClean="0">
                <a:solidFill>
                  <a:schemeClr val="bg1"/>
                </a:solidFill>
                <a:effectLst>
                  <a:outerShdw blurRad="38100" dist="38100" dir="2700000" algn="tl">
                    <a:srgbClr val="000000">
                      <a:alpha val="43137"/>
                    </a:srgbClr>
                  </a:outerShdw>
                </a:effectLst>
              </a:rPr>
              <a:t>information</a:t>
            </a:r>
            <a:r>
              <a:rPr lang="en-US" sz="3200" b="1" i="1" dirty="0" smtClean="0">
                <a:solidFill>
                  <a:srgbClr val="5EEC3C"/>
                </a:solidFill>
                <a:effectLst>
                  <a:outerShdw blurRad="38100" dist="38100" dir="2700000" algn="tl">
                    <a:srgbClr val="000000">
                      <a:alpha val="43137"/>
                    </a:srgbClr>
                  </a:outerShdw>
                </a:effectLst>
              </a:rPr>
              <a:t> </a:t>
            </a:r>
            <a:r>
              <a:rPr lang="en-US" sz="3200" dirty="0">
                <a:solidFill>
                  <a:schemeClr val="bg1"/>
                </a:solidFill>
              </a:rPr>
              <a:t>or data</a:t>
            </a:r>
            <a:r>
              <a:rPr lang="en-US" sz="3200" dirty="0">
                <a:solidFill>
                  <a:schemeClr val="bg1"/>
                </a:solidFill>
                <a:effectLst>
                  <a:outerShdw blurRad="38100" dist="38100" dir="2700000" algn="tl">
                    <a:srgbClr val="000000">
                      <a:alpha val="43137"/>
                    </a:srgbClr>
                  </a:outerShdw>
                </a:effectLst>
              </a:rPr>
              <a:t> that is organized so that it can be easily accessed, managed and updated.</a:t>
            </a:r>
          </a:p>
        </p:txBody>
      </p:sp>
      <p:pic>
        <p:nvPicPr>
          <p:cNvPr id="11"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7410" y="1544377"/>
            <a:ext cx="3965579" cy="2932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347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1" y="281175"/>
            <a:ext cx="8398774" cy="763525"/>
          </a:xfrm>
        </p:spPr>
        <p:txBody>
          <a:bodyPr>
            <a:noAutofit/>
          </a:bodyPr>
          <a:lstStyle/>
          <a:p>
            <a:r>
              <a:rPr lang="en-US" sz="4000" b="1" i="1" dirty="0">
                <a:cs typeface="Arial" pitchFamily="34" charset="0"/>
              </a:rPr>
              <a:t>What is DBMS?</a:t>
            </a:r>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7" name="Rectangle 6"/>
          <p:cNvSpPr/>
          <p:nvPr/>
        </p:nvSpPr>
        <p:spPr>
          <a:xfrm>
            <a:off x="127536" y="1191749"/>
            <a:ext cx="4139054" cy="3416320"/>
          </a:xfrm>
          <a:prstGeom prst="rect">
            <a:avLst/>
          </a:prstGeom>
        </p:spPr>
        <p:txBody>
          <a:bodyPr wrap="square">
            <a:spAutoFit/>
          </a:bodyPr>
          <a:lstStyle/>
          <a:p>
            <a:pPr marL="342900" indent="-342900">
              <a:buClr>
                <a:srgbClr val="5EEC3C"/>
              </a:buClr>
              <a:buFont typeface="Arial" panose="020B0604020202020204" pitchFamily="34" charset="0"/>
              <a:buChar char="•"/>
            </a:pPr>
            <a:r>
              <a:rPr lang="en-US" sz="2400" dirty="0">
                <a:solidFill>
                  <a:schemeClr val="bg1"/>
                </a:solidFill>
              </a:rPr>
              <a:t>A database management system (DBMS) is system software for creating and managing </a:t>
            </a:r>
            <a:r>
              <a:rPr lang="en-US" sz="2400" b="1" i="1" dirty="0">
                <a:solidFill>
                  <a:srgbClr val="5EEC3C"/>
                </a:solidFill>
              </a:rPr>
              <a:t>databases</a:t>
            </a:r>
            <a:r>
              <a:rPr lang="en-US" sz="2400" dirty="0">
                <a:solidFill>
                  <a:schemeClr val="bg1"/>
                </a:solidFill>
              </a:rPr>
              <a:t>. </a:t>
            </a:r>
            <a:endParaRPr lang="en-US" sz="2400" dirty="0" smtClean="0">
              <a:solidFill>
                <a:schemeClr val="bg1"/>
              </a:solidFill>
            </a:endParaRPr>
          </a:p>
          <a:p>
            <a:pPr marL="342900" indent="-342900">
              <a:buClr>
                <a:srgbClr val="5EEC3C"/>
              </a:buClr>
              <a:buFont typeface="Arial" panose="020B0604020202020204" pitchFamily="34" charset="0"/>
              <a:buChar char="•"/>
            </a:pPr>
            <a:r>
              <a:rPr lang="en-US" sz="2400" dirty="0" smtClean="0">
                <a:solidFill>
                  <a:schemeClr val="bg1"/>
                </a:solidFill>
              </a:rPr>
              <a:t>The </a:t>
            </a:r>
            <a:r>
              <a:rPr lang="en-US" sz="2400" dirty="0">
                <a:solidFill>
                  <a:schemeClr val="bg1"/>
                </a:solidFill>
              </a:rPr>
              <a:t>DBMS provides users and programmers with a systematic way to create, retrieve, update and manage </a:t>
            </a:r>
            <a:r>
              <a:rPr lang="en-US" sz="2400" b="1" i="1" dirty="0">
                <a:solidFill>
                  <a:srgbClr val="5EEC3C"/>
                </a:solidFill>
              </a:rPr>
              <a:t>data</a:t>
            </a:r>
            <a:r>
              <a:rPr lang="en-US" sz="2400" dirty="0">
                <a:solidFill>
                  <a:schemeClr val="bg1"/>
                </a:solidFill>
              </a:rPr>
              <a:t>.</a:t>
            </a:r>
          </a:p>
        </p:txBody>
      </p:sp>
      <p:pic>
        <p:nvPicPr>
          <p:cNvPr id="8" name="Picture 2" descr="Image result for what is database management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3139" y="1350110"/>
            <a:ext cx="5007734" cy="3057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6109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1" y="281175"/>
            <a:ext cx="8398774" cy="763525"/>
          </a:xfrm>
        </p:spPr>
        <p:txBody>
          <a:bodyPr>
            <a:noAutofit/>
          </a:bodyPr>
          <a:lstStyle/>
          <a:p>
            <a:r>
              <a:rPr lang="en-US" sz="4000" b="1" i="1" dirty="0">
                <a:cs typeface="Arial" pitchFamily="34" charset="0"/>
              </a:rPr>
              <a:t>What is ETL?</a:t>
            </a:r>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7" name="Rectangle 6"/>
          <p:cNvSpPr/>
          <p:nvPr/>
        </p:nvSpPr>
        <p:spPr>
          <a:xfrm>
            <a:off x="263749" y="1197405"/>
            <a:ext cx="3647468" cy="3108543"/>
          </a:xfrm>
          <a:prstGeom prst="rect">
            <a:avLst/>
          </a:prstGeom>
        </p:spPr>
        <p:txBody>
          <a:bodyPr wrap="square">
            <a:spAutoFit/>
          </a:bodyPr>
          <a:lstStyle/>
          <a:p>
            <a:r>
              <a:rPr lang="en-US" sz="2800" b="1" i="1" dirty="0">
                <a:solidFill>
                  <a:srgbClr val="5EEC3C"/>
                </a:solidFill>
                <a:effectLst>
                  <a:outerShdw blurRad="38100" dist="38100" dir="2700000" algn="tl">
                    <a:srgbClr val="000000">
                      <a:alpha val="43137"/>
                    </a:srgbClr>
                  </a:outerShdw>
                </a:effectLst>
              </a:rPr>
              <a:t>ETL</a:t>
            </a:r>
            <a:r>
              <a:rPr lang="en-US" sz="2800" dirty="0">
                <a:solidFill>
                  <a:schemeClr val="bg1"/>
                </a:solidFill>
                <a:effectLst>
                  <a:outerShdw blurRad="38100" dist="38100" dir="2700000" algn="tl">
                    <a:srgbClr val="000000">
                      <a:alpha val="43137"/>
                    </a:srgbClr>
                  </a:outerShdw>
                </a:effectLst>
              </a:rPr>
              <a:t> (Extract, Transform and Load) is a process in data warehousing responsible for pulling data out of the source systems and placing it into a data warehouse.</a:t>
            </a:r>
          </a:p>
        </p:txBody>
      </p:sp>
      <p:pic>
        <p:nvPicPr>
          <p:cNvPr id="9" name="Picture 2" descr="Image result for ET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914" y="1352107"/>
            <a:ext cx="5135337" cy="2439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719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1" y="281175"/>
            <a:ext cx="8398774" cy="763525"/>
          </a:xfrm>
        </p:spPr>
        <p:txBody>
          <a:bodyPr>
            <a:noAutofit/>
          </a:bodyPr>
          <a:lstStyle/>
          <a:p>
            <a:r>
              <a:rPr lang="en-US" sz="4000" b="1" i="1" dirty="0">
                <a:cs typeface="Arial" pitchFamily="34" charset="0"/>
              </a:rPr>
              <a:t>What is Staging Area?</a:t>
            </a:r>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8" name="Rectangle 7"/>
          <p:cNvSpPr/>
          <p:nvPr/>
        </p:nvSpPr>
        <p:spPr>
          <a:xfrm>
            <a:off x="495147" y="1213705"/>
            <a:ext cx="8199887" cy="3108543"/>
          </a:xfrm>
          <a:prstGeom prst="rect">
            <a:avLst/>
          </a:prstGeom>
        </p:spPr>
        <p:txBody>
          <a:bodyPr wrap="square">
            <a:spAutoFit/>
          </a:bodyPr>
          <a:lstStyle/>
          <a:p>
            <a:r>
              <a:rPr lang="en-US" sz="2800" b="1" i="1" dirty="0">
                <a:solidFill>
                  <a:srgbClr val="5EEC3C"/>
                </a:solidFill>
                <a:effectLst>
                  <a:outerShdw blurRad="38100" dist="38100" dir="2700000" algn="tl">
                    <a:srgbClr val="000000">
                      <a:alpha val="43137"/>
                    </a:srgbClr>
                  </a:outerShdw>
                </a:effectLst>
              </a:rPr>
              <a:t>Staging</a:t>
            </a:r>
            <a:r>
              <a:rPr lang="en-US" sz="2800" dirty="0">
                <a:solidFill>
                  <a:schemeClr val="bg1"/>
                </a:solidFill>
                <a:effectLst>
                  <a:outerShdw blurRad="38100" dist="38100" dir="2700000" algn="tl">
                    <a:srgbClr val="000000">
                      <a:alpha val="43137"/>
                    </a:srgbClr>
                  </a:outerShdw>
                </a:effectLst>
              </a:rPr>
              <a:t> (data) A </a:t>
            </a:r>
            <a:r>
              <a:rPr lang="en-US" sz="2800" b="1" i="1" dirty="0">
                <a:solidFill>
                  <a:srgbClr val="5EEC3C"/>
                </a:solidFill>
                <a:effectLst>
                  <a:outerShdw blurRad="38100" dist="38100" dir="2700000" algn="tl">
                    <a:srgbClr val="000000">
                      <a:alpha val="43137"/>
                    </a:srgbClr>
                  </a:outerShdw>
                </a:effectLst>
              </a:rPr>
              <a:t>staging area</a:t>
            </a:r>
            <a:r>
              <a:rPr lang="en-US" sz="2800" dirty="0">
                <a:solidFill>
                  <a:schemeClr val="bg1"/>
                </a:solidFill>
                <a:effectLst>
                  <a:outerShdw blurRad="38100" dist="38100" dir="2700000" algn="tl">
                    <a:srgbClr val="000000">
                      <a:alpha val="43137"/>
                    </a:srgbClr>
                  </a:outerShdw>
                </a:effectLst>
              </a:rPr>
              <a:t>, or landing zone, is an intermediate storage </a:t>
            </a:r>
            <a:r>
              <a:rPr lang="en-US" sz="2800" b="1" dirty="0">
                <a:solidFill>
                  <a:srgbClr val="5EEC3C"/>
                </a:solidFill>
                <a:effectLst>
                  <a:outerShdw blurRad="38100" dist="38100" dir="2700000" algn="tl">
                    <a:srgbClr val="000000">
                      <a:alpha val="43137"/>
                    </a:srgbClr>
                  </a:outerShdw>
                </a:effectLst>
              </a:rPr>
              <a:t>area</a:t>
            </a:r>
            <a:r>
              <a:rPr lang="en-US" sz="2800" dirty="0">
                <a:solidFill>
                  <a:schemeClr val="bg1"/>
                </a:solidFill>
                <a:effectLst>
                  <a:outerShdw blurRad="38100" dist="38100" dir="2700000" algn="tl">
                    <a:srgbClr val="000000">
                      <a:alpha val="43137"/>
                    </a:srgbClr>
                  </a:outerShdw>
                </a:effectLst>
              </a:rPr>
              <a:t> used for data processing during the extract, transform and load (ETL) process. The data </a:t>
            </a:r>
            <a:r>
              <a:rPr lang="en-US" sz="2800" b="1" dirty="0" smtClean="0">
                <a:solidFill>
                  <a:srgbClr val="5EEC3C"/>
                </a:solidFill>
                <a:effectLst>
                  <a:outerShdw blurRad="38100" dist="38100" dir="2700000" algn="tl">
                    <a:srgbClr val="000000">
                      <a:alpha val="43137"/>
                    </a:srgbClr>
                  </a:outerShdw>
                </a:effectLst>
              </a:rPr>
              <a:t>staging area</a:t>
            </a:r>
            <a:r>
              <a:rPr lang="en-US" sz="2800" dirty="0">
                <a:solidFill>
                  <a:schemeClr val="bg1"/>
                </a:solidFill>
                <a:effectLst>
                  <a:outerShdw blurRad="38100" dist="38100" dir="2700000" algn="tl">
                    <a:srgbClr val="000000">
                      <a:alpha val="43137"/>
                    </a:srgbClr>
                  </a:outerShdw>
                </a:effectLst>
              </a:rPr>
              <a:t> sits between the data source(s) and the data target(s), which are often data </a:t>
            </a:r>
            <a:r>
              <a:rPr lang="en-US" sz="2800" b="1" dirty="0">
                <a:solidFill>
                  <a:srgbClr val="5EEC3C"/>
                </a:solidFill>
                <a:effectLst>
                  <a:outerShdw blurRad="38100" dist="38100" dir="2700000" algn="tl">
                    <a:srgbClr val="000000">
                      <a:alpha val="43137"/>
                    </a:srgbClr>
                  </a:outerShdw>
                </a:effectLst>
              </a:rPr>
              <a:t>warehouses</a:t>
            </a:r>
            <a:r>
              <a:rPr lang="en-US" sz="2800" dirty="0">
                <a:solidFill>
                  <a:schemeClr val="bg1"/>
                </a:solidFill>
                <a:effectLst>
                  <a:outerShdw blurRad="38100" dist="38100" dir="2700000" algn="tl">
                    <a:srgbClr val="000000">
                      <a:alpha val="43137"/>
                    </a:srgbClr>
                  </a:outerShdw>
                </a:effectLst>
              </a:rPr>
              <a:t>, data marts, or other data repositories.</a:t>
            </a:r>
          </a:p>
        </p:txBody>
      </p:sp>
    </p:spTree>
    <p:extLst>
      <p:ext uri="{BB962C8B-B14F-4D97-AF65-F5344CB8AC3E}">
        <p14:creationId xmlns:p14="http://schemas.microsoft.com/office/powerpoint/2010/main" val="27627414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1" y="281175"/>
            <a:ext cx="8398774" cy="763525"/>
          </a:xfrm>
        </p:spPr>
        <p:txBody>
          <a:bodyPr>
            <a:noAutofit/>
          </a:bodyPr>
          <a:lstStyle/>
          <a:p>
            <a:r>
              <a:rPr lang="en-US" sz="4000" b="1" i="1" dirty="0">
                <a:cs typeface="Arial" pitchFamily="34" charset="0"/>
              </a:rPr>
              <a:t>What is Warehouse &amp; Data Mart?</a:t>
            </a:r>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7" name="Rectangle 6"/>
          <p:cNvSpPr/>
          <p:nvPr/>
        </p:nvSpPr>
        <p:spPr>
          <a:xfrm>
            <a:off x="448965" y="1197405"/>
            <a:ext cx="8093365" cy="3046988"/>
          </a:xfrm>
          <a:prstGeom prst="rect">
            <a:avLst/>
          </a:prstGeom>
        </p:spPr>
        <p:txBody>
          <a:bodyPr wrap="square">
            <a:spAutoFit/>
          </a:bodyPr>
          <a:lstStyle/>
          <a:p>
            <a:r>
              <a:rPr lang="en-US" sz="3200" dirty="0">
                <a:solidFill>
                  <a:schemeClr val="bg1"/>
                </a:solidFill>
              </a:rPr>
              <a:t>A </a:t>
            </a:r>
            <a:r>
              <a:rPr lang="en-US" sz="3200" b="1" dirty="0">
                <a:solidFill>
                  <a:srgbClr val="5EEC3C"/>
                </a:solidFill>
              </a:rPr>
              <a:t>Data Warehouse</a:t>
            </a:r>
            <a:r>
              <a:rPr lang="en-US" sz="3200" dirty="0">
                <a:solidFill>
                  <a:schemeClr val="bg1"/>
                </a:solidFill>
              </a:rPr>
              <a:t> is a large repository of </a:t>
            </a:r>
            <a:r>
              <a:rPr lang="en-US" sz="3200" b="1" dirty="0">
                <a:solidFill>
                  <a:srgbClr val="5EEC3C"/>
                </a:solidFill>
              </a:rPr>
              <a:t>data</a:t>
            </a:r>
            <a:r>
              <a:rPr lang="en-US" sz="3200" dirty="0">
                <a:solidFill>
                  <a:schemeClr val="bg1"/>
                </a:solidFill>
              </a:rPr>
              <a:t> collected from different organizations or departments within a corporation. A </a:t>
            </a:r>
            <a:r>
              <a:rPr lang="en-US" sz="3200" b="1" dirty="0">
                <a:solidFill>
                  <a:srgbClr val="5EEC3C"/>
                </a:solidFill>
              </a:rPr>
              <a:t>data mart</a:t>
            </a:r>
            <a:r>
              <a:rPr lang="en-US" sz="3200" dirty="0">
                <a:solidFill>
                  <a:schemeClr val="bg1"/>
                </a:solidFill>
              </a:rPr>
              <a:t> is an only subtype of a </a:t>
            </a:r>
            <a:r>
              <a:rPr lang="en-US" sz="3200" b="1" dirty="0">
                <a:solidFill>
                  <a:srgbClr val="5EEC3C"/>
                </a:solidFill>
              </a:rPr>
              <a:t>Data Warehouse</a:t>
            </a:r>
            <a:r>
              <a:rPr lang="en-US" sz="3200" dirty="0">
                <a:solidFill>
                  <a:schemeClr val="bg1"/>
                </a:solidFill>
              </a:rPr>
              <a:t>. It is designed to meet the need of a certain user group. Usage.</a:t>
            </a:r>
          </a:p>
        </p:txBody>
      </p:sp>
    </p:spTree>
    <p:extLst>
      <p:ext uri="{BB962C8B-B14F-4D97-AF65-F5344CB8AC3E}">
        <p14:creationId xmlns:p14="http://schemas.microsoft.com/office/powerpoint/2010/main" val="42790462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1" y="281175"/>
            <a:ext cx="8398774" cy="763525"/>
          </a:xfrm>
        </p:spPr>
        <p:txBody>
          <a:bodyPr>
            <a:noAutofit/>
          </a:bodyPr>
          <a:lstStyle/>
          <a:p>
            <a:r>
              <a:rPr lang="en-US" sz="4000" b="1" i="1" dirty="0">
                <a:cs typeface="Arial" pitchFamily="34" charset="0"/>
              </a:rPr>
              <a:t>What is Warehouse &amp; Data Mart?</a:t>
            </a:r>
          </a:p>
        </p:txBody>
      </p:sp>
      <p:sp>
        <p:nvSpPr>
          <p:cNvPr id="3" name="Content Placeholder 2"/>
          <p:cNvSpPr>
            <a:spLocks noGrp="1"/>
          </p:cNvSpPr>
          <p:nvPr>
            <p:ph idx="1"/>
          </p:nvPr>
        </p:nvSpPr>
        <p:spPr/>
        <p:txBody>
          <a:bodyPr/>
          <a:lstStyle/>
          <a:p>
            <a:pPr marL="0" indent="0">
              <a:buNone/>
            </a:pPr>
            <a:endParaRPr lang="en-US" dirty="0"/>
          </a:p>
          <a:p>
            <a:endParaRPr lang="en-US" dirty="0"/>
          </a:p>
        </p:txBody>
      </p:sp>
      <p:pic>
        <p:nvPicPr>
          <p:cNvPr id="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829" y="1197405"/>
            <a:ext cx="7430448"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1935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1" y="281175"/>
            <a:ext cx="8398774" cy="763525"/>
          </a:xfrm>
        </p:spPr>
        <p:txBody>
          <a:bodyPr>
            <a:noAutofit/>
          </a:bodyPr>
          <a:lstStyle/>
          <a:p>
            <a:r>
              <a:rPr lang="en-US" sz="4000" b="1" i="1" dirty="0">
                <a:cs typeface="Arial" pitchFamily="34" charset="0"/>
              </a:rPr>
              <a:t>What is Data Cubes?</a:t>
            </a:r>
          </a:p>
        </p:txBody>
      </p:sp>
      <p:sp>
        <p:nvSpPr>
          <p:cNvPr id="3" name="Content Placeholder 2"/>
          <p:cNvSpPr>
            <a:spLocks noGrp="1"/>
          </p:cNvSpPr>
          <p:nvPr>
            <p:ph idx="1"/>
          </p:nvPr>
        </p:nvSpPr>
        <p:spPr/>
        <p:txBody>
          <a:bodyPr/>
          <a:lstStyle/>
          <a:p>
            <a:pPr marL="0" indent="0">
              <a:buNone/>
            </a:pPr>
            <a:endParaRPr lang="en-US" dirty="0"/>
          </a:p>
          <a:p>
            <a:endParaRPr lang="en-US" dirty="0"/>
          </a:p>
        </p:txBody>
      </p:sp>
      <p:pic>
        <p:nvPicPr>
          <p:cNvPr id="8" name="Picture 2" descr="Image result for example of data cub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770" y="1218812"/>
            <a:ext cx="5254625" cy="34694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01353" y="1197405"/>
            <a:ext cx="3358524" cy="3539430"/>
          </a:xfrm>
          <a:prstGeom prst="rect">
            <a:avLst/>
          </a:prstGeom>
        </p:spPr>
        <p:txBody>
          <a:bodyPr wrap="square">
            <a:spAutoFit/>
          </a:bodyPr>
          <a:lstStyle/>
          <a:p>
            <a:r>
              <a:rPr lang="en-US" sz="2800" dirty="0">
                <a:solidFill>
                  <a:schemeClr val="bg1"/>
                </a:solidFill>
                <a:effectLst>
                  <a:outerShdw blurRad="38100" dist="38100" dir="2700000" algn="tl">
                    <a:srgbClr val="000000">
                      <a:alpha val="43137"/>
                    </a:srgbClr>
                  </a:outerShdw>
                </a:effectLst>
              </a:rPr>
              <a:t>The cube is used to represent data along some measure of interest. Although called a "cube", it can be 2-dimensional, 3-dimensional, or higher-dimensional.</a:t>
            </a:r>
          </a:p>
        </p:txBody>
      </p:sp>
    </p:spTree>
    <p:extLst>
      <p:ext uri="{BB962C8B-B14F-4D97-AF65-F5344CB8AC3E}">
        <p14:creationId xmlns:p14="http://schemas.microsoft.com/office/powerpoint/2010/main" val="8647375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1" y="281175"/>
            <a:ext cx="8398774" cy="763525"/>
          </a:xfrm>
        </p:spPr>
        <p:txBody>
          <a:bodyPr>
            <a:noAutofit/>
          </a:bodyPr>
          <a:lstStyle/>
          <a:p>
            <a:r>
              <a:rPr lang="en-US" b="1" i="1" dirty="0">
                <a:cs typeface="Arial" pitchFamily="34" charset="0"/>
              </a:rPr>
              <a:t>What is Data Mining?</a:t>
            </a:r>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7" name="Rectangle 6"/>
          <p:cNvSpPr/>
          <p:nvPr/>
        </p:nvSpPr>
        <p:spPr>
          <a:xfrm>
            <a:off x="303438" y="1197405"/>
            <a:ext cx="3509354" cy="3416320"/>
          </a:xfrm>
          <a:prstGeom prst="rect">
            <a:avLst/>
          </a:prstGeom>
        </p:spPr>
        <p:txBody>
          <a:bodyPr wrap="square">
            <a:spAutoFit/>
          </a:bodyPr>
          <a:lstStyle/>
          <a:p>
            <a:r>
              <a:rPr lang="en-US" sz="2400" dirty="0">
                <a:solidFill>
                  <a:schemeClr val="bg1"/>
                </a:solidFill>
                <a:effectLst>
                  <a:outerShdw blurRad="38100" dist="38100" dir="2700000" algn="tl">
                    <a:srgbClr val="000000">
                      <a:alpha val="43137"/>
                    </a:srgbClr>
                  </a:outerShdw>
                </a:effectLst>
              </a:rPr>
              <a:t>Data mining is the process of sorting through large </a:t>
            </a:r>
            <a:r>
              <a:rPr lang="en-US" sz="2400" b="1" i="1" dirty="0">
                <a:solidFill>
                  <a:srgbClr val="5EEC3C"/>
                </a:solidFill>
                <a:effectLst>
                  <a:outerShdw blurRad="38100" dist="38100" dir="2700000" algn="tl">
                    <a:srgbClr val="000000">
                      <a:alpha val="43137"/>
                    </a:srgbClr>
                  </a:outerShdw>
                </a:effectLst>
              </a:rPr>
              <a:t>data sets</a:t>
            </a:r>
            <a:r>
              <a:rPr lang="en-US" sz="2400" dirty="0">
                <a:solidFill>
                  <a:schemeClr val="bg1"/>
                </a:solidFill>
                <a:effectLst>
                  <a:outerShdw blurRad="38100" dist="38100" dir="2700000" algn="tl">
                    <a:srgbClr val="000000">
                      <a:alpha val="43137"/>
                    </a:srgbClr>
                  </a:outerShdw>
                </a:effectLst>
              </a:rPr>
              <a:t> to identify patterns and establish relationships to solve problems through data analysis. Data mining tools allow enterprises to predict future trends.</a:t>
            </a:r>
          </a:p>
        </p:txBody>
      </p:sp>
      <p:pic>
        <p:nvPicPr>
          <p:cNvPr id="1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1180" y="1425888"/>
            <a:ext cx="5099333" cy="2291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783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450" y="2419045"/>
            <a:ext cx="8729099" cy="763525"/>
          </a:xfrm>
        </p:spPr>
        <p:txBody>
          <a:bodyPr>
            <a:noAutofit/>
          </a:bodyPr>
          <a:lstStyle/>
          <a:p>
            <a:pPr algn="ctr"/>
            <a:r>
              <a:rPr lang="en-US" sz="6000" b="1" i="1" dirty="0" smtClean="0"/>
              <a:t>What is  </a:t>
            </a:r>
            <a:r>
              <a:rPr lang="en-US" sz="6000" b="1" i="1" dirty="0"/>
              <a:t/>
            </a:r>
            <a:br>
              <a:rPr lang="en-US" sz="6000" b="1" i="1" dirty="0"/>
            </a:br>
            <a:r>
              <a:rPr lang="en-US" sz="6000" b="1" i="1" dirty="0"/>
              <a:t>Business </a:t>
            </a:r>
            <a:r>
              <a:rPr lang="en-US" sz="6000" b="1" i="1" dirty="0" smtClean="0"/>
              <a:t>Intelligence?</a:t>
            </a:r>
            <a:endParaRPr lang="en-AU" sz="6000" b="1" i="1" dirty="0"/>
          </a:p>
        </p:txBody>
      </p:sp>
      <p:sp>
        <p:nvSpPr>
          <p:cNvPr id="3" name="Content Placeholder 2"/>
          <p:cNvSpPr>
            <a:spLocks noGrp="1"/>
          </p:cNvSpPr>
          <p:nvPr>
            <p:ph idx="1"/>
          </p:nvPr>
        </p:nvSpPr>
        <p:spPr/>
        <p:txBody>
          <a:bodyPr/>
          <a:lstStyle/>
          <a:p>
            <a:pPr marL="0" indent="0">
              <a:buNone/>
            </a:pPr>
            <a:endParaRPr lang="en-US" dirty="0"/>
          </a:p>
          <a:p>
            <a:endParaRPr lang="en-US" dirty="0"/>
          </a:p>
        </p:txBody>
      </p:sp>
    </p:spTree>
    <p:extLst>
      <p:ext uri="{BB962C8B-B14F-4D97-AF65-F5344CB8AC3E}">
        <p14:creationId xmlns:p14="http://schemas.microsoft.com/office/powerpoint/2010/main" val="34242415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1" y="281175"/>
            <a:ext cx="8398774" cy="763525"/>
          </a:xfrm>
        </p:spPr>
        <p:txBody>
          <a:bodyPr>
            <a:noAutofit/>
          </a:bodyPr>
          <a:lstStyle/>
          <a:p>
            <a:r>
              <a:rPr lang="en-US" b="1" i="1" dirty="0">
                <a:cs typeface="Arial" pitchFamily="34" charset="0"/>
              </a:rPr>
              <a:t>What is Data Mining?</a:t>
            </a:r>
            <a:endParaRPr lang="en-US" b="1" dirty="0">
              <a:solidFill>
                <a:schemeClr val="accent1">
                  <a:lumMod val="50000"/>
                </a:schemeClr>
              </a:solidFill>
              <a:latin typeface="Arial" pitchFamily="34" charset="0"/>
              <a:cs typeface="Arial" pitchFamily="34" charset="0"/>
            </a:endParaRPr>
          </a:p>
        </p:txBody>
      </p:sp>
      <p:sp>
        <p:nvSpPr>
          <p:cNvPr id="3" name="Content Placeholder 2"/>
          <p:cNvSpPr>
            <a:spLocks noGrp="1"/>
          </p:cNvSpPr>
          <p:nvPr>
            <p:ph idx="1"/>
          </p:nvPr>
        </p:nvSpPr>
        <p:spPr/>
        <p:txBody>
          <a:bodyPr/>
          <a:lstStyle/>
          <a:p>
            <a:pPr marL="0" indent="0">
              <a:buNone/>
            </a:pPr>
            <a:endParaRPr lang="en-US" dirty="0"/>
          </a:p>
          <a:p>
            <a:endParaRPr lang="en-US" dirty="0"/>
          </a:p>
        </p:txBody>
      </p:sp>
      <p:pic>
        <p:nvPicPr>
          <p:cNvPr id="5" name="Picture 2" descr="Image result for data mining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606" y="1185697"/>
            <a:ext cx="5191970" cy="3898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5262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Image result for staging area in warehou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260" y="891995"/>
            <a:ext cx="6261100" cy="3299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9978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ET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9785" y="815975"/>
            <a:ext cx="4865889" cy="351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0261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8965" y="891995"/>
            <a:ext cx="5939196" cy="351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1796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business intelligence technologi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7080" y="891995"/>
            <a:ext cx="4958733" cy="371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0699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riting Note Showing Thank You. Business Concept For A Polite.. Stock  Photo, Picture And Royalty Free Image. Image 1295897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55" y="1270253"/>
            <a:ext cx="4886560" cy="37304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s everything ok🤔🤔🤔. You were silent for a long time. | Animated clipart,  Question mark gif, Motion design animation"/>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640935" y="1470822"/>
            <a:ext cx="2663449" cy="3329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00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Business </a:t>
            </a:r>
            <a:r>
              <a:rPr lang="en-US" b="1" i="1" dirty="0" smtClean="0"/>
              <a:t>Intelligence</a:t>
            </a:r>
            <a:endParaRPr lang="en-AU" b="1" i="1" dirty="0"/>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5" name="Rectangle 4"/>
          <p:cNvSpPr/>
          <p:nvPr/>
        </p:nvSpPr>
        <p:spPr>
          <a:xfrm>
            <a:off x="296260" y="1282285"/>
            <a:ext cx="8551479" cy="3933384"/>
          </a:xfrm>
          <a:prstGeom prst="rect">
            <a:avLst/>
          </a:prstGeom>
        </p:spPr>
        <p:txBody>
          <a:bodyPr wrap="square">
            <a:spAutoFit/>
          </a:bodyPr>
          <a:lstStyle/>
          <a:p>
            <a:pPr>
              <a:lnSpc>
                <a:spcPct val="80000"/>
              </a:lnSpc>
              <a:buFont typeface="Wingdings" pitchFamily="2" charset="2"/>
              <a:buNone/>
            </a:pPr>
            <a:r>
              <a:rPr lang="en-US" sz="3200" b="1" i="1" u="sng" dirty="0">
                <a:solidFill>
                  <a:schemeClr val="bg1"/>
                </a:solidFill>
                <a:effectLst>
                  <a:outerShdw blurRad="38100" dist="38100" dir="2700000" algn="tl">
                    <a:srgbClr val="000000">
                      <a:alpha val="43137"/>
                    </a:srgbClr>
                  </a:outerShdw>
                </a:effectLst>
              </a:rPr>
              <a:t>According to vendors:</a:t>
            </a:r>
          </a:p>
          <a:p>
            <a:pPr>
              <a:lnSpc>
                <a:spcPct val="80000"/>
              </a:lnSpc>
              <a:buFont typeface="Wingdings" pitchFamily="2" charset="2"/>
              <a:buNone/>
            </a:pPr>
            <a:endParaRPr lang="en-US" sz="2800" b="1" dirty="0">
              <a:solidFill>
                <a:schemeClr val="bg1"/>
              </a:solidFill>
              <a:effectLst>
                <a:outerShdw blurRad="38100" dist="38100" dir="2700000" algn="tl">
                  <a:srgbClr val="000000">
                    <a:alpha val="43137"/>
                  </a:srgbClr>
                </a:outerShdw>
              </a:effectLst>
            </a:endParaRPr>
          </a:p>
          <a:p>
            <a:pPr>
              <a:lnSpc>
                <a:spcPct val="80000"/>
              </a:lnSpc>
            </a:pPr>
            <a:r>
              <a:rPr lang="en-AU" sz="2800" dirty="0">
                <a:solidFill>
                  <a:schemeClr val="bg1"/>
                </a:solidFill>
                <a:effectLst>
                  <a:outerShdw blurRad="38100" dist="38100" dir="2700000" algn="tl">
                    <a:srgbClr val="000000">
                      <a:alpha val="43137"/>
                    </a:srgbClr>
                  </a:outerShdw>
                </a:effectLst>
              </a:rPr>
              <a:t>A segment of information technology that comprises software systems that enable </a:t>
            </a:r>
            <a:r>
              <a:rPr lang="en-AU" sz="2800" b="1" i="1" dirty="0">
                <a:solidFill>
                  <a:srgbClr val="5EEC3C"/>
                </a:solidFill>
                <a:effectLst>
                  <a:outerShdw blurRad="38100" dist="38100" dir="2700000" algn="tl">
                    <a:srgbClr val="000000">
                      <a:alpha val="43137"/>
                    </a:srgbClr>
                  </a:outerShdw>
                </a:effectLst>
              </a:rPr>
              <a:t>finding, storing, organising</a:t>
            </a:r>
            <a:r>
              <a:rPr lang="en-AU" sz="2800" i="1" dirty="0">
                <a:solidFill>
                  <a:schemeClr val="bg1"/>
                </a:solidFill>
                <a:effectLst>
                  <a:outerShdw blurRad="38100" dist="38100" dir="2700000" algn="tl">
                    <a:srgbClr val="000000">
                      <a:alpha val="43137"/>
                    </a:srgbClr>
                  </a:outerShdw>
                </a:effectLst>
              </a:rPr>
              <a:t> </a:t>
            </a:r>
            <a:r>
              <a:rPr lang="en-AU" sz="2800" dirty="0">
                <a:solidFill>
                  <a:schemeClr val="bg1"/>
                </a:solidFill>
                <a:effectLst>
                  <a:outerShdw blurRad="38100" dist="38100" dir="2700000" algn="tl">
                    <a:srgbClr val="000000">
                      <a:alpha val="43137"/>
                    </a:srgbClr>
                  </a:outerShdw>
                </a:effectLst>
              </a:rPr>
              <a:t>and</a:t>
            </a:r>
            <a:r>
              <a:rPr lang="en-AU" sz="2800" i="1" dirty="0">
                <a:solidFill>
                  <a:schemeClr val="bg1"/>
                </a:solidFill>
                <a:effectLst>
                  <a:outerShdw blurRad="38100" dist="38100" dir="2700000" algn="tl">
                    <a:srgbClr val="000000">
                      <a:alpha val="43137"/>
                    </a:srgbClr>
                  </a:outerShdw>
                </a:effectLst>
              </a:rPr>
              <a:t> </a:t>
            </a:r>
            <a:r>
              <a:rPr lang="en-AU" sz="2800" b="1" i="1" dirty="0">
                <a:solidFill>
                  <a:srgbClr val="5EEC3C"/>
                </a:solidFill>
                <a:effectLst>
                  <a:outerShdw blurRad="38100" dist="38100" dir="2700000" algn="tl">
                    <a:srgbClr val="000000">
                      <a:alpha val="43137"/>
                    </a:srgbClr>
                  </a:outerShdw>
                </a:effectLst>
              </a:rPr>
              <a:t>supplying</a:t>
            </a:r>
            <a:r>
              <a:rPr lang="en-AU" sz="2800" b="1" i="1" dirty="0">
                <a:solidFill>
                  <a:schemeClr val="bg1"/>
                </a:solidFill>
                <a:effectLst>
                  <a:outerShdw blurRad="38100" dist="38100" dir="2700000" algn="tl">
                    <a:srgbClr val="000000">
                      <a:alpha val="43137"/>
                    </a:srgbClr>
                  </a:outerShdw>
                </a:effectLst>
              </a:rPr>
              <a:t> </a:t>
            </a:r>
            <a:r>
              <a:rPr lang="en-AU" sz="2800" b="1" i="1" dirty="0">
                <a:solidFill>
                  <a:srgbClr val="5EEC3C"/>
                </a:solidFill>
                <a:effectLst>
                  <a:outerShdw blurRad="38100" dist="38100" dir="2700000" algn="tl">
                    <a:srgbClr val="000000">
                      <a:alpha val="43137"/>
                    </a:srgbClr>
                  </a:outerShdw>
                </a:effectLst>
              </a:rPr>
              <a:t>data</a:t>
            </a:r>
            <a:r>
              <a:rPr lang="en-AU" sz="2800" dirty="0">
                <a:solidFill>
                  <a:schemeClr val="bg1"/>
                </a:solidFill>
                <a:effectLst>
                  <a:outerShdw blurRad="38100" dist="38100" dir="2700000" algn="tl">
                    <a:srgbClr val="000000">
                      <a:alpha val="43137"/>
                    </a:srgbClr>
                  </a:outerShdw>
                </a:effectLst>
              </a:rPr>
              <a:t>; when incorporated into an information system, it enables company to utilise real-time analysis of </a:t>
            </a:r>
            <a:r>
              <a:rPr lang="en-AU" sz="2800" dirty="0" smtClean="0">
                <a:solidFill>
                  <a:schemeClr val="bg1"/>
                </a:solidFill>
                <a:effectLst>
                  <a:outerShdw blurRad="38100" dist="38100" dir="2700000" algn="tl">
                    <a:srgbClr val="000000">
                      <a:alpha val="43137"/>
                    </a:srgbClr>
                  </a:outerShdw>
                </a:effectLst>
              </a:rPr>
              <a:t>information.</a:t>
            </a:r>
            <a:endParaRPr lang="en-AU" sz="2800" dirty="0">
              <a:solidFill>
                <a:schemeClr val="bg1"/>
              </a:solidFill>
              <a:effectLst>
                <a:outerShdw blurRad="38100" dist="38100" dir="2700000" algn="tl">
                  <a:srgbClr val="000000">
                    <a:alpha val="43137"/>
                  </a:srgbClr>
                </a:outerShdw>
              </a:effectLst>
            </a:endParaRPr>
          </a:p>
          <a:p>
            <a:pPr algn="r">
              <a:lnSpc>
                <a:spcPct val="80000"/>
              </a:lnSpc>
              <a:buFont typeface="Wingdings" pitchFamily="2" charset="2"/>
              <a:buNone/>
            </a:pPr>
            <a:endParaRPr lang="en-AU" sz="2800" i="1" dirty="0">
              <a:solidFill>
                <a:schemeClr val="bg1"/>
              </a:solidFill>
              <a:effectLst>
                <a:outerShdw blurRad="38100" dist="38100" dir="2700000" algn="tl">
                  <a:srgbClr val="000000">
                    <a:alpha val="43137"/>
                  </a:srgbClr>
                </a:outerShdw>
              </a:effectLst>
            </a:endParaRPr>
          </a:p>
          <a:p>
            <a:pPr algn="r">
              <a:lnSpc>
                <a:spcPct val="80000"/>
              </a:lnSpc>
              <a:buFont typeface="Wingdings" pitchFamily="2" charset="2"/>
              <a:buNone/>
            </a:pPr>
            <a:r>
              <a:rPr lang="en-AU" sz="2800" i="1" dirty="0">
                <a:solidFill>
                  <a:schemeClr val="bg1"/>
                </a:solidFill>
                <a:effectLst>
                  <a:outerShdw blurRad="38100" dist="38100" dir="2700000" algn="tl">
                    <a:srgbClr val="000000">
                      <a:alpha val="43137"/>
                    </a:srgbClr>
                  </a:outerShdw>
                </a:effectLst>
              </a:rPr>
              <a:t>Information Technology Toolbox </a:t>
            </a:r>
          </a:p>
          <a:p>
            <a:pPr algn="r">
              <a:lnSpc>
                <a:spcPct val="80000"/>
              </a:lnSpc>
              <a:buFont typeface="Wingdings" pitchFamily="2" charset="2"/>
              <a:buNone/>
            </a:pPr>
            <a:r>
              <a:rPr lang="en-AU" sz="2800" i="1" dirty="0">
                <a:solidFill>
                  <a:schemeClr val="bg1"/>
                </a:solidFill>
                <a:effectLst>
                  <a:outerShdw blurRad="38100" dist="38100" dir="2700000" algn="tl">
                    <a:srgbClr val="000000">
                      <a:alpha val="43137"/>
                    </a:srgbClr>
                  </a:outerShdw>
                </a:effectLst>
                <a:hlinkClick r:id="rId2"/>
              </a:rPr>
              <a:t>www.ITToolbox.com</a:t>
            </a:r>
            <a:endParaRPr lang="en-AU" sz="2800" i="1" dirty="0">
              <a:solidFill>
                <a:schemeClr val="bg1"/>
              </a:solidFill>
              <a:effectLst>
                <a:outerShdw blurRad="38100" dist="38100" dir="2700000" algn="tl">
                  <a:srgbClr val="000000">
                    <a:alpha val="43137"/>
                  </a:srgbClr>
                </a:outerShdw>
              </a:effectLst>
            </a:endParaRPr>
          </a:p>
          <a:p>
            <a:pPr>
              <a:lnSpc>
                <a:spcPct val="80000"/>
              </a:lnSpc>
            </a:pPr>
            <a:endParaRPr lang="en-AU" sz="28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Business </a:t>
            </a:r>
            <a:r>
              <a:rPr lang="en-US" b="1" i="1" dirty="0" smtClean="0"/>
              <a:t>Intelligence</a:t>
            </a:r>
            <a:endParaRPr lang="en-AU" b="1" i="1" dirty="0"/>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5" name="Rectangle 4"/>
          <p:cNvSpPr/>
          <p:nvPr/>
        </p:nvSpPr>
        <p:spPr>
          <a:xfrm>
            <a:off x="448965" y="1282285"/>
            <a:ext cx="8093365" cy="3502497"/>
          </a:xfrm>
          <a:prstGeom prst="rect">
            <a:avLst/>
          </a:prstGeom>
        </p:spPr>
        <p:txBody>
          <a:bodyPr wrap="square">
            <a:spAutoFit/>
          </a:bodyPr>
          <a:lstStyle/>
          <a:p>
            <a:pPr>
              <a:lnSpc>
                <a:spcPct val="80000"/>
              </a:lnSpc>
              <a:buFont typeface="Wingdings" pitchFamily="2" charset="2"/>
              <a:buNone/>
            </a:pPr>
            <a:r>
              <a:rPr lang="en-US" sz="3200" b="1" i="1" u="sng" dirty="0">
                <a:solidFill>
                  <a:schemeClr val="bg1"/>
                </a:solidFill>
                <a:effectLst>
                  <a:outerShdw blurRad="38100" dist="38100" dir="2700000" algn="tl">
                    <a:srgbClr val="000000">
                      <a:alpha val="43137"/>
                    </a:srgbClr>
                  </a:outerShdw>
                </a:effectLst>
              </a:rPr>
              <a:t>According to vendors:</a:t>
            </a:r>
          </a:p>
          <a:p>
            <a:pPr>
              <a:lnSpc>
                <a:spcPct val="80000"/>
              </a:lnSpc>
              <a:buFont typeface="Wingdings" pitchFamily="2" charset="2"/>
              <a:buNone/>
            </a:pPr>
            <a:endParaRPr lang="en-US" sz="2800" b="1" dirty="0">
              <a:solidFill>
                <a:schemeClr val="bg1"/>
              </a:solidFill>
              <a:effectLst>
                <a:outerShdw blurRad="38100" dist="38100" dir="2700000" algn="tl">
                  <a:srgbClr val="000000">
                    <a:alpha val="43137"/>
                  </a:srgbClr>
                </a:outerShdw>
              </a:effectLst>
            </a:endParaRPr>
          </a:p>
          <a:p>
            <a:pPr>
              <a:lnSpc>
                <a:spcPct val="90000"/>
              </a:lnSpc>
            </a:pPr>
            <a:r>
              <a:rPr lang="en-AU" sz="2800" dirty="0">
                <a:solidFill>
                  <a:schemeClr val="bg1"/>
                </a:solidFill>
                <a:effectLst>
                  <a:outerShdw blurRad="38100" dist="38100" dir="2700000" algn="tl">
                    <a:srgbClr val="000000">
                      <a:alpha val="43137"/>
                    </a:srgbClr>
                  </a:outerShdw>
                </a:effectLst>
              </a:rPr>
              <a:t>software that enables business users to</a:t>
            </a:r>
            <a:r>
              <a:rPr lang="en-AU" sz="2800" b="1" dirty="0">
                <a:solidFill>
                  <a:schemeClr val="bg1"/>
                </a:solidFill>
                <a:effectLst>
                  <a:outerShdw blurRad="38100" dist="38100" dir="2700000" algn="tl">
                    <a:srgbClr val="000000">
                      <a:alpha val="43137"/>
                    </a:srgbClr>
                  </a:outerShdw>
                </a:effectLst>
              </a:rPr>
              <a:t> </a:t>
            </a:r>
            <a:r>
              <a:rPr lang="en-AU" sz="2800" b="1" i="1" dirty="0">
                <a:solidFill>
                  <a:srgbClr val="5EEC3C"/>
                </a:solidFill>
                <a:effectLst>
                  <a:outerShdw blurRad="38100" dist="38100" dir="2700000" algn="tl">
                    <a:srgbClr val="000000">
                      <a:alpha val="43137"/>
                    </a:srgbClr>
                  </a:outerShdw>
                </a:effectLst>
              </a:rPr>
              <a:t>see</a:t>
            </a:r>
            <a:r>
              <a:rPr lang="en-AU" sz="2800" i="1" dirty="0">
                <a:solidFill>
                  <a:srgbClr val="5EEC3C"/>
                </a:solidFill>
                <a:effectLst>
                  <a:outerShdw blurRad="38100" dist="38100" dir="2700000" algn="tl">
                    <a:srgbClr val="000000">
                      <a:alpha val="43137"/>
                    </a:srgbClr>
                  </a:outerShdw>
                </a:effectLst>
              </a:rPr>
              <a:t> </a:t>
            </a:r>
            <a:r>
              <a:rPr lang="en-AU" sz="2800" dirty="0">
                <a:solidFill>
                  <a:schemeClr val="bg1"/>
                </a:solidFill>
                <a:effectLst>
                  <a:outerShdw blurRad="38100" dist="38100" dir="2700000" algn="tl">
                    <a:srgbClr val="000000">
                      <a:alpha val="43137"/>
                    </a:srgbClr>
                  </a:outerShdw>
                </a:effectLst>
              </a:rPr>
              <a:t>and</a:t>
            </a:r>
            <a:r>
              <a:rPr lang="en-AU" sz="2800" i="1" dirty="0">
                <a:solidFill>
                  <a:schemeClr val="bg1"/>
                </a:solidFill>
                <a:effectLst>
                  <a:outerShdw blurRad="38100" dist="38100" dir="2700000" algn="tl">
                    <a:srgbClr val="000000">
                      <a:alpha val="43137"/>
                    </a:srgbClr>
                  </a:outerShdw>
                </a:effectLst>
              </a:rPr>
              <a:t> </a:t>
            </a:r>
            <a:r>
              <a:rPr lang="en-AU" sz="2800" b="1" i="1" dirty="0">
                <a:solidFill>
                  <a:srgbClr val="5EEC3C"/>
                </a:solidFill>
                <a:effectLst>
                  <a:outerShdw blurRad="38100" dist="38100" dir="2700000" algn="tl">
                    <a:srgbClr val="000000">
                      <a:alpha val="43137"/>
                    </a:srgbClr>
                  </a:outerShdw>
                </a:effectLst>
              </a:rPr>
              <a:t>use large amounts of complex data</a:t>
            </a:r>
            <a:r>
              <a:rPr lang="en-AU" sz="2800" i="1" dirty="0">
                <a:solidFill>
                  <a:srgbClr val="5EEC3C"/>
                </a:solidFill>
                <a:effectLst>
                  <a:outerShdw blurRad="38100" dist="38100" dir="2700000" algn="tl">
                    <a:srgbClr val="000000">
                      <a:alpha val="43137"/>
                    </a:srgbClr>
                  </a:outerShdw>
                </a:effectLst>
              </a:rPr>
              <a:t> </a:t>
            </a:r>
            <a:r>
              <a:rPr lang="en-AU" sz="2800" i="1" dirty="0">
                <a:solidFill>
                  <a:schemeClr val="bg1"/>
                </a:solidFill>
                <a:effectLst>
                  <a:outerShdw blurRad="38100" dist="38100" dir="2700000" algn="tl">
                    <a:srgbClr val="000000">
                      <a:alpha val="43137"/>
                    </a:srgbClr>
                  </a:outerShdw>
                </a:effectLst>
              </a:rPr>
              <a:t>(e.g. multidimensional analysis, query tools, data mining tools)</a:t>
            </a:r>
          </a:p>
          <a:p>
            <a:pPr algn="r">
              <a:lnSpc>
                <a:spcPct val="90000"/>
              </a:lnSpc>
              <a:buFont typeface="Wingdings" pitchFamily="2" charset="2"/>
              <a:buNone/>
            </a:pPr>
            <a:endParaRPr lang="en-AU" sz="2800" i="1" dirty="0">
              <a:solidFill>
                <a:schemeClr val="bg1"/>
              </a:solidFill>
              <a:effectLst>
                <a:outerShdw blurRad="38100" dist="38100" dir="2700000" algn="tl">
                  <a:srgbClr val="000000">
                    <a:alpha val="43137"/>
                  </a:srgbClr>
                </a:outerShdw>
              </a:effectLst>
            </a:endParaRPr>
          </a:p>
          <a:p>
            <a:pPr algn="r">
              <a:lnSpc>
                <a:spcPct val="90000"/>
              </a:lnSpc>
              <a:buFont typeface="Wingdings" pitchFamily="2" charset="2"/>
              <a:buNone/>
            </a:pPr>
            <a:r>
              <a:rPr lang="en-AU" sz="2800" i="1" dirty="0">
                <a:solidFill>
                  <a:schemeClr val="bg1"/>
                </a:solidFill>
                <a:effectLst>
                  <a:outerShdw blurRad="38100" dist="38100" dir="2700000" algn="tl">
                    <a:srgbClr val="000000">
                      <a:alpha val="43137"/>
                    </a:srgbClr>
                  </a:outerShdw>
                </a:effectLst>
              </a:rPr>
              <a:t>SDG Computing </a:t>
            </a:r>
          </a:p>
          <a:p>
            <a:pPr algn="r">
              <a:lnSpc>
                <a:spcPct val="90000"/>
              </a:lnSpc>
              <a:buFont typeface="Wingdings" pitchFamily="2" charset="2"/>
              <a:buNone/>
            </a:pPr>
            <a:r>
              <a:rPr lang="en-AU" sz="2800" i="1" dirty="0">
                <a:solidFill>
                  <a:schemeClr val="bg1"/>
                </a:solidFill>
                <a:effectLst>
                  <a:outerShdw blurRad="38100" dist="38100" dir="2700000" algn="tl">
                    <a:srgbClr val="000000">
                      <a:alpha val="43137"/>
                    </a:srgbClr>
                  </a:outerShdw>
                </a:effectLst>
                <a:hlinkClick r:id="rId2"/>
              </a:rPr>
              <a:t>www.sdgcomputing.com</a:t>
            </a:r>
            <a:endParaRPr lang="en-AU" sz="2800" dirty="0">
              <a:solidFill>
                <a:schemeClr val="bg1"/>
              </a:solidFill>
              <a:effectLst>
                <a:outerShdw blurRad="38100" dist="38100" dir="2700000" algn="tl">
                  <a:srgbClr val="000000">
                    <a:alpha val="43137"/>
                  </a:srgbClr>
                </a:outerShdw>
              </a:effectLst>
            </a:endParaRPr>
          </a:p>
          <a:p>
            <a:pPr>
              <a:lnSpc>
                <a:spcPct val="80000"/>
              </a:lnSpc>
            </a:pPr>
            <a:endParaRPr lang="en-AU" sz="28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87238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Business </a:t>
            </a:r>
            <a:r>
              <a:rPr lang="en-US" b="1" i="1" dirty="0" smtClean="0"/>
              <a:t>Intelligence</a:t>
            </a:r>
            <a:endParaRPr lang="en-AU" b="1" i="1" dirty="0"/>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5" name="Rectangle 4"/>
          <p:cNvSpPr/>
          <p:nvPr/>
        </p:nvSpPr>
        <p:spPr>
          <a:xfrm>
            <a:off x="448965" y="1282285"/>
            <a:ext cx="8093365" cy="3416320"/>
          </a:xfrm>
          <a:prstGeom prst="rect">
            <a:avLst/>
          </a:prstGeom>
        </p:spPr>
        <p:txBody>
          <a:bodyPr wrap="square">
            <a:spAutoFit/>
          </a:bodyPr>
          <a:lstStyle/>
          <a:p>
            <a:pPr>
              <a:lnSpc>
                <a:spcPct val="80000"/>
              </a:lnSpc>
              <a:buFont typeface="Wingdings" pitchFamily="2" charset="2"/>
              <a:buNone/>
            </a:pPr>
            <a:r>
              <a:rPr lang="en-US" sz="3200" b="1" i="1" u="sng" dirty="0">
                <a:solidFill>
                  <a:schemeClr val="bg1"/>
                </a:solidFill>
                <a:effectLst>
                  <a:outerShdw blurRad="38100" dist="38100" dir="2700000" algn="tl">
                    <a:srgbClr val="000000">
                      <a:alpha val="43137"/>
                    </a:srgbClr>
                  </a:outerShdw>
                </a:effectLst>
              </a:rPr>
              <a:t>According to vendors</a:t>
            </a:r>
            <a:r>
              <a:rPr lang="en-US" sz="3200" b="1" i="1" u="sng" dirty="0" smtClean="0">
                <a:solidFill>
                  <a:schemeClr val="bg1"/>
                </a:solidFill>
                <a:effectLst>
                  <a:outerShdw blurRad="38100" dist="38100" dir="2700000" algn="tl">
                    <a:srgbClr val="000000">
                      <a:alpha val="43137"/>
                    </a:srgbClr>
                  </a:outerShdw>
                </a:effectLst>
              </a:rPr>
              <a:t>:</a:t>
            </a:r>
          </a:p>
          <a:p>
            <a:pPr>
              <a:lnSpc>
                <a:spcPct val="80000"/>
              </a:lnSpc>
              <a:buFont typeface="Wingdings" pitchFamily="2" charset="2"/>
              <a:buNone/>
            </a:pPr>
            <a:endParaRPr lang="en-US" sz="2800" i="1" dirty="0">
              <a:solidFill>
                <a:schemeClr val="bg1"/>
              </a:solidFill>
              <a:effectLst>
                <a:outerShdw blurRad="38100" dist="38100" dir="2700000" algn="tl">
                  <a:srgbClr val="000000">
                    <a:alpha val="43137"/>
                  </a:srgbClr>
                </a:outerShdw>
              </a:effectLst>
            </a:endParaRPr>
          </a:p>
          <a:p>
            <a:r>
              <a:rPr lang="en-AU" sz="2800" dirty="0">
                <a:solidFill>
                  <a:schemeClr val="bg1"/>
                </a:solidFill>
                <a:effectLst>
                  <a:outerShdw blurRad="38100" dist="38100" dir="2700000" algn="tl">
                    <a:srgbClr val="000000">
                      <a:alpha val="43137"/>
                    </a:srgbClr>
                  </a:outerShdw>
                </a:effectLst>
              </a:rPr>
              <a:t>A category of applications and technologies for </a:t>
            </a:r>
            <a:r>
              <a:rPr lang="en-AU" sz="2800" b="1" i="1" dirty="0">
                <a:solidFill>
                  <a:srgbClr val="5EEC3C"/>
                </a:solidFill>
                <a:effectLst>
                  <a:outerShdw blurRad="38100" dist="38100" dir="2700000" algn="tl">
                    <a:srgbClr val="000000">
                      <a:alpha val="43137"/>
                    </a:srgbClr>
                  </a:outerShdw>
                </a:effectLst>
              </a:rPr>
              <a:t>gathering, storing, analysing, reporting on</a:t>
            </a:r>
            <a:r>
              <a:rPr lang="en-AU" sz="2800" b="1" dirty="0">
                <a:solidFill>
                  <a:srgbClr val="5EEC3C"/>
                </a:solidFill>
                <a:effectLst>
                  <a:outerShdw blurRad="38100" dist="38100" dir="2700000" algn="tl">
                    <a:srgbClr val="000000">
                      <a:alpha val="43137"/>
                    </a:srgbClr>
                  </a:outerShdw>
                </a:effectLst>
              </a:rPr>
              <a:t> </a:t>
            </a:r>
            <a:r>
              <a:rPr lang="en-AU" sz="2800" dirty="0">
                <a:solidFill>
                  <a:schemeClr val="bg1"/>
                </a:solidFill>
                <a:effectLst>
                  <a:outerShdw blurRad="38100" dist="38100" dir="2700000" algn="tl">
                    <a:srgbClr val="000000">
                      <a:alpha val="43137"/>
                    </a:srgbClr>
                  </a:outerShdw>
                </a:effectLst>
              </a:rPr>
              <a:t>and </a:t>
            </a:r>
            <a:r>
              <a:rPr lang="en-AU" sz="2800" b="1" i="1" dirty="0">
                <a:solidFill>
                  <a:srgbClr val="5EEC3C"/>
                </a:solidFill>
                <a:effectLst>
                  <a:outerShdw blurRad="38100" dist="38100" dir="2700000" algn="tl">
                    <a:srgbClr val="000000">
                      <a:alpha val="43137"/>
                    </a:srgbClr>
                  </a:outerShdw>
                </a:effectLst>
              </a:rPr>
              <a:t>providing access to data</a:t>
            </a:r>
            <a:r>
              <a:rPr lang="en-AU" sz="2800" b="1" dirty="0">
                <a:solidFill>
                  <a:srgbClr val="5EEC3C"/>
                </a:solidFill>
                <a:effectLst>
                  <a:outerShdw blurRad="38100" dist="38100" dir="2700000" algn="tl">
                    <a:srgbClr val="000000">
                      <a:alpha val="43137"/>
                    </a:srgbClr>
                  </a:outerShdw>
                </a:effectLst>
              </a:rPr>
              <a:t> </a:t>
            </a:r>
            <a:r>
              <a:rPr lang="en-AU" sz="2800" dirty="0">
                <a:solidFill>
                  <a:schemeClr val="bg1"/>
                </a:solidFill>
                <a:effectLst>
                  <a:outerShdw blurRad="38100" dist="38100" dir="2700000" algn="tl">
                    <a:srgbClr val="000000">
                      <a:alpha val="43137"/>
                    </a:srgbClr>
                  </a:outerShdw>
                </a:effectLst>
              </a:rPr>
              <a:t>to help enterprise users make </a:t>
            </a:r>
            <a:r>
              <a:rPr lang="en-AU" sz="2800" b="1" i="1" dirty="0">
                <a:solidFill>
                  <a:srgbClr val="5EEC3C"/>
                </a:solidFill>
                <a:effectLst>
                  <a:outerShdw blurRad="38100" dist="38100" dir="2700000" algn="tl">
                    <a:srgbClr val="000000">
                      <a:alpha val="43137"/>
                    </a:srgbClr>
                  </a:outerShdw>
                </a:effectLst>
              </a:rPr>
              <a:t>better business decisions</a:t>
            </a:r>
            <a:r>
              <a:rPr lang="en-AU" sz="2800" b="1" dirty="0">
                <a:solidFill>
                  <a:srgbClr val="5EEC3C"/>
                </a:solidFill>
                <a:effectLst>
                  <a:outerShdw blurRad="38100" dist="38100" dir="2700000" algn="tl">
                    <a:srgbClr val="000000">
                      <a:alpha val="43137"/>
                    </a:srgbClr>
                  </a:outerShdw>
                </a:effectLst>
              </a:rPr>
              <a:t> </a:t>
            </a:r>
          </a:p>
          <a:p>
            <a:pPr algn="r">
              <a:buFont typeface="Wingdings" pitchFamily="2" charset="2"/>
              <a:buNone/>
            </a:pPr>
            <a:endParaRPr lang="en-AU" sz="2800" b="1" dirty="0">
              <a:solidFill>
                <a:schemeClr val="bg1"/>
              </a:solidFill>
              <a:effectLst>
                <a:outerShdw blurRad="38100" dist="38100" dir="2700000" algn="tl">
                  <a:srgbClr val="000000">
                    <a:alpha val="43137"/>
                  </a:srgbClr>
                </a:outerShdw>
              </a:effectLst>
            </a:endParaRPr>
          </a:p>
          <a:p>
            <a:pPr algn="r">
              <a:buFont typeface="Wingdings" pitchFamily="2" charset="2"/>
              <a:buNone/>
            </a:pPr>
            <a:r>
              <a:rPr lang="en-AU" sz="2800" dirty="0" err="1">
                <a:solidFill>
                  <a:schemeClr val="bg1"/>
                </a:solidFill>
                <a:effectLst>
                  <a:outerShdw blurRad="38100" dist="38100" dir="2700000" algn="tl">
                    <a:srgbClr val="000000">
                      <a:alpha val="43137"/>
                    </a:srgbClr>
                  </a:outerShdw>
                </a:effectLst>
              </a:rPr>
              <a:t>Cognos</a:t>
            </a:r>
            <a:r>
              <a:rPr lang="en-AU" sz="2800" dirty="0">
                <a:solidFill>
                  <a:schemeClr val="bg1"/>
                </a:solidFill>
                <a:effectLst>
                  <a:outerShdw blurRad="38100" dist="38100" dir="2700000" algn="tl">
                    <a:srgbClr val="000000">
                      <a:alpha val="43137"/>
                    </a:srgbClr>
                  </a:outerShdw>
                </a:effectLst>
              </a:rPr>
              <a:t> (</a:t>
            </a:r>
            <a:r>
              <a:rPr lang="en-AU" sz="2800" dirty="0">
                <a:solidFill>
                  <a:schemeClr val="bg1"/>
                </a:solidFill>
                <a:effectLst>
                  <a:outerShdw blurRad="38100" dist="38100" dir="2700000" algn="tl">
                    <a:srgbClr val="000000">
                      <a:alpha val="43137"/>
                    </a:srgbClr>
                  </a:outerShdw>
                </a:effectLst>
                <a:hlinkClick r:id="rId2"/>
              </a:rPr>
              <a:t>www.cognos.com</a:t>
            </a:r>
            <a:r>
              <a:rPr lang="en-AU" sz="2800" dirty="0">
                <a:solidFill>
                  <a:schemeClr val="bg1"/>
                </a:solidFill>
                <a:effectLst>
                  <a:outerShdw blurRad="38100" dist="38100" dir="2700000" algn="tl">
                    <a:srgbClr val="000000">
                      <a:alpha val="43137"/>
                    </a:srgbClr>
                  </a:outerShdw>
                </a:effectLst>
              </a:rPr>
              <a:t>)</a:t>
            </a:r>
            <a:endParaRPr lang="en-US" sz="28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80899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Business </a:t>
            </a:r>
            <a:r>
              <a:rPr lang="en-US" b="1" i="1" dirty="0" smtClean="0"/>
              <a:t>Intelligence</a:t>
            </a:r>
            <a:endParaRPr lang="en-AU" b="1" i="1" dirty="0"/>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5" name="Rectangle 4"/>
          <p:cNvSpPr/>
          <p:nvPr/>
        </p:nvSpPr>
        <p:spPr>
          <a:xfrm>
            <a:off x="448965" y="1282285"/>
            <a:ext cx="8093365" cy="3330142"/>
          </a:xfrm>
          <a:prstGeom prst="rect">
            <a:avLst/>
          </a:prstGeom>
        </p:spPr>
        <p:txBody>
          <a:bodyPr wrap="square">
            <a:spAutoFit/>
          </a:bodyPr>
          <a:lstStyle/>
          <a:p>
            <a:pPr>
              <a:lnSpc>
                <a:spcPct val="80000"/>
              </a:lnSpc>
              <a:buFont typeface="Wingdings" pitchFamily="2" charset="2"/>
              <a:buNone/>
            </a:pPr>
            <a:r>
              <a:rPr lang="en-US" sz="3200" b="1" i="1" u="sng" dirty="0">
                <a:solidFill>
                  <a:schemeClr val="bg1"/>
                </a:solidFill>
                <a:effectLst>
                  <a:outerShdw blurRad="38100" dist="38100" dir="2700000" algn="tl">
                    <a:srgbClr val="000000">
                      <a:alpha val="43137"/>
                    </a:srgbClr>
                  </a:outerShdw>
                </a:effectLst>
              </a:rPr>
              <a:t>According to vendors:</a:t>
            </a:r>
          </a:p>
          <a:p>
            <a:pPr>
              <a:lnSpc>
                <a:spcPct val="80000"/>
              </a:lnSpc>
              <a:buFont typeface="Wingdings" pitchFamily="2" charset="2"/>
              <a:buNone/>
            </a:pPr>
            <a:endParaRPr lang="en-US" sz="2800" b="1" dirty="0">
              <a:solidFill>
                <a:schemeClr val="bg1"/>
              </a:solidFill>
              <a:effectLst>
                <a:outerShdw blurRad="38100" dist="38100" dir="2700000" algn="tl">
                  <a:srgbClr val="000000">
                    <a:alpha val="43137"/>
                  </a:srgbClr>
                </a:outerShdw>
              </a:effectLst>
            </a:endParaRPr>
          </a:p>
          <a:p>
            <a:r>
              <a:rPr lang="en-AU" sz="2800" dirty="0">
                <a:solidFill>
                  <a:schemeClr val="bg1"/>
                </a:solidFill>
                <a:effectLst>
                  <a:outerShdw blurRad="38100" dist="38100" dir="2700000" algn="tl">
                    <a:srgbClr val="000000">
                      <a:alpha val="43137"/>
                    </a:srgbClr>
                  </a:outerShdw>
                </a:effectLst>
              </a:rPr>
              <a:t>BI helps corporations transform their </a:t>
            </a:r>
            <a:r>
              <a:rPr lang="en-AU" sz="2800" b="1" i="1" dirty="0">
                <a:solidFill>
                  <a:srgbClr val="5EEC3C"/>
                </a:solidFill>
                <a:effectLst>
                  <a:outerShdw blurRad="38100" dist="38100" dir="2700000" algn="tl">
                    <a:srgbClr val="000000">
                      <a:alpha val="43137"/>
                    </a:srgbClr>
                  </a:outerShdw>
                </a:effectLst>
              </a:rPr>
              <a:t>operational data</a:t>
            </a:r>
            <a:r>
              <a:rPr lang="en-AU" sz="2800" b="1" dirty="0">
                <a:solidFill>
                  <a:srgbClr val="5EEC3C"/>
                </a:solidFill>
                <a:effectLst>
                  <a:outerShdw blurRad="38100" dist="38100" dir="2700000" algn="tl">
                    <a:srgbClr val="000000">
                      <a:alpha val="43137"/>
                    </a:srgbClr>
                  </a:outerShdw>
                </a:effectLst>
              </a:rPr>
              <a:t> </a:t>
            </a:r>
            <a:r>
              <a:rPr lang="en-AU" sz="2800" dirty="0">
                <a:solidFill>
                  <a:schemeClr val="bg1"/>
                </a:solidFill>
                <a:effectLst>
                  <a:outerShdw blurRad="38100" dist="38100" dir="2700000" algn="tl">
                    <a:srgbClr val="000000">
                      <a:alpha val="43137"/>
                    </a:srgbClr>
                  </a:outerShdw>
                </a:effectLst>
              </a:rPr>
              <a:t>into </a:t>
            </a:r>
            <a:r>
              <a:rPr lang="en-AU" sz="2800" b="1" i="1" dirty="0">
                <a:solidFill>
                  <a:srgbClr val="5EEC3C"/>
                </a:solidFill>
                <a:effectLst>
                  <a:outerShdw blurRad="38100" dist="38100" dir="2700000" algn="tl">
                    <a:srgbClr val="000000">
                      <a:alpha val="43137"/>
                    </a:srgbClr>
                  </a:outerShdw>
                </a:effectLst>
              </a:rPr>
              <a:t>actionable information</a:t>
            </a:r>
            <a:r>
              <a:rPr lang="en-AU" sz="2800" dirty="0">
                <a:solidFill>
                  <a:schemeClr val="bg1"/>
                </a:solidFill>
                <a:effectLst>
                  <a:outerShdw blurRad="38100" dist="38100" dir="2700000" algn="tl">
                    <a:srgbClr val="000000">
                      <a:alpha val="43137"/>
                    </a:srgbClr>
                  </a:outerShdw>
                </a:effectLst>
              </a:rPr>
              <a:t>; helps meet query reporting and advanced analytical needs </a:t>
            </a:r>
          </a:p>
          <a:p>
            <a:pPr algn="r">
              <a:buFont typeface="Wingdings" pitchFamily="2" charset="2"/>
              <a:buNone/>
            </a:pPr>
            <a:r>
              <a:rPr lang="en-AU" sz="2800" dirty="0" err="1">
                <a:solidFill>
                  <a:schemeClr val="bg1"/>
                </a:solidFill>
                <a:effectLst>
                  <a:outerShdw blurRad="38100" dist="38100" dir="2700000" algn="tl">
                    <a:srgbClr val="000000">
                      <a:alpha val="43137"/>
                    </a:srgbClr>
                  </a:outerShdw>
                </a:effectLst>
              </a:rPr>
              <a:t>MicroStrategy</a:t>
            </a:r>
            <a:r>
              <a:rPr lang="en-AU" sz="2800" dirty="0">
                <a:solidFill>
                  <a:schemeClr val="bg1"/>
                </a:solidFill>
                <a:effectLst>
                  <a:outerShdw blurRad="38100" dist="38100" dir="2700000" algn="tl">
                    <a:srgbClr val="000000">
                      <a:alpha val="43137"/>
                    </a:srgbClr>
                  </a:outerShdw>
                </a:effectLst>
              </a:rPr>
              <a:t> </a:t>
            </a:r>
          </a:p>
          <a:p>
            <a:pPr algn="r">
              <a:buFont typeface="Wingdings" pitchFamily="2" charset="2"/>
              <a:buNone/>
            </a:pPr>
            <a:r>
              <a:rPr lang="en-AU" sz="2800" dirty="0">
                <a:solidFill>
                  <a:schemeClr val="bg1"/>
                </a:solidFill>
                <a:effectLst>
                  <a:outerShdw blurRad="38100" dist="38100" dir="2700000" algn="tl">
                    <a:srgbClr val="000000">
                      <a:alpha val="43137"/>
                    </a:srgbClr>
                  </a:outerShdw>
                </a:effectLst>
                <a:hlinkClick r:id="rId2"/>
              </a:rPr>
              <a:t>www.microstrategy.com</a:t>
            </a:r>
            <a:endParaRPr lang="en-AU" sz="2800" dirty="0">
              <a:solidFill>
                <a:schemeClr val="bg1"/>
              </a:solidFill>
              <a:effectLst>
                <a:outerShdw blurRad="38100" dist="38100" dir="2700000" algn="tl">
                  <a:srgbClr val="000000">
                    <a:alpha val="43137"/>
                  </a:srgbClr>
                </a:outerShdw>
              </a:effectLst>
            </a:endParaRPr>
          </a:p>
          <a:p>
            <a:pPr>
              <a:lnSpc>
                <a:spcPct val="80000"/>
              </a:lnSpc>
            </a:pPr>
            <a:endParaRPr lang="en-AU" sz="28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3398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Business </a:t>
            </a:r>
            <a:r>
              <a:rPr lang="en-US" b="1" i="1" dirty="0" smtClean="0"/>
              <a:t>Intelligence</a:t>
            </a:r>
            <a:endParaRPr lang="en-AU" b="1" i="1" dirty="0"/>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7" name="Rectangle 6"/>
          <p:cNvSpPr/>
          <p:nvPr/>
        </p:nvSpPr>
        <p:spPr>
          <a:xfrm>
            <a:off x="780084" y="1300752"/>
            <a:ext cx="7807848" cy="2862322"/>
          </a:xfrm>
          <a:prstGeom prst="rect">
            <a:avLst/>
          </a:prstGeom>
        </p:spPr>
        <p:txBody>
          <a:bodyPr wrap="square">
            <a:spAutoFit/>
          </a:bodyPr>
          <a:lstStyle/>
          <a:p>
            <a:pPr>
              <a:lnSpc>
                <a:spcPct val="90000"/>
              </a:lnSpc>
              <a:buFont typeface="Wingdings" pitchFamily="2" charset="2"/>
              <a:buNone/>
            </a:pPr>
            <a:r>
              <a:rPr lang="en-AU" sz="3200" b="1" i="1" u="sng" dirty="0">
                <a:solidFill>
                  <a:schemeClr val="bg1"/>
                </a:solidFill>
                <a:effectLst>
                  <a:outerShdw blurRad="38100" dist="38100" dir="2700000" algn="tl">
                    <a:srgbClr val="000000">
                      <a:alpha val="43137"/>
                    </a:srgbClr>
                  </a:outerShdw>
                </a:effectLst>
              </a:rPr>
              <a:t>According to non-vendors:</a:t>
            </a:r>
          </a:p>
          <a:p>
            <a:pPr>
              <a:lnSpc>
                <a:spcPct val="90000"/>
              </a:lnSpc>
              <a:buFont typeface="Wingdings" pitchFamily="2" charset="2"/>
              <a:buNone/>
            </a:pPr>
            <a:endParaRPr lang="en-AU" sz="2800" dirty="0">
              <a:solidFill>
                <a:schemeClr val="bg1"/>
              </a:solidFill>
              <a:effectLst>
                <a:outerShdw blurRad="38100" dist="38100" dir="2700000" algn="tl">
                  <a:srgbClr val="000000">
                    <a:alpha val="43137"/>
                  </a:srgbClr>
                </a:outerShdw>
              </a:effectLst>
            </a:endParaRPr>
          </a:p>
          <a:p>
            <a:pPr>
              <a:lnSpc>
                <a:spcPct val="90000"/>
              </a:lnSpc>
            </a:pPr>
            <a:r>
              <a:rPr lang="en-AU" sz="2800" dirty="0">
                <a:solidFill>
                  <a:schemeClr val="bg1"/>
                </a:solidFill>
                <a:effectLst>
                  <a:outerShdw blurRad="38100" dist="38100" dir="2700000" algn="tl">
                    <a:srgbClr val="000000">
                      <a:alpha val="43137"/>
                    </a:srgbClr>
                  </a:outerShdw>
                </a:effectLst>
              </a:rPr>
              <a:t>BI is</a:t>
            </a:r>
            <a:r>
              <a:rPr lang="en-AU" sz="2800" i="1" dirty="0">
                <a:solidFill>
                  <a:schemeClr val="bg1"/>
                </a:solidFill>
                <a:effectLst>
                  <a:outerShdw blurRad="38100" dist="38100" dir="2700000" algn="tl">
                    <a:srgbClr val="000000">
                      <a:alpha val="43137"/>
                    </a:srgbClr>
                  </a:outerShdw>
                </a:effectLst>
              </a:rPr>
              <a:t> </a:t>
            </a:r>
            <a:r>
              <a:rPr lang="en-AU" sz="2800" b="1" i="1" dirty="0">
                <a:solidFill>
                  <a:srgbClr val="5EEC3C"/>
                </a:solidFill>
                <a:effectLst>
                  <a:outerShdw blurRad="38100" dist="38100" dir="2700000" algn="tl">
                    <a:srgbClr val="000000">
                      <a:alpha val="43137"/>
                    </a:srgbClr>
                  </a:outerShdw>
                </a:effectLst>
              </a:rPr>
              <a:t>processed information</a:t>
            </a:r>
            <a:r>
              <a:rPr lang="en-AU" sz="2800" b="1" dirty="0">
                <a:solidFill>
                  <a:srgbClr val="5EEC3C"/>
                </a:solidFill>
                <a:effectLst>
                  <a:outerShdw blurRad="38100" dist="38100" dir="2700000" algn="tl">
                    <a:srgbClr val="000000">
                      <a:alpha val="43137"/>
                    </a:srgbClr>
                  </a:outerShdw>
                </a:effectLst>
              </a:rPr>
              <a:t> </a:t>
            </a:r>
            <a:r>
              <a:rPr lang="en-AU" sz="2800" dirty="0">
                <a:solidFill>
                  <a:schemeClr val="bg1"/>
                </a:solidFill>
                <a:effectLst>
                  <a:outerShdw blurRad="38100" dist="38100" dir="2700000" algn="tl">
                    <a:srgbClr val="000000">
                      <a:alpha val="43137"/>
                    </a:srgbClr>
                  </a:outerShdw>
                </a:effectLst>
              </a:rPr>
              <a:t>of interest to</a:t>
            </a:r>
            <a:r>
              <a:rPr lang="en-AU" sz="2800" i="1" dirty="0">
                <a:solidFill>
                  <a:schemeClr val="bg1"/>
                </a:solidFill>
                <a:effectLst>
                  <a:outerShdw blurRad="38100" dist="38100" dir="2700000" algn="tl">
                    <a:srgbClr val="000000">
                      <a:alpha val="43137"/>
                    </a:srgbClr>
                  </a:outerShdw>
                </a:effectLst>
              </a:rPr>
              <a:t> </a:t>
            </a:r>
            <a:r>
              <a:rPr lang="en-AU" sz="2800" b="1" i="1" dirty="0">
                <a:solidFill>
                  <a:srgbClr val="5EEC3C"/>
                </a:solidFill>
                <a:effectLst>
                  <a:outerShdw blurRad="38100" dist="38100" dir="2700000" algn="tl">
                    <a:srgbClr val="000000">
                      <a:alpha val="43137"/>
                    </a:srgbClr>
                  </a:outerShdw>
                </a:effectLst>
              </a:rPr>
              <a:t>management</a:t>
            </a:r>
            <a:r>
              <a:rPr lang="en-AU" sz="2800" i="1" dirty="0">
                <a:solidFill>
                  <a:srgbClr val="5EEC3C"/>
                </a:solidFill>
                <a:effectLst>
                  <a:outerShdw blurRad="38100" dist="38100" dir="2700000" algn="tl">
                    <a:srgbClr val="000000">
                      <a:alpha val="43137"/>
                    </a:srgbClr>
                  </a:outerShdw>
                </a:effectLst>
              </a:rPr>
              <a:t> </a:t>
            </a:r>
            <a:r>
              <a:rPr lang="en-AU" sz="2800" dirty="0">
                <a:solidFill>
                  <a:schemeClr val="bg1"/>
                </a:solidFill>
                <a:effectLst>
                  <a:outerShdw blurRad="38100" dist="38100" dir="2700000" algn="tl">
                    <a:srgbClr val="000000">
                      <a:alpha val="43137"/>
                    </a:srgbClr>
                  </a:outerShdw>
                </a:effectLst>
              </a:rPr>
              <a:t>about the present and future </a:t>
            </a:r>
            <a:r>
              <a:rPr lang="en-AU" sz="2800" b="1" i="1" dirty="0">
                <a:solidFill>
                  <a:srgbClr val="5EEC3C"/>
                </a:solidFill>
                <a:effectLst>
                  <a:outerShdw blurRad="38100" dist="38100" dir="2700000" algn="tl">
                    <a:srgbClr val="000000">
                      <a:alpha val="43137"/>
                    </a:srgbClr>
                  </a:outerShdw>
                </a:effectLst>
              </a:rPr>
              <a:t>environment</a:t>
            </a:r>
            <a:r>
              <a:rPr lang="en-AU" sz="2800" dirty="0">
                <a:solidFill>
                  <a:srgbClr val="5EEC3C"/>
                </a:solidFill>
                <a:effectLst>
                  <a:outerShdw blurRad="38100" dist="38100" dir="2700000" algn="tl">
                    <a:srgbClr val="000000">
                      <a:alpha val="43137"/>
                    </a:srgbClr>
                  </a:outerShdw>
                </a:effectLst>
              </a:rPr>
              <a:t> </a:t>
            </a:r>
            <a:r>
              <a:rPr lang="en-AU" sz="2800" dirty="0">
                <a:solidFill>
                  <a:schemeClr val="bg1"/>
                </a:solidFill>
                <a:effectLst>
                  <a:outerShdw blurRad="38100" dist="38100" dir="2700000" algn="tl">
                    <a:srgbClr val="000000">
                      <a:alpha val="43137"/>
                    </a:srgbClr>
                  </a:outerShdw>
                </a:effectLst>
              </a:rPr>
              <a:t>in which business is operating</a:t>
            </a:r>
          </a:p>
          <a:p>
            <a:pPr lvl="1">
              <a:lnSpc>
                <a:spcPct val="90000"/>
              </a:lnSpc>
            </a:pPr>
            <a:endParaRPr lang="en-AU" sz="2800" dirty="0">
              <a:solidFill>
                <a:schemeClr val="bg1"/>
              </a:solidFill>
              <a:effectLst>
                <a:outerShdw blurRad="38100" dist="38100" dir="2700000" algn="tl">
                  <a:srgbClr val="000000">
                    <a:alpha val="43137"/>
                  </a:srgbClr>
                </a:outerShdw>
              </a:effectLst>
            </a:endParaRPr>
          </a:p>
          <a:p>
            <a:pPr lvl="1" algn="r">
              <a:lnSpc>
                <a:spcPct val="90000"/>
              </a:lnSpc>
              <a:buFont typeface="Wingdings" pitchFamily="2" charset="2"/>
              <a:buNone/>
            </a:pPr>
            <a:r>
              <a:rPr lang="en-AU" sz="2800" dirty="0">
                <a:solidFill>
                  <a:schemeClr val="bg1"/>
                </a:solidFill>
                <a:effectLst>
                  <a:outerShdw blurRad="38100" dist="38100" dir="2700000" algn="tl">
                    <a:srgbClr val="000000">
                      <a:alpha val="43137"/>
                    </a:srgbClr>
                  </a:outerShdw>
                </a:effectLst>
              </a:rPr>
              <a:t>Greene  (1966)</a:t>
            </a:r>
            <a:endParaRPr lang="en-AU" sz="28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2105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3555" y="128470"/>
            <a:ext cx="6709870" cy="3511061"/>
          </a:xfrm>
        </p:spPr>
        <p:txBody>
          <a:bodyPr>
            <a:noAutofit/>
          </a:bodyPr>
          <a:lstStyle/>
          <a:p>
            <a:pPr>
              <a:lnSpc>
                <a:spcPct val="80000"/>
              </a:lnSpc>
            </a:pPr>
            <a:r>
              <a:rPr lang="en-AU" sz="2400" b="1" i="1" dirty="0">
                <a:solidFill>
                  <a:srgbClr val="5EEC3C"/>
                </a:solidFill>
              </a:rPr>
              <a:t>Processed information vs. data</a:t>
            </a:r>
          </a:p>
          <a:p>
            <a:pPr lvl="1">
              <a:lnSpc>
                <a:spcPct val="80000"/>
              </a:lnSpc>
            </a:pPr>
            <a:r>
              <a:rPr lang="en-AU" sz="2400" i="1" dirty="0"/>
              <a:t>data</a:t>
            </a:r>
            <a:r>
              <a:rPr lang="en-AU" sz="2400" dirty="0"/>
              <a:t> - raw material that is composed of facts</a:t>
            </a:r>
            <a:endParaRPr lang="en-AU" sz="2400" i="1" dirty="0"/>
          </a:p>
          <a:p>
            <a:pPr lvl="1">
              <a:lnSpc>
                <a:spcPct val="80000"/>
              </a:lnSpc>
            </a:pPr>
            <a:r>
              <a:rPr lang="en-AU" sz="2400" i="1" dirty="0"/>
              <a:t>intelligence information</a:t>
            </a:r>
            <a:r>
              <a:rPr lang="en-AU" sz="2400" dirty="0"/>
              <a:t> -  information digested, analysed, and interpreted for the purpose of decision making</a:t>
            </a:r>
          </a:p>
          <a:p>
            <a:pPr>
              <a:lnSpc>
                <a:spcPct val="80000"/>
              </a:lnSpc>
            </a:pPr>
            <a:r>
              <a:rPr lang="en-AU" sz="2400" b="1" i="1" dirty="0">
                <a:solidFill>
                  <a:srgbClr val="5EEC3C"/>
                </a:solidFill>
              </a:rPr>
              <a:t>Management  has crucial role in BI, determines</a:t>
            </a:r>
          </a:p>
          <a:p>
            <a:pPr lvl="1">
              <a:lnSpc>
                <a:spcPct val="80000"/>
              </a:lnSpc>
            </a:pPr>
            <a:r>
              <a:rPr lang="en-AU" sz="2400" dirty="0"/>
              <a:t>what will be in the domain of BI</a:t>
            </a:r>
          </a:p>
          <a:p>
            <a:pPr lvl="1">
              <a:lnSpc>
                <a:spcPct val="80000"/>
              </a:lnSpc>
            </a:pPr>
            <a:r>
              <a:rPr lang="en-AU" sz="2400" dirty="0"/>
              <a:t>what information if of interest or relevant to its decision</a:t>
            </a:r>
          </a:p>
          <a:p>
            <a:pPr>
              <a:lnSpc>
                <a:spcPct val="80000"/>
              </a:lnSpc>
            </a:pPr>
            <a:r>
              <a:rPr lang="en-AU" sz="2400" b="1" i="1" dirty="0">
                <a:solidFill>
                  <a:srgbClr val="5EEC3C"/>
                </a:solidFill>
              </a:rPr>
              <a:t>Company’s environment</a:t>
            </a:r>
          </a:p>
          <a:p>
            <a:pPr lvl="1">
              <a:lnSpc>
                <a:spcPct val="80000"/>
              </a:lnSpc>
            </a:pPr>
            <a:r>
              <a:rPr lang="en-AU" sz="2400" dirty="0"/>
              <a:t>Present environment (mostly for tactical intelligence)</a:t>
            </a:r>
          </a:p>
          <a:p>
            <a:pPr lvl="1">
              <a:lnSpc>
                <a:spcPct val="80000"/>
              </a:lnSpc>
            </a:pPr>
            <a:r>
              <a:rPr lang="en-AU" sz="2400" dirty="0"/>
              <a:t>Future environment (mostly for strategic intelligence)</a:t>
            </a:r>
          </a:p>
        </p:txBody>
      </p:sp>
    </p:spTree>
    <p:extLst>
      <p:ext uri="{BB962C8B-B14F-4D97-AF65-F5344CB8AC3E}">
        <p14:creationId xmlns:p14="http://schemas.microsoft.com/office/powerpoint/2010/main" val="183630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2821</TotalTime>
  <Words>899</Words>
  <Application>Microsoft Office PowerPoint</Application>
  <PresentationFormat>On-screen Show (16:9)</PresentationFormat>
  <Paragraphs>138</Paragraphs>
  <Slides>35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Wingdings</vt:lpstr>
      <vt:lpstr>Office Theme</vt:lpstr>
      <vt:lpstr>Business Intelligence  Systems and Technologies</vt:lpstr>
      <vt:lpstr>Road Map</vt:lpstr>
      <vt:lpstr>What is   Business Intelligence?</vt:lpstr>
      <vt:lpstr>Business Intelligence</vt:lpstr>
      <vt:lpstr>Business Intelligence</vt:lpstr>
      <vt:lpstr>Business Intelligence</vt:lpstr>
      <vt:lpstr>Business Intelligence</vt:lpstr>
      <vt:lpstr>Business Intelligence</vt:lpstr>
      <vt:lpstr>PowerPoint Presentation</vt:lpstr>
      <vt:lpstr>PowerPoint Presentation</vt:lpstr>
      <vt:lpstr>PowerPoint Presentation</vt:lpstr>
      <vt:lpstr>Case Study</vt:lpstr>
      <vt:lpstr>What is a  Business Intelligence System?</vt:lpstr>
      <vt:lpstr>                 Business Intelligence System (BIS)</vt:lpstr>
      <vt:lpstr>What is the role of  Business Intelligence System? </vt:lpstr>
      <vt:lpstr>Role of BIS</vt:lpstr>
      <vt:lpstr>Role of BIS Cont..</vt:lpstr>
      <vt:lpstr>Role of BIS Cont..</vt:lpstr>
      <vt:lpstr>How did Business Intelligence Systems evolve? </vt:lpstr>
      <vt:lpstr>Computer-based Support Systems Technologies </vt:lpstr>
      <vt:lpstr>More BIS technologies</vt:lpstr>
      <vt:lpstr>                           What is Database ?</vt:lpstr>
      <vt:lpstr>What is DBMS?</vt:lpstr>
      <vt:lpstr>What is ETL?</vt:lpstr>
      <vt:lpstr>What is Staging Area?</vt:lpstr>
      <vt:lpstr>What is Warehouse &amp; Data Mart?</vt:lpstr>
      <vt:lpstr>What is Warehouse &amp; Data Mart?</vt:lpstr>
      <vt:lpstr>What is Data Cubes?</vt:lpstr>
      <vt:lpstr>What is Data Mining?</vt:lpstr>
      <vt:lpstr>What is Data Mining?</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bishrul farhey</cp:lastModifiedBy>
  <cp:revision>143</cp:revision>
  <dcterms:created xsi:type="dcterms:W3CDTF">2013-08-21T19:17:07Z</dcterms:created>
  <dcterms:modified xsi:type="dcterms:W3CDTF">2021-01-04T09:39:48Z</dcterms:modified>
</cp:coreProperties>
</file>