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4" r:id="rId16"/>
    <p:sldId id="275" r:id="rId17"/>
    <p:sldId id="271" r:id="rId18"/>
    <p:sldId id="276" r:id="rId19"/>
    <p:sldId id="277" r:id="rId20"/>
    <p:sldId id="278" r:id="rId21"/>
    <p:sldId id="260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A00"/>
    <a:srgbClr val="DBF200"/>
    <a:srgbClr val="0000CC"/>
    <a:srgbClr val="9EFF29"/>
    <a:srgbClr val="FF2549"/>
    <a:srgbClr val="007033"/>
    <a:srgbClr val="C33A1F"/>
    <a:srgbClr val="003635"/>
    <a:srgbClr val="D6370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-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46237" y="1504334"/>
            <a:ext cx="7388941" cy="124624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735" y="2875934"/>
            <a:ext cx="7382308" cy="80378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DBF2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22433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DBF2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216742"/>
            <a:ext cx="8246070" cy="356173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511" y="318046"/>
            <a:ext cx="6224988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6E7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734" y="1069258"/>
            <a:ext cx="6245943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4" y="22740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DBF2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5965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E7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3204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5965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6E7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3204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businessanalytics.techtarget.com/definition/business-intelligence-dashboard" TargetMode="External"/><Relationship Id="rId2" Type="http://schemas.openxmlformats.org/officeDocument/2006/relationships/hyperlink" Target="https://searchbusinessanalytics.techtarget.com/definition/business-intelligence-B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rchdatamanagement.techtarget.com/definition/data-analytics" TargetMode="External"/><Relationship Id="rId5" Type="http://schemas.openxmlformats.org/officeDocument/2006/relationships/hyperlink" Target="https://searchbusinessanalytics.techtarget.com/definition/data-visualization" TargetMode="External"/><Relationship Id="rId4" Type="http://schemas.openxmlformats.org/officeDocument/2006/relationships/hyperlink" Target="https://whatis.techtarget.com/definition/on-the-fly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5191" y="1541206"/>
            <a:ext cx="5358809" cy="1334728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Business </a:t>
            </a:r>
            <a:r>
              <a:rPr lang="en-US" sz="4000" b="1" dirty="0" smtClean="0"/>
              <a:t>Decision Support</a:t>
            </a:r>
            <a:br>
              <a:rPr lang="en-US" sz="4000" b="1" dirty="0" smtClean="0"/>
            </a:br>
            <a:endParaRPr lang="en-US" sz="4000" b="1" dirty="0"/>
          </a:p>
        </p:txBody>
      </p:sp>
      <p:sp>
        <p:nvSpPr>
          <p:cNvPr id="6" name="Rectangle 5"/>
          <p:cNvSpPr/>
          <p:nvPr/>
        </p:nvSpPr>
        <p:spPr>
          <a:xfrm>
            <a:off x="7420746" y="2368103"/>
            <a:ext cx="1413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 3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188360" y="3540400"/>
            <a:ext cx="3412840" cy="763525"/>
          </a:xfrm>
        </p:spPr>
        <p:txBody>
          <a:bodyPr>
            <a:noAutofit/>
          </a:bodyPr>
          <a:lstStyle/>
          <a:p>
            <a:pPr algn="l"/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Farha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Imthiyaz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l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BSc (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Hons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in Software Engineering</a:t>
            </a:r>
          </a:p>
          <a:p>
            <a:pPr algn="l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Solent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University, UK),</a:t>
            </a:r>
          </a:p>
          <a:p>
            <a:pPr algn="l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in Data Science (Reading)</a:t>
            </a:r>
          </a:p>
          <a:p>
            <a:pPr algn="l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(NED University of Engineering &amp; Technology, Karachi)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Business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 descr="Image result for business decision making at operational tactical and strategic lev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85" y="1246064"/>
            <a:ext cx="6689465" cy="376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23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Business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13" y="1091835"/>
            <a:ext cx="6966670" cy="391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65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Business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64" y="1216742"/>
            <a:ext cx="6750121" cy="379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28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0774" y="88350"/>
            <a:ext cx="6224988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Strategic Decisions</a:t>
            </a:r>
            <a:endParaRPr lang="en-US" dirty="0"/>
          </a:p>
        </p:txBody>
      </p:sp>
      <p:pic>
        <p:nvPicPr>
          <p:cNvPr id="6" name="Picture 2" descr="Image result for examples operational deccis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830" y="828090"/>
            <a:ext cx="5585963" cy="418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180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88514" y="153660"/>
            <a:ext cx="6224988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Tactical Decisions</a:t>
            </a:r>
            <a:endParaRPr lang="en-US" dirty="0"/>
          </a:p>
        </p:txBody>
      </p:sp>
      <p:pic>
        <p:nvPicPr>
          <p:cNvPr id="5" name="Picture 2" descr="Image result for examples operational deccis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602" y="879009"/>
            <a:ext cx="5479724" cy="410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686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9610" y="92014"/>
            <a:ext cx="6224988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Operational Decisions</a:t>
            </a:r>
            <a:endParaRPr lang="en-US" dirty="0"/>
          </a:p>
        </p:txBody>
      </p:sp>
      <p:pic>
        <p:nvPicPr>
          <p:cNvPr id="5" name="Picture 2" descr="Image result for examples operational deccis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19" y="817363"/>
            <a:ext cx="5599416" cy="419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70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47416" y="92014"/>
            <a:ext cx="6224988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Examples of Decisions</a:t>
            </a:r>
            <a:endParaRPr lang="en-US" dirty="0"/>
          </a:p>
        </p:txBody>
      </p:sp>
      <p:pic>
        <p:nvPicPr>
          <p:cNvPr id="6" name="Picture 2" descr="Image result for examples operational deccis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28" y="817363"/>
            <a:ext cx="5489998" cy="411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044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Business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26" y="1216742"/>
            <a:ext cx="7327887" cy="370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8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Business 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Image result for business decision making at operational tactical and strategic lev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45" y="1216742"/>
            <a:ext cx="6736396" cy="386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96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Business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 descr="Image result for examples of operational tactical and strategic levels deci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65" y="1264630"/>
            <a:ext cx="7862870" cy="374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1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33799" y="343908"/>
            <a:ext cx="6224988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33799" y="1069257"/>
            <a:ext cx="6245943" cy="361923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What is a Decision</a:t>
            </a:r>
            <a:r>
              <a:rPr lang="en-US" sz="2000" b="1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Business </a:t>
            </a:r>
            <a:r>
              <a:rPr lang="en-US" sz="2000" b="1" dirty="0" smtClean="0"/>
              <a:t>Decision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Decision </a:t>
            </a:r>
            <a:r>
              <a:rPr lang="en-US" sz="2000" b="1" dirty="0" smtClean="0"/>
              <a:t>Making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Steps in Decision </a:t>
            </a:r>
            <a:r>
              <a:rPr lang="en-US" sz="2000" b="1" dirty="0" smtClean="0"/>
              <a:t>Making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Data Driven Decision Management (DDDM</a:t>
            </a:r>
            <a:r>
              <a:rPr lang="en-US" sz="2000" b="1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Data Driven Decision </a:t>
            </a:r>
            <a:r>
              <a:rPr lang="en-US" sz="2000" b="1" dirty="0" smtClean="0"/>
              <a:t>Making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Some Facts about </a:t>
            </a:r>
            <a:r>
              <a:rPr lang="en-US" sz="2000" b="1" dirty="0" smtClean="0"/>
              <a:t>DDDM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Business </a:t>
            </a:r>
            <a:r>
              <a:rPr lang="en-US" sz="2000" b="1" dirty="0" smtClean="0"/>
              <a:t>Decision with </a:t>
            </a:r>
            <a:r>
              <a:rPr lang="en-US" sz="2000" b="1" dirty="0" smtClean="0"/>
              <a:t>Figures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Three types of Decisions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Case Study</a:t>
            </a:r>
            <a:endParaRPr lang="en-US" sz="2000" b="1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6" name="Picture 4" descr="3d Man Climbing On A Stair To Success Stock Illustration - Illustration of  metaphor, person: 4913132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7" t="1328" r="7738" b="12384"/>
          <a:stretch/>
        </p:blipFill>
        <p:spPr bwMode="auto">
          <a:xfrm>
            <a:off x="6942516" y="2878877"/>
            <a:ext cx="1985166" cy="210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Case Study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3714" y="1451137"/>
            <a:ext cx="48237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Open Sans"/>
              </a:rPr>
              <a:t>Practical activity: Students to find examples of transaction processing systems, management information systems, decision support systems and expert systems. 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Open Sans"/>
              </a:rPr>
              <a:t>	</a:t>
            </a:r>
            <a:endParaRPr lang="en-US" sz="24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06938" y="1451137"/>
            <a:ext cx="3464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6E7A00"/>
                </a:solidFill>
              </a:rPr>
              <a:t>Get into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6E7A00"/>
                </a:solidFill>
              </a:rPr>
              <a:t>Read and analyze the case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6E7A00"/>
                </a:solidFill>
              </a:rPr>
              <a:t>Present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6E7A00"/>
              </a:solidFill>
            </a:endParaRPr>
          </a:p>
        </p:txBody>
      </p:sp>
      <p:pic>
        <p:nvPicPr>
          <p:cNvPr id="8" name="Picture 2" descr="In a World of Pay: Case Study Analysis - Digital Gy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988" y="2983140"/>
            <a:ext cx="2907315" cy="202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558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riting Note Showing Thank You. Business Concept For A Polite.. Stock  Photo, Picture And Royalty Free Image. Image 129589759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1270253"/>
            <a:ext cx="4886560" cy="373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s everything ok🤔🤔🤔. You were silent for a long time. | Animated clipart,  Question mark gif, Motion design animation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35" y="1470822"/>
            <a:ext cx="2663449" cy="332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a Decision?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038990"/>
            <a:ext cx="6649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6E7A00"/>
                </a:solidFill>
              </a:rPr>
              <a:t>"Should I get up or hit the snooze button?" 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696" y="1448365"/>
            <a:ext cx="77429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choice made between alternative courses of action in a situation of uncertainty</a:t>
            </a:r>
            <a:r>
              <a:rPr lang="en-US" sz="2800" dirty="0" smtClean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/>
              <a:t>decision is an act of selection or choice of one action from several alternatives.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Business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13420" y="1806407"/>
            <a:ext cx="71572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/>
              <a:t>Choosing between alternatives which </a:t>
            </a:r>
            <a:r>
              <a:rPr lang="en-US" sz="4000" dirty="0"/>
              <a:t>leads to the success of the business.</a:t>
            </a:r>
          </a:p>
        </p:txBody>
      </p:sp>
    </p:spTree>
    <p:extLst>
      <p:ext uri="{BB962C8B-B14F-4D97-AF65-F5344CB8AC3E}">
        <p14:creationId xmlns:p14="http://schemas.microsoft.com/office/powerpoint/2010/main" val="184988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510" y="1757387"/>
            <a:ext cx="859947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Decision-making can be defined as the process of selecting a right and effective course of action from two or more alternatives for the purpose of achieving a desired result. </a:t>
            </a:r>
          </a:p>
        </p:txBody>
      </p:sp>
    </p:spTree>
    <p:extLst>
      <p:ext uri="{BB962C8B-B14F-4D97-AF65-F5344CB8AC3E}">
        <p14:creationId xmlns:p14="http://schemas.microsoft.com/office/powerpoint/2010/main" val="322974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82" y="182894"/>
            <a:ext cx="8259098" cy="763526"/>
          </a:xfrm>
        </p:spPr>
        <p:txBody>
          <a:bodyPr>
            <a:normAutofit/>
          </a:bodyPr>
          <a:lstStyle/>
          <a:p>
            <a:r>
              <a:rPr lang="en-US" b="1" dirty="0"/>
              <a:t>Steps in 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3714" y="1580677"/>
            <a:ext cx="60733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Define the Problem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Develop Alternatives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Evaluate Alternatives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Make the Decision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Implement the Solution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Monitor Your Solution</a:t>
            </a:r>
          </a:p>
          <a:p>
            <a:pPr marL="342900" indent="-34290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047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Driven Decision Management (DDDM)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510" y="1757387"/>
            <a:ext cx="85994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Data-driven decision management (DDDM) is an approach to business governance that values decisions that can be backed up with verifiable data.</a:t>
            </a:r>
          </a:p>
        </p:txBody>
      </p:sp>
    </p:spTree>
    <p:extLst>
      <p:ext uri="{BB962C8B-B14F-4D97-AF65-F5344CB8AC3E}">
        <p14:creationId xmlns:p14="http://schemas.microsoft.com/office/powerpoint/2010/main" val="421242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Driven 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2908" y="1249470"/>
            <a:ext cx="87466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Today, </a:t>
            </a:r>
            <a:r>
              <a:rPr lang="en-US" sz="2800" u="sng" dirty="0">
                <a:hlinkClick r:id="rId2"/>
              </a:rPr>
              <a:t>business intelligence</a:t>
            </a:r>
            <a:r>
              <a:rPr lang="en-US" sz="2800" dirty="0"/>
              <a:t> tools often require very little, if any, support from the IT department. Business managers can customize </a:t>
            </a:r>
            <a:r>
              <a:rPr lang="en-US" sz="2800" u="sng" dirty="0">
                <a:hlinkClick r:id="rId3"/>
              </a:rPr>
              <a:t>dashboards</a:t>
            </a:r>
            <a:r>
              <a:rPr lang="en-US" sz="2800" dirty="0"/>
              <a:t> to display the data they want to see and run custom reports </a:t>
            </a:r>
            <a:r>
              <a:rPr lang="en-US" sz="2800" u="sng" dirty="0">
                <a:hlinkClick r:id="rId4"/>
              </a:rPr>
              <a:t>on the fly</a:t>
            </a:r>
            <a:r>
              <a:rPr lang="en-US" sz="2800" dirty="0"/>
              <a:t>. The changes in how data can be mined and </a:t>
            </a:r>
            <a:r>
              <a:rPr lang="en-US" sz="2800" u="sng" dirty="0">
                <a:hlinkClick r:id="rId5"/>
              </a:rPr>
              <a:t>visualized</a:t>
            </a:r>
            <a:r>
              <a:rPr lang="en-US" sz="2800" dirty="0"/>
              <a:t> allows business executives who have no technology backgrounds to be able to work with </a:t>
            </a:r>
            <a:r>
              <a:rPr lang="en-US" sz="2800" u="sng" dirty="0">
                <a:hlinkClick r:id="rId6"/>
              </a:rPr>
              <a:t>analytics tools</a:t>
            </a:r>
            <a:r>
              <a:rPr lang="en-US" sz="2800" dirty="0"/>
              <a:t> and make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39412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Some Facts about DDDM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8043" y="1443337"/>
            <a:ext cx="808775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Data-driven decision management is usually undertaken as a way to gain a competitive advantage. A study from the MIT Center for Digital Business found that organizations driven most by data-based decision making had 4% higher productivity rates and 6% higher profits. 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637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On-screen Show (16:9)</PresentationFormat>
  <Paragraphs>57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Open Sans</vt:lpstr>
      <vt:lpstr>Office Theme</vt:lpstr>
      <vt:lpstr>Business Decision Support </vt:lpstr>
      <vt:lpstr>Road Map</vt:lpstr>
      <vt:lpstr>What is a Decision?</vt:lpstr>
      <vt:lpstr>Business Decision</vt:lpstr>
      <vt:lpstr>Decision Making</vt:lpstr>
      <vt:lpstr>Steps in Decision Making</vt:lpstr>
      <vt:lpstr>Data Driven Decision Management (DDDM)</vt:lpstr>
      <vt:lpstr>Data Driven Decision Making</vt:lpstr>
      <vt:lpstr>Some Facts about DDDM</vt:lpstr>
      <vt:lpstr>Business Decision</vt:lpstr>
      <vt:lpstr>Business Decision</vt:lpstr>
      <vt:lpstr>Business Decision</vt:lpstr>
      <vt:lpstr>Strategic Decisions</vt:lpstr>
      <vt:lpstr>Tactical Decisions</vt:lpstr>
      <vt:lpstr>Operational Decisions</vt:lpstr>
      <vt:lpstr>Examples of Decisions</vt:lpstr>
      <vt:lpstr>Business Decision</vt:lpstr>
      <vt:lpstr>Business Decision Making</vt:lpstr>
      <vt:lpstr>Business Decision</vt:lpstr>
      <vt:lpstr>Case Study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2021-01-04T09:36:50Z</dcterms:modified>
</cp:coreProperties>
</file>