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62" r:id="rId22"/>
    <p:sldId id="275" r:id="rId23"/>
    <p:sldId id="276" r:id="rId24"/>
    <p:sldId id="277" r:id="rId25"/>
    <p:sldId id="278" r:id="rId26"/>
    <p:sldId id="279" r:id="rId27"/>
    <p:sldId id="280" r:id="rId28"/>
    <p:sldId id="288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82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D7AFAD-AA73-4BE6-A08C-2C80CD8DC02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A648-2A7B-4A03-BF8F-BA55A8E0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68" y="1363180"/>
            <a:ext cx="8825658" cy="233235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Power BI Pivot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573" y="3885842"/>
            <a:ext cx="4987427" cy="86142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Farha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Imthiyaz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BSc (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in Software Engineering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Solent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University, UK),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in Data Science (Reading)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(NED University of Engineering &amp; Technology, Karachi)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68" y="3885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Session- 7</a:t>
            </a:r>
            <a:br>
              <a:rPr lang="en-US" sz="3600" b="1" dirty="0"/>
            </a:br>
            <a:r>
              <a:rPr lang="en-US" sz="3600" b="1" dirty="0"/>
              <a:t>Practical-4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936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7. Now </a:t>
            </a:r>
            <a:r>
              <a:rPr lang="en-US" dirty="0">
                <a:effectLst/>
              </a:rPr>
              <a:t>drag and drop the “Category” column to “Columns.”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7170" name="Picture 2" descr="Power BI Pivot Table (Category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708" y="1853248"/>
            <a:ext cx="4412352" cy="453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5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452718"/>
            <a:ext cx="9693025" cy="140053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8. Now </a:t>
            </a:r>
            <a:r>
              <a:rPr lang="en-US" dirty="0">
                <a:effectLst/>
              </a:rPr>
              <a:t>we could see a table like this</a:t>
            </a:r>
            <a:endParaRPr lang="en-US" dirty="0"/>
          </a:p>
        </p:txBody>
      </p:sp>
      <p:pic>
        <p:nvPicPr>
          <p:cNvPr id="8194" name="Picture 2" descr="Power BI Pivot Table (Table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443" y="2009671"/>
            <a:ext cx="4915521" cy="419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1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8" y="412961"/>
            <a:ext cx="10426081" cy="14005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9. we </a:t>
            </a:r>
            <a:r>
              <a:rPr lang="en-US" dirty="0">
                <a:effectLst/>
              </a:rPr>
              <a:t>need to see a “Sales” column summary, drag and drop the “Sales” column to the “Values” field of the “Matrix” visual.</a:t>
            </a:r>
          </a:p>
        </p:txBody>
      </p:sp>
      <p:pic>
        <p:nvPicPr>
          <p:cNvPr id="9218" name="Picture 2" descr="Power BI Pivot Table (Sal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5622" y="2450202"/>
            <a:ext cx="336204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10. This </a:t>
            </a:r>
            <a:r>
              <a:rPr lang="en-US" dirty="0">
                <a:effectLst/>
              </a:rPr>
              <a:t>will bring us the summary table, which looks like the “Pivot Table” in excel.</a:t>
            </a:r>
            <a:endParaRPr lang="en-US" dirty="0"/>
          </a:p>
        </p:txBody>
      </p:sp>
      <p:pic>
        <p:nvPicPr>
          <p:cNvPr id="10242" name="Picture 2" descr="Power BI Pivot Table (Summary Table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431" y="2237029"/>
            <a:ext cx="5842759" cy="40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0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452718"/>
            <a:ext cx="9494243" cy="140053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12. </a:t>
            </a:r>
            <a:r>
              <a:rPr lang="en-US" dirty="0"/>
              <a:t>I</a:t>
            </a:r>
            <a:r>
              <a:rPr lang="en-US" dirty="0" smtClean="0">
                <a:effectLst/>
              </a:rPr>
              <a:t>nsert </a:t>
            </a:r>
            <a:r>
              <a:rPr lang="en-US" dirty="0">
                <a:effectLst/>
              </a:rPr>
              <a:t>a slicer visual from the visualization list.</a:t>
            </a:r>
            <a:endParaRPr lang="en-US" dirty="0"/>
          </a:p>
        </p:txBody>
      </p:sp>
      <p:pic>
        <p:nvPicPr>
          <p:cNvPr id="11266" name="Picture 2" descr="Power BI Pivot Table (Table slicer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5877" y="2268295"/>
            <a:ext cx="6608975" cy="33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6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13. For </a:t>
            </a:r>
            <a:r>
              <a:rPr lang="en-US" dirty="0">
                <a:effectLst/>
              </a:rPr>
              <a:t>this slicer field, drag and drop “Sub Category” column from the table.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12290" name="Picture 2" descr="Power BI Pivot Table (Slicer sub-category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0436" y="2068270"/>
            <a:ext cx="4660624" cy="40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1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14. Now </a:t>
            </a:r>
            <a:r>
              <a:rPr lang="en-US" dirty="0">
                <a:effectLst/>
              </a:rPr>
              <a:t>we could see “Sub Category” names in the slicer.</a:t>
            </a:r>
          </a:p>
        </p:txBody>
      </p:sp>
      <p:pic>
        <p:nvPicPr>
          <p:cNvPr id="13314" name="Picture 2" descr="Power BI Pivot Table (slicer sub-category name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0707" y="2318198"/>
            <a:ext cx="3655530" cy="33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9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7" y="435481"/>
            <a:ext cx="10774023" cy="8144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15. Now</a:t>
            </a:r>
            <a:r>
              <a:rPr lang="en-US" dirty="0">
                <a:effectLst/>
              </a:rPr>
              <a:t>, if we want to see only the “Copiers” subcategory summary table, then choose only “Copiers” from the slicer, and it will filter the data in the “Matrix” table as well.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14338" name="Picture 2" descr="Power BI Pivot Table (matrix Copiers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4296" y="2971801"/>
            <a:ext cx="6988000" cy="32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736" y="1665291"/>
            <a:ext cx="9324527" cy="140053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effectLst/>
              </a:rPr>
              <a:t>Pivot and Un-Pivot Columns in Power BI Table</a:t>
            </a:r>
            <a:br>
              <a:rPr lang="en-US" sz="8000" b="1" dirty="0">
                <a:effectLst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9397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1" y="1546022"/>
            <a:ext cx="8468140" cy="1400530"/>
          </a:xfrm>
        </p:spPr>
        <p:txBody>
          <a:bodyPr/>
          <a:lstStyle/>
          <a:p>
            <a:pPr algn="ctr"/>
            <a:r>
              <a:rPr lang="en-US" sz="8000" b="1" dirty="0" smtClean="0"/>
              <a:t>A. Pivot Columns </a:t>
            </a:r>
            <a:r>
              <a:rPr lang="en-US" sz="8000" b="1" dirty="0"/>
              <a:t>in Power BI Table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191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Map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555961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Follow </a:t>
            </a:r>
            <a:r>
              <a:rPr lang="en-US" sz="2400" dirty="0" smtClean="0"/>
              <a:t>the steps and </a:t>
            </a:r>
            <a:r>
              <a:rPr lang="en-US" sz="2400" dirty="0" smtClean="0"/>
              <a:t>Practice them.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Power BI Pivot Table </a:t>
            </a:r>
            <a:r>
              <a:rPr lang="en-US" sz="2400" dirty="0" smtClean="0"/>
              <a:t>Excel file for </a:t>
            </a:r>
            <a:r>
              <a:rPr lang="en-US" sz="2400" dirty="0" smtClean="0"/>
              <a:t>this practical which I shared with you </a:t>
            </a:r>
            <a:r>
              <a:rPr lang="en-US" sz="2400" dirty="0" smtClean="0"/>
              <a:t>in the session.</a:t>
            </a:r>
          </a:p>
          <a:p>
            <a:r>
              <a:rPr lang="en-US" sz="2400" dirty="0" smtClean="0"/>
              <a:t>Mainly Two parts</a:t>
            </a:r>
          </a:p>
          <a:p>
            <a:pPr lvl="1"/>
            <a:r>
              <a:rPr lang="en-US" sz="2400" dirty="0"/>
              <a:t>How to Create a Pivot Table in Power BI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/>
              <a:t>Pivot and Un-Pivot Columns in Power BI Table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 descr="3d Man Climbing On A Stair To Success Stock Illustration - Illustration of  metaphor, person: 491313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1328" r="7738" b="12384"/>
          <a:stretch/>
        </p:blipFill>
        <p:spPr bwMode="auto">
          <a:xfrm>
            <a:off x="9150626" y="3429000"/>
            <a:ext cx="2443281" cy="2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7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Step 1:</a:t>
            </a:r>
            <a:r>
              <a:rPr lang="en-US" dirty="0">
                <a:effectLst/>
              </a:rPr>
              <a:t> Upload the file to Power BI, under the home tab, click on “Edit Queries.</a:t>
            </a:r>
            <a:endParaRPr lang="en-US" dirty="0"/>
          </a:p>
        </p:txBody>
      </p:sp>
      <p:pic>
        <p:nvPicPr>
          <p:cNvPr id="16386" name="Picture 2" descr="Power BI Pivot Table (Edit queri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5477" y="2785544"/>
            <a:ext cx="7713647" cy="23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0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0463" cy="12965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Step 2: </a:t>
            </a:r>
            <a:r>
              <a:rPr lang="en-US" dirty="0">
                <a:effectLst/>
              </a:rPr>
              <a:t>Choose the table and choose the “Month” column</a:t>
            </a:r>
            <a:endParaRPr lang="en-US" dirty="0"/>
          </a:p>
        </p:txBody>
      </p:sp>
      <p:pic>
        <p:nvPicPr>
          <p:cNvPr id="17410" name="Picture 2" descr="Choose table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348" y="2158654"/>
            <a:ext cx="7609987" cy="30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3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Step 3: </a:t>
            </a:r>
            <a:r>
              <a:rPr lang="en-US" dirty="0">
                <a:effectLst/>
              </a:rPr>
              <a:t>Under the “Transform” tab, click on “Pivot Column.”</a:t>
            </a:r>
          </a:p>
        </p:txBody>
      </p:sp>
      <p:pic>
        <p:nvPicPr>
          <p:cNvPr id="18434" name="Picture 2" descr="Pivot colum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285" y="2175037"/>
            <a:ext cx="9404723" cy="250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5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This will open the “Pivot Column” window.</a:t>
            </a:r>
            <a:endParaRPr lang="en-US" b="1" i="1" dirty="0"/>
          </a:p>
        </p:txBody>
      </p:sp>
      <p:pic>
        <p:nvPicPr>
          <p:cNvPr id="19458" name="Picture 2" descr="Pivot Column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150" y="1853248"/>
            <a:ext cx="5923721" cy="37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9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27300"/>
            <a:ext cx="10994760" cy="8144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Step 4: </a:t>
            </a: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need to choose “Values Column” as “Sales” because this is the column we are grouping together.</a:t>
            </a:r>
          </a:p>
        </p:txBody>
      </p:sp>
      <p:pic>
        <p:nvPicPr>
          <p:cNvPr id="20482" name="Picture 2" descr="Values colum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2583" y="2593388"/>
            <a:ext cx="5746836" cy="36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5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Step 5: </a:t>
            </a:r>
            <a:r>
              <a:rPr lang="en-US" dirty="0">
                <a:effectLst/>
              </a:rPr>
              <a:t>Now click on, Ok, and it will pivot the columns.</a:t>
            </a:r>
          </a:p>
        </p:txBody>
      </p:sp>
      <p:pic>
        <p:nvPicPr>
          <p:cNvPr id="21506" name="Picture 2" descr="Pivoted Colum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730" y="2144729"/>
            <a:ext cx="8874540" cy="25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85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Step 6: </a:t>
            </a:r>
            <a:r>
              <a:rPr lang="en-US" dirty="0">
                <a:effectLst/>
              </a:rPr>
              <a:t>Click on “Close and Apply” to see the real result.</a:t>
            </a:r>
          </a:p>
        </p:txBody>
      </p:sp>
      <p:pic>
        <p:nvPicPr>
          <p:cNvPr id="22530" name="Picture 2" descr="Close &amp; Appl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390" y="2171389"/>
            <a:ext cx="8037444" cy="40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3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The real result is shown below.</a:t>
            </a:r>
            <a:endParaRPr lang="en-US" b="1" i="1" dirty="0"/>
          </a:p>
        </p:txBody>
      </p:sp>
      <p:pic>
        <p:nvPicPr>
          <p:cNvPr id="23554" name="Picture 2" descr="Pivot table in Power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836" y="1853248"/>
            <a:ext cx="8421877" cy="261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5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1546022"/>
            <a:ext cx="9004854" cy="1400530"/>
          </a:xfrm>
        </p:spPr>
        <p:txBody>
          <a:bodyPr/>
          <a:lstStyle/>
          <a:p>
            <a:pPr algn="ctr"/>
            <a:r>
              <a:rPr lang="en-US" sz="8000" b="1" dirty="0"/>
              <a:t>B</a:t>
            </a:r>
            <a:r>
              <a:rPr lang="en-US" sz="8000" b="1" dirty="0" smtClean="0"/>
              <a:t>. UnPivot Columns </a:t>
            </a:r>
            <a:r>
              <a:rPr lang="en-US" sz="8000" b="1" dirty="0"/>
              <a:t>in Power BI Table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3389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Step 1: </a:t>
            </a:r>
            <a:r>
              <a:rPr lang="en-US" dirty="0">
                <a:effectLst/>
              </a:rPr>
              <a:t>From Power, Query window, choose the table, and choose the “Year” column.</a:t>
            </a:r>
          </a:p>
        </p:txBody>
      </p:sp>
      <p:pic>
        <p:nvPicPr>
          <p:cNvPr id="25602" name="Picture 2" descr="Year colum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461" y="2550526"/>
            <a:ext cx="6281531" cy="29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1347239"/>
            <a:ext cx="9404723" cy="1400530"/>
          </a:xfrm>
        </p:spPr>
        <p:txBody>
          <a:bodyPr/>
          <a:lstStyle/>
          <a:p>
            <a:pPr algn="ctr"/>
            <a:r>
              <a:rPr lang="en-US" sz="8000" b="1" dirty="0"/>
              <a:t>How to Create a Pivot Table in Power BI?</a:t>
            </a:r>
            <a:br>
              <a:rPr lang="en-US" sz="8000" b="1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938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Step 2: </a:t>
            </a:r>
            <a:r>
              <a:rPr lang="en-US" dirty="0">
                <a:effectLst/>
              </a:rPr>
              <a:t>Under the “Transform” tab, click on “Un-Pivot &gt;&gt;&gt; Un-Pivot Other Columns.”</a:t>
            </a:r>
          </a:p>
        </p:txBody>
      </p:sp>
      <p:pic>
        <p:nvPicPr>
          <p:cNvPr id="26626" name="Picture 2" descr="Un-pivot Other Colum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032" y="2856361"/>
            <a:ext cx="7874911" cy="20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This will un-pivot columns.</a:t>
            </a:r>
            <a:endParaRPr lang="en-US" b="1" i="1" dirty="0"/>
          </a:p>
        </p:txBody>
      </p:sp>
      <p:pic>
        <p:nvPicPr>
          <p:cNvPr id="27650" name="Picture 2" descr="Un-pivoted Colum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2870" y="1853248"/>
            <a:ext cx="7051204" cy="38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70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riting Note Showing Thank You. Business Concept For A Polite.. Stock  Photo, Picture And Royalty Free Image. Image 129589759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4" y="1106945"/>
            <a:ext cx="6901071" cy="52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s everything ok🤔🤔🤔. You were silent for a long time. | Animated clipart,  Question mark gif, Motion design 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18" y="1465057"/>
            <a:ext cx="3641695" cy="45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33" y="525407"/>
            <a:ext cx="10994760" cy="814427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1. Upload </a:t>
            </a:r>
            <a:r>
              <a:rPr lang="en-US" dirty="0">
                <a:effectLst/>
              </a:rPr>
              <a:t>the data to the Power BI file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2" descr="Power BI Pivot Table (Data tab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3" y="1775905"/>
            <a:ext cx="8322301" cy="41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5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2. Come </a:t>
            </a:r>
            <a:r>
              <a:rPr lang="en-US" dirty="0">
                <a:effectLst/>
              </a:rPr>
              <a:t>back to the “Report” tab to create a summary table.</a:t>
            </a:r>
          </a:p>
        </p:txBody>
      </p:sp>
      <p:pic>
        <p:nvPicPr>
          <p:cNvPr id="4" name="Picture 2" descr="Power BI Pivot Table (Report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58" y="2398849"/>
            <a:ext cx="4684827" cy="334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6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3. From </a:t>
            </a:r>
            <a:r>
              <a:rPr lang="en-US" dirty="0">
                <a:effectLst/>
              </a:rPr>
              <a:t>the visualization, the list inserts “Matrix” visual</a:t>
            </a:r>
            <a:endParaRPr lang="en-US" dirty="0"/>
          </a:p>
        </p:txBody>
      </p:sp>
      <p:pic>
        <p:nvPicPr>
          <p:cNvPr id="3074" name="Picture 2" descr="Power BI Pivot Table (Matrix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8" y="2314367"/>
            <a:ext cx="7894516" cy="34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4. This </a:t>
            </a:r>
            <a:r>
              <a:rPr lang="en-US" dirty="0">
                <a:effectLst/>
              </a:rPr>
              <a:t>matrix visual has the below fields.</a:t>
            </a:r>
            <a:endParaRPr lang="en-US" dirty="0"/>
          </a:p>
        </p:txBody>
      </p:sp>
      <p:pic>
        <p:nvPicPr>
          <p:cNvPr id="4098" name="Picture 2" descr="Power BI Pivot Table (matrix visual Field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39" y="1629475"/>
            <a:ext cx="2976378" cy="288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6111" y="4785632"/>
            <a:ext cx="10278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Nunito Sans"/>
              </a:rPr>
              <a:t>Rows </a:t>
            </a:r>
            <a:r>
              <a:rPr lang="en-US" sz="2800" dirty="0">
                <a:latin typeface="Nunito Sans"/>
              </a:rPr>
              <a:t>are nothing but on “Row-wise” what we want to see.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Nunito Sans"/>
              </a:rPr>
              <a:t>Columns </a:t>
            </a:r>
            <a:r>
              <a:rPr lang="en-US" sz="2800" dirty="0">
                <a:latin typeface="Nunito Sans"/>
              </a:rPr>
              <a:t>are nothing on “Colum-wise” what we want to see.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Nunito Sans"/>
              </a:rPr>
              <a:t>Values, </a:t>
            </a:r>
            <a:r>
              <a:rPr lang="en-US" sz="2800" dirty="0">
                <a:latin typeface="Nunito Sans"/>
              </a:rPr>
              <a:t>i.e., which column values we need to see as a summary table.</a:t>
            </a:r>
            <a:endParaRPr lang="en-US" sz="2800" b="0" i="0" dirty="0"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2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76" y="413709"/>
            <a:ext cx="10521090" cy="8144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5. we </a:t>
            </a:r>
            <a:r>
              <a:rPr lang="en-US" dirty="0">
                <a:effectLst/>
              </a:rPr>
              <a:t>want to see “Monthly” “Category-wise” sales value. Fist drag and drop the “Date” column to the “Rows” field</a:t>
            </a:r>
            <a:endParaRPr lang="en-US" dirty="0"/>
          </a:p>
        </p:txBody>
      </p:sp>
      <p:pic>
        <p:nvPicPr>
          <p:cNvPr id="5122" name="Picture 2" descr="Power BI Pivot Table (Order Date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4241" y="2605605"/>
            <a:ext cx="3668009" cy="37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6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9246" cy="14005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6. we </a:t>
            </a:r>
            <a:r>
              <a:rPr lang="en-US" dirty="0">
                <a:effectLst/>
              </a:rPr>
              <a:t>can see “Year, Quarter, Month, and Day” since we need to see monthly summary cancel all except “Month.”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146" name="Picture 2" descr="Power BI Pivot Table (Order month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4993" y="2583656"/>
            <a:ext cx="4664972" cy="37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2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767</TotalTime>
  <Words>441</Words>
  <Application>Microsoft Office PowerPoint</Application>
  <PresentationFormat>Widescreen</PresentationFormat>
  <Paragraphs>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Nunito Sans</vt:lpstr>
      <vt:lpstr>Wingdings 3</vt:lpstr>
      <vt:lpstr>Ion</vt:lpstr>
      <vt:lpstr> Power BI Pivot Table</vt:lpstr>
      <vt:lpstr>Road Map</vt:lpstr>
      <vt:lpstr>How to Create a Pivot Table in Power BI? </vt:lpstr>
      <vt:lpstr>1. Upload the data to the Power BI file.</vt:lpstr>
      <vt:lpstr>2. Come back to the “Report” tab to create a summary table.</vt:lpstr>
      <vt:lpstr>3. From the visualization, the list inserts “Matrix” visual</vt:lpstr>
      <vt:lpstr>4. This matrix visual has the below fields.</vt:lpstr>
      <vt:lpstr>5. we want to see “Monthly” “Category-wise” sales value. Fist drag and drop the “Date” column to the “Rows” field</vt:lpstr>
      <vt:lpstr>6. we can see “Year, Quarter, Month, and Day” since we need to see monthly summary cancel all except “Month.” </vt:lpstr>
      <vt:lpstr>7. Now drag and drop the “Category” column to “Columns.” </vt:lpstr>
      <vt:lpstr>8. Now we could see a table like this</vt:lpstr>
      <vt:lpstr>9. we need to see a “Sales” column summary, drag and drop the “Sales” column to the “Values” field of the “Matrix” visual.</vt:lpstr>
      <vt:lpstr>10. This will bring us the summary table, which looks like the “Pivot Table” in excel.</vt:lpstr>
      <vt:lpstr>12. Insert a slicer visual from the visualization list.</vt:lpstr>
      <vt:lpstr>13. For this slicer field, drag and drop “Sub Category” column from the table. </vt:lpstr>
      <vt:lpstr>14. Now we could see “Sub Category” names in the slicer.</vt:lpstr>
      <vt:lpstr>15. Now, if we want to see only the “Copiers” subcategory summary table, then choose only “Copiers” from the slicer, and it will filter the data in the “Matrix” table as well. </vt:lpstr>
      <vt:lpstr>Pivot and Un-Pivot Columns in Power BI Table </vt:lpstr>
      <vt:lpstr>A. Pivot Columns in Power BI Table</vt:lpstr>
      <vt:lpstr>Step 1: Upload the file to Power BI, under the home tab, click on “Edit Queries.</vt:lpstr>
      <vt:lpstr>Step 2: Choose the table and choose the “Month” column</vt:lpstr>
      <vt:lpstr>Step 3: Under the “Transform” tab, click on “Pivot Column.”</vt:lpstr>
      <vt:lpstr>This will open the “Pivot Column” window.</vt:lpstr>
      <vt:lpstr>Step 4: we need to choose “Values Column” as “Sales” because this is the column we are grouping together.</vt:lpstr>
      <vt:lpstr>Step 5: Now click on, Ok, and it will pivot the columns.</vt:lpstr>
      <vt:lpstr>Step 6: Click on “Close and Apply” to see the real result.</vt:lpstr>
      <vt:lpstr>The real result is shown below.</vt:lpstr>
      <vt:lpstr>B. UnPivot Columns in Power BI Table</vt:lpstr>
      <vt:lpstr>Step 1: From Power, Query window, choose the table, and choose the “Year” column.</vt:lpstr>
      <vt:lpstr>Step 2: Under the “Transform” tab, click on “Un-Pivot &gt;&gt;&gt; Un-Pivot Other Columns.”</vt:lpstr>
      <vt:lpstr>This will un-pivot columns.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bishrul farhey</dc:creator>
  <cp:lastModifiedBy>bishrul farhey</cp:lastModifiedBy>
  <cp:revision>17</cp:revision>
  <dcterms:created xsi:type="dcterms:W3CDTF">2021-02-13T06:16:24Z</dcterms:created>
  <dcterms:modified xsi:type="dcterms:W3CDTF">2021-02-14T11:18:05Z</dcterms:modified>
</cp:coreProperties>
</file>