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3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3CCC370-BD70-46FA-A950-214CA6295E4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E37E56F-C3E8-49CE-84E1-C0E2D5F2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0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C370-BD70-46FA-A950-214CA6295E4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E56F-C3E8-49CE-84E1-C0E2D5F2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0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C370-BD70-46FA-A950-214CA6295E4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E56F-C3E8-49CE-84E1-C0E2D5F2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C370-BD70-46FA-A950-214CA6295E4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E56F-C3E8-49CE-84E1-C0E2D5F2438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7882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C370-BD70-46FA-A950-214CA6295E4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E56F-C3E8-49CE-84E1-C0E2D5F2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01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C370-BD70-46FA-A950-214CA6295E4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E56F-C3E8-49CE-84E1-C0E2D5F2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99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C370-BD70-46FA-A950-214CA6295E4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E56F-C3E8-49CE-84E1-C0E2D5F2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7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C370-BD70-46FA-A950-214CA6295E4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E56F-C3E8-49CE-84E1-C0E2D5F2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36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C370-BD70-46FA-A950-214CA6295E4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E56F-C3E8-49CE-84E1-C0E2D5F2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9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C370-BD70-46FA-A950-214CA6295E4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E56F-C3E8-49CE-84E1-C0E2D5F2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C370-BD70-46FA-A950-214CA6295E4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E56F-C3E8-49CE-84E1-C0E2D5F2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7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C370-BD70-46FA-A950-214CA6295E4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E56F-C3E8-49CE-84E1-C0E2D5F2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1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C370-BD70-46FA-A950-214CA6295E4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E56F-C3E8-49CE-84E1-C0E2D5F2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6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C370-BD70-46FA-A950-214CA6295E4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E56F-C3E8-49CE-84E1-C0E2D5F2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4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C370-BD70-46FA-A950-214CA6295E4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E56F-C3E8-49CE-84E1-C0E2D5F2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0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C370-BD70-46FA-A950-214CA6295E4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E56F-C3E8-49CE-84E1-C0E2D5F2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7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C370-BD70-46FA-A950-214CA6295E4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E56F-C3E8-49CE-84E1-C0E2D5F2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2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CC370-BD70-46FA-A950-214CA6295E4F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7E56F-C3E8-49CE-84E1-C0E2D5F24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26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F1B0-C4A7-24D0-4CBD-343061D57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295" y="1294619"/>
            <a:ext cx="10550769" cy="2387600"/>
          </a:xfrm>
        </p:spPr>
        <p:txBody>
          <a:bodyPr>
            <a:normAutofit/>
          </a:bodyPr>
          <a:lstStyle/>
          <a:p>
            <a:pPr algn="l"/>
            <a:r>
              <a:rPr lang="en-US" sz="6000" b="0" i="0" dirty="0">
                <a:effectLst/>
                <a:latin typeface="Heebo" pitchFamily="2" charset="-79"/>
                <a:cs typeface="Heebo" pitchFamily="2" charset="-79"/>
              </a:rPr>
              <a:t>State Transition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1E7E7-F9D3-F265-41CE-5DA2FFE1E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9470" y="4221015"/>
            <a:ext cx="8791575" cy="2133599"/>
          </a:xfrm>
        </p:spPr>
        <p:txBody>
          <a:bodyPr>
            <a:normAutofit/>
          </a:bodyPr>
          <a:lstStyle/>
          <a:p>
            <a:r>
              <a:rPr lang="en-US" sz="2800" dirty="0"/>
              <a:t>Presented by :</a:t>
            </a:r>
          </a:p>
          <a:p>
            <a:r>
              <a:rPr lang="en-US" sz="2800" dirty="0"/>
              <a:t>Muhammad Sohail (02-131192-083)</a:t>
            </a:r>
          </a:p>
          <a:p>
            <a:r>
              <a:rPr lang="en-US" sz="2800" dirty="0"/>
              <a:t>Adil Waheed (02-131192-082)</a:t>
            </a:r>
          </a:p>
        </p:txBody>
      </p:sp>
    </p:spTree>
    <p:extLst>
      <p:ext uri="{BB962C8B-B14F-4D97-AF65-F5344CB8AC3E}">
        <p14:creationId xmlns:p14="http://schemas.microsoft.com/office/powerpoint/2010/main" val="397993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" name="Group 57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1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3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1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6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7" name="Rectangle 100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C02521-306F-35A2-8F6F-864D8C27B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934" y="965201"/>
            <a:ext cx="6570132" cy="4927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582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E96F-4AF2-0D1D-065B-556A6BD8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05" y="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State Transition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1EDD-5D13-4B5B-1F8F-D84D54705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32" y="1478569"/>
            <a:ext cx="10281554" cy="4880027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5100" b="0" i="0" dirty="0">
                <a:effectLst/>
                <a:latin typeface="Nunito" pitchFamily="2" charset="0"/>
              </a:rPr>
              <a:t>State Transition testing, is a </a:t>
            </a:r>
            <a:r>
              <a:rPr lang="en-US" sz="5100" b="0" i="0" dirty="0">
                <a:solidFill>
                  <a:srgbClr val="FF0000"/>
                </a:solidFill>
                <a:effectLst/>
                <a:latin typeface="Nunito" pitchFamily="2" charset="0"/>
              </a:rPr>
              <a:t>black-box</a:t>
            </a:r>
            <a:r>
              <a:rPr lang="en-US" sz="5100" b="0" i="0" dirty="0">
                <a:effectLst/>
                <a:latin typeface="Nunito" pitchFamily="2" charset="0"/>
              </a:rPr>
              <a:t> testing technique, in which outputs are triggered by changes to the input conditions or changes to the 'state' of the system. </a:t>
            </a:r>
            <a:endParaRPr lang="en-US" sz="5100" dirty="0">
              <a:latin typeface="Nunito" pitchFamily="2" charset="0"/>
            </a:endParaRPr>
          </a:p>
          <a:p>
            <a:pPr marL="0" indent="0" algn="just">
              <a:buNone/>
            </a:pPr>
            <a:r>
              <a:rPr lang="en-US" sz="5100" b="0" i="0" dirty="0">
                <a:effectLst/>
                <a:latin typeface="Nunito" pitchFamily="2" charset="0"/>
              </a:rPr>
              <a:t>In other words, tests are designed to execute </a:t>
            </a:r>
            <a:r>
              <a:rPr lang="en-US" sz="5100" b="0" i="0" dirty="0">
                <a:solidFill>
                  <a:srgbClr val="FF0000"/>
                </a:solidFill>
                <a:effectLst/>
                <a:latin typeface="Nunito" pitchFamily="2" charset="0"/>
              </a:rPr>
              <a:t>valid</a:t>
            </a:r>
            <a:r>
              <a:rPr lang="en-US" sz="5100" b="0" i="0" dirty="0">
                <a:effectLst/>
                <a:latin typeface="Nunito" pitchFamily="2" charset="0"/>
              </a:rPr>
              <a:t> and </a:t>
            </a:r>
            <a:r>
              <a:rPr lang="en-US" sz="5100" b="0" i="0" dirty="0">
                <a:solidFill>
                  <a:srgbClr val="FF0000"/>
                </a:solidFill>
                <a:effectLst/>
                <a:latin typeface="Nunito" pitchFamily="2" charset="0"/>
              </a:rPr>
              <a:t>invalid</a:t>
            </a:r>
            <a:r>
              <a:rPr lang="en-US" sz="5100" b="0" i="0" dirty="0">
                <a:effectLst/>
                <a:latin typeface="Nunito" pitchFamily="2" charset="0"/>
              </a:rPr>
              <a:t> state transitions.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6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B4DD-335A-278B-AC02-6A1FE2DD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06" y="241705"/>
            <a:ext cx="10649829" cy="12126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WHERE State Transition Testing IS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B50D1-D473-FCF5-2D4A-64D80467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694" y="1475763"/>
            <a:ext cx="9998612" cy="4534217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b="0" i="0" dirty="0">
                <a:effectLst/>
                <a:latin typeface="Nunito" pitchFamily="2" charset="0"/>
              </a:rPr>
              <a:t>When we have a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Nunito" pitchFamily="2" charset="0"/>
              </a:rPr>
              <a:t>sequence of events </a:t>
            </a:r>
            <a:r>
              <a:rPr lang="en-US" sz="3200" b="0" i="0" dirty="0">
                <a:effectLst/>
                <a:latin typeface="Nunito" pitchFamily="2" charset="0"/>
              </a:rPr>
              <a:t>that occur and associated conditions that apply to those events.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b="0" i="0" dirty="0">
                <a:effectLst/>
                <a:latin typeface="Nunito" pitchFamily="2" charset="0"/>
              </a:rPr>
              <a:t>When the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Nunito" pitchFamily="2" charset="0"/>
              </a:rPr>
              <a:t>proper handling </a:t>
            </a:r>
            <a:r>
              <a:rPr lang="en-US" sz="3200" b="0" i="0" dirty="0">
                <a:effectLst/>
                <a:latin typeface="Nunito" pitchFamily="2" charset="0"/>
              </a:rPr>
              <a:t>of a particular event depends on the events and conditions that have occurred in the past.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b="0" i="0" dirty="0">
                <a:effectLst/>
                <a:latin typeface="Nunito" pitchFamily="2" charset="0"/>
              </a:rPr>
              <a:t>It is used for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Nunito" pitchFamily="2" charset="0"/>
              </a:rPr>
              <a:t>real-time systems </a:t>
            </a:r>
            <a:r>
              <a:rPr lang="en-US" sz="3200" b="0" i="0" dirty="0">
                <a:effectLst/>
                <a:latin typeface="Nunito" pitchFamily="2" charset="0"/>
              </a:rPr>
              <a:t>with various states and transitions involved.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0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C5C7-A043-F930-2E54-6DD32DDE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When  IS State Transition Testing done?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8E44-38BF-91E3-59E3-8D58790DB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35086"/>
            <a:ext cx="10112741" cy="4784359"/>
          </a:xfrm>
        </p:spPr>
        <p:txBody>
          <a:bodyPr>
            <a:normAutofit fontScale="92500" lnSpcReduction="20000"/>
          </a:bodyPr>
          <a:lstStyle/>
          <a:p>
            <a:pPr fontAlgn="base">
              <a:spcBef>
                <a:spcPts val="0"/>
              </a:spcBef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3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test the </a:t>
            </a:r>
            <a:r>
              <a:rPr lang="en-US" sz="4300" spc="1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behavior</a:t>
            </a:r>
            <a:r>
              <a:rPr lang="en-US" sz="43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the system under varying input.</a:t>
            </a:r>
            <a:endParaRPr lang="en-US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spcBef>
                <a:spcPts val="0"/>
              </a:spcBef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3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test the </a:t>
            </a:r>
            <a:r>
              <a:rPr lang="en-US" sz="4300" spc="1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dependency</a:t>
            </a:r>
            <a:r>
              <a:rPr lang="en-US" sz="43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on the values in the past.</a:t>
            </a:r>
            <a:endParaRPr lang="en-US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spcBef>
                <a:spcPts val="0"/>
              </a:spcBef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3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test the </a:t>
            </a:r>
            <a:r>
              <a:rPr lang="en-US" sz="4300" spc="1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</a:t>
            </a:r>
            <a:r>
              <a:rPr lang="en-US" sz="43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the transition state of the application.</a:t>
            </a:r>
            <a:endParaRPr lang="en-US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spcBef>
                <a:spcPts val="0"/>
              </a:spcBef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3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test the </a:t>
            </a:r>
            <a:r>
              <a:rPr lang="en-US" sz="4300" spc="1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</a:t>
            </a:r>
            <a:r>
              <a:rPr lang="en-US" sz="43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the system.</a:t>
            </a:r>
            <a:endParaRPr lang="en-US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0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80B65-929E-47B4-4190-943D3E77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089" y="92543"/>
            <a:ext cx="8062520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What is a state transition diagram?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8A8B7-F1D1-0E2F-34CE-6D72EC30E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275" y="1481480"/>
            <a:ext cx="4459287" cy="4989658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800" b="0" i="0" dirty="0">
                <a:effectLst/>
                <a:latin typeface="urw-din"/>
              </a:rPr>
              <a:t>State Transition Diagram shows how the state of the system changes on certain inputs.</a:t>
            </a:r>
            <a:br>
              <a:rPr lang="en-US" sz="2800" b="0" i="0" dirty="0">
                <a:effectLst/>
                <a:latin typeface="urw-din"/>
              </a:rPr>
            </a:br>
            <a:r>
              <a:rPr lang="en-US" sz="2800" b="0" i="0" dirty="0">
                <a:effectLst/>
                <a:latin typeface="urw-din"/>
              </a:rPr>
              <a:t>It has four main components: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urw-din"/>
              </a:rPr>
              <a:t>States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urw-din"/>
              </a:rPr>
              <a:t>Transition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urw-din"/>
              </a:rPr>
              <a:t>Events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urw-din"/>
              </a:rPr>
              <a:t>Actions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85EFB4F-6F0D-CF47-0DE8-45D80F0B2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8895"/>
            <a:ext cx="5456279" cy="401526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3952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71C3-6E7E-4607-1C89-C12F5B1B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970" y="-103319"/>
            <a:ext cx="9905998" cy="118653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Example#1: Rent a room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1510D48-70F7-8318-7E28-9837D02E7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32" y="803683"/>
            <a:ext cx="10549935" cy="5822199"/>
          </a:xfrm>
        </p:spPr>
      </p:pic>
    </p:spTree>
    <p:extLst>
      <p:ext uri="{BB962C8B-B14F-4D97-AF65-F5344CB8AC3E}">
        <p14:creationId xmlns:p14="http://schemas.microsoft.com/office/powerpoint/2010/main" val="141999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63BA-5506-0B44-F414-31AF8134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428" y="0"/>
            <a:ext cx="9905998" cy="1252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Example#2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9FA410-C9BC-97C5-901C-37E7D8018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3710" y="429064"/>
            <a:ext cx="3703434" cy="354171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BC825F-72C2-BA00-7C72-79DAADA22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769" y="3970776"/>
            <a:ext cx="8638918" cy="264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4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C657-499E-56AD-677C-8F4826A3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05" y="0"/>
            <a:ext cx="9905998" cy="119575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ExamPle#3: PIN TESTING IN ATM</a:t>
            </a:r>
          </a:p>
        </p:txBody>
      </p:sp>
      <p:pic>
        <p:nvPicPr>
          <p:cNvPr id="17" name="Content Placeholder 16" descr="Chart, bubble chart&#10;&#10;Description automatically generated">
            <a:extLst>
              <a:ext uri="{FF2B5EF4-FFF2-40B4-BE49-F238E27FC236}">
                <a16:creationId xmlns:a16="http://schemas.microsoft.com/office/drawing/2014/main" id="{25AD7A40-DED5-A0E5-0A8D-A44380508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41" y="815925"/>
            <a:ext cx="10315862" cy="5795889"/>
          </a:xfrm>
        </p:spPr>
      </p:pic>
    </p:spTree>
    <p:extLst>
      <p:ext uri="{BB962C8B-B14F-4D97-AF65-F5344CB8AC3E}">
        <p14:creationId xmlns:p14="http://schemas.microsoft.com/office/powerpoint/2010/main" val="223842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B235-91DF-4C22-25FB-9152AF24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360" y="-169273"/>
            <a:ext cx="9905998" cy="98519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EXAMPLE#4:WITHDRAW AMOUNT FROM ATM?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B262047-B7A1-5DDA-8509-DE909A024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05" y="661183"/>
            <a:ext cx="10589625" cy="5894362"/>
          </a:xfrm>
        </p:spPr>
      </p:pic>
    </p:spTree>
    <p:extLst>
      <p:ext uri="{BB962C8B-B14F-4D97-AF65-F5344CB8AC3E}">
        <p14:creationId xmlns:p14="http://schemas.microsoft.com/office/powerpoint/2010/main" val="3290674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114</TotalTime>
  <Words>237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Heebo</vt:lpstr>
      <vt:lpstr>Nunito</vt:lpstr>
      <vt:lpstr>Times New Roman</vt:lpstr>
      <vt:lpstr>Tw Cen MT</vt:lpstr>
      <vt:lpstr>urw-din</vt:lpstr>
      <vt:lpstr>Wingdings</vt:lpstr>
      <vt:lpstr>Circuit</vt:lpstr>
      <vt:lpstr>State Transition Testing</vt:lpstr>
      <vt:lpstr>What is State Transition Testing?</vt:lpstr>
      <vt:lpstr>WHERE State Transition Testing IS USED?</vt:lpstr>
      <vt:lpstr>When  IS State Transition Testing done?</vt:lpstr>
      <vt:lpstr>What is a state transition diagram?</vt:lpstr>
      <vt:lpstr>Example#1: Rent a room</vt:lpstr>
      <vt:lpstr>Example#2</vt:lpstr>
      <vt:lpstr>ExamPle#3: PIN TESTING IN ATM</vt:lpstr>
      <vt:lpstr>EXAMPLE#4:WITHDRAW AMOUNT FROM ATM?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Transition Testing</dc:title>
  <dc:creator>Muhammad</dc:creator>
  <cp:lastModifiedBy>Muhammad</cp:lastModifiedBy>
  <cp:revision>6</cp:revision>
  <dcterms:created xsi:type="dcterms:W3CDTF">2022-06-27T13:55:53Z</dcterms:created>
  <dcterms:modified xsi:type="dcterms:W3CDTF">2022-07-03T16:05:25Z</dcterms:modified>
</cp:coreProperties>
</file>