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0"/>
  </p:notesMasterIdLst>
  <p:sldIdLst>
    <p:sldId id="336" r:id="rId2"/>
    <p:sldId id="256" r:id="rId3"/>
    <p:sldId id="259" r:id="rId4"/>
    <p:sldId id="326" r:id="rId5"/>
    <p:sldId id="314" r:id="rId6"/>
    <p:sldId id="327" r:id="rId7"/>
    <p:sldId id="328" r:id="rId8"/>
    <p:sldId id="329" r:id="rId9"/>
    <p:sldId id="330" r:id="rId10"/>
    <p:sldId id="319" r:id="rId11"/>
    <p:sldId id="331" r:id="rId12"/>
    <p:sldId id="333" r:id="rId13"/>
    <p:sldId id="335" r:id="rId14"/>
    <p:sldId id="323" r:id="rId15"/>
    <p:sldId id="322" r:id="rId16"/>
    <p:sldId id="334" r:id="rId17"/>
    <p:sldId id="337"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35C"/>
    <a:srgbClr val="BF0415"/>
    <a:srgbClr val="6BB6F0"/>
    <a:srgbClr val="3B5999"/>
    <a:srgbClr val="D9D9D9"/>
    <a:srgbClr val="3776C3"/>
    <a:srgbClr val="404040"/>
    <a:srgbClr val="FBFBFB"/>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4" autoAdjust="0"/>
    <p:restoredTop sz="94291" autoAdjust="0"/>
  </p:normalViewPr>
  <p:slideViewPr>
    <p:cSldViewPr snapToGrid="0">
      <p:cViewPr varScale="1">
        <p:scale>
          <a:sx n="81" d="100"/>
          <a:sy n="81"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B6049-BED3-48B3-A29E-2FEF59764022}"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FFD16-6A4D-4531-B711-C86F96996F47}" type="slidenum">
              <a:rPr lang="en-US" smtClean="0"/>
              <a:t>‹#›</a:t>
            </a:fld>
            <a:endParaRPr lang="en-US"/>
          </a:p>
        </p:txBody>
      </p:sp>
    </p:spTree>
    <p:extLst>
      <p:ext uri="{BB962C8B-B14F-4D97-AF65-F5344CB8AC3E}">
        <p14:creationId xmlns:p14="http://schemas.microsoft.com/office/powerpoint/2010/main" val="367828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654233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4267451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60880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44130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1616572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8692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2782370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189748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95531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87499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23943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930011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76908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231303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11642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677147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8A4E3-A6CE-4ED2-9088-3D3F403B7B07}"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AC694CD-44E1-44A5-9101-06EC31BA15D4}" type="slidenum">
              <a:rPr lang="en-US" smtClean="0"/>
              <a:t>‹#›</a:t>
            </a:fld>
            <a:endParaRPr lang="en-US"/>
          </a:p>
        </p:txBody>
      </p:sp>
    </p:spTree>
    <p:extLst>
      <p:ext uri="{BB962C8B-B14F-4D97-AF65-F5344CB8AC3E}">
        <p14:creationId xmlns:p14="http://schemas.microsoft.com/office/powerpoint/2010/main" val="315627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8A4E3-A6CE-4ED2-9088-3D3F403B7B07}"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42639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8A4E3-A6CE-4ED2-9088-3D3F403B7B07}"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251934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61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8A4E3-A6CE-4ED2-9088-3D3F403B7B07}"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133576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6788A4E3-A6CE-4ED2-9088-3D3F403B7B07}" type="datetimeFigureOut">
              <a:rPr lang="en-US" smtClean="0"/>
              <a:t>4/5/2022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AC694CD-44E1-44A5-9101-06EC31BA15D4}" type="slidenum">
              <a:rPr lang="en-US" smtClean="0"/>
              <a:t>‹#›</a:t>
            </a:fld>
            <a:endParaRPr lang="en-US"/>
          </a:p>
        </p:txBody>
      </p:sp>
    </p:spTree>
    <p:extLst>
      <p:ext uri="{BB962C8B-B14F-4D97-AF65-F5344CB8AC3E}">
        <p14:creationId xmlns:p14="http://schemas.microsoft.com/office/powerpoint/2010/main" val="164218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88A4E3-A6CE-4ED2-9088-3D3F403B7B07}"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203350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88A4E3-A6CE-4ED2-9088-3D3F403B7B07}"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397429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8A4E3-A6CE-4ED2-9088-3D3F403B7B07}"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80425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8A4E3-A6CE-4ED2-9088-3D3F403B7B07}"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190957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88A4E3-A6CE-4ED2-9088-3D3F403B7B07}"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113423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88A4E3-A6CE-4ED2-9088-3D3F403B7B07}" type="datetimeFigureOut">
              <a:rPr lang="en-US" smtClean="0"/>
              <a:t>4/5/2022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AC694CD-44E1-44A5-9101-06EC31BA15D4}" type="slidenum">
              <a:rPr lang="en-US" smtClean="0"/>
              <a:t>‹#›</a:t>
            </a:fld>
            <a:endParaRPr lang="en-US"/>
          </a:p>
        </p:txBody>
      </p:sp>
    </p:spTree>
    <p:extLst>
      <p:ext uri="{BB962C8B-B14F-4D97-AF65-F5344CB8AC3E}">
        <p14:creationId xmlns:p14="http://schemas.microsoft.com/office/powerpoint/2010/main" val="353317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788A4E3-A6CE-4ED2-9088-3D3F403B7B07}" type="datetimeFigureOut">
              <a:rPr lang="en-US" smtClean="0"/>
              <a:t>4/5/2022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AC694CD-44E1-44A5-9101-06EC31BA15D4}" type="slidenum">
              <a:rPr lang="en-US" smtClean="0"/>
              <a:t>‹#›</a:t>
            </a:fld>
            <a:endParaRPr lang="en-US"/>
          </a:p>
        </p:txBody>
      </p:sp>
    </p:spTree>
    <p:extLst>
      <p:ext uri="{BB962C8B-B14F-4D97-AF65-F5344CB8AC3E}">
        <p14:creationId xmlns:p14="http://schemas.microsoft.com/office/powerpoint/2010/main" val="27662389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234D3-08F2-47EE-AC2A-AF4402147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03072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4929807" y="1251329"/>
            <a:ext cx="119826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357843" y="698825"/>
            <a:ext cx="4342197" cy="517706"/>
          </a:xfrm>
          <a:prstGeom prst="rect">
            <a:avLst/>
          </a:prstGeom>
          <a:noFill/>
        </p:spPr>
        <p:txBody>
          <a:bodyPr wrap="square" rtlCol="0" anchor="ctr" anchorCtr="0">
            <a:spAutoFit/>
          </a:bodyPr>
          <a:lstStyle/>
          <a:p>
            <a:pPr algn="ctr">
              <a:lnSpc>
                <a:spcPts val="3530"/>
              </a:lnSpc>
            </a:pPr>
            <a:r>
              <a:rPr lang="en-US" sz="2800" b="1" spc="100" dirty="0">
                <a:solidFill>
                  <a:schemeClr val="tx2"/>
                </a:solidFill>
                <a:latin typeface="Montserrat" charset="0"/>
                <a:ea typeface="Montserrat" charset="0"/>
                <a:cs typeface="Montserrat" charset="0"/>
              </a:rPr>
              <a:t>Architecture</a:t>
            </a: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pic>
        <p:nvPicPr>
          <p:cNvPr id="5" name="Picture 4">
            <a:extLst>
              <a:ext uri="{FF2B5EF4-FFF2-40B4-BE49-F238E27FC236}">
                <a16:creationId xmlns:a16="http://schemas.microsoft.com/office/drawing/2014/main" id="{035B4697-9C21-4EFB-9CD7-EBE9ED283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992" y="1537261"/>
            <a:ext cx="9754791" cy="4966662"/>
          </a:xfrm>
          <a:prstGeom prst="rect">
            <a:avLst/>
          </a:prstGeom>
        </p:spPr>
      </p:pic>
    </p:spTree>
    <p:extLst>
      <p:ext uri="{BB962C8B-B14F-4D97-AF65-F5344CB8AC3E}">
        <p14:creationId xmlns:p14="http://schemas.microsoft.com/office/powerpoint/2010/main" val="29754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676534" y="1922734"/>
            <a:ext cx="4376519" cy="541174"/>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Features of the Project</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2997431"/>
            <a:ext cx="10918036" cy="2799741"/>
          </a:xfrm>
          <a:prstGeom prst="rect">
            <a:avLst/>
          </a:prstGeom>
          <a:noFill/>
        </p:spPr>
        <p:txBody>
          <a:bodyPr wrap="square" rtlCol="0" anchor="ctr" anchorCtr="0">
            <a:spAutoFit/>
          </a:bodyPr>
          <a:lstStyle/>
          <a:p>
            <a:pPr marL="342900" marR="0" indent="-342900" algn="just">
              <a:lnSpc>
                <a:spcPct val="150000"/>
              </a:lnSpc>
              <a:spcBef>
                <a:spcPts val="0"/>
              </a:spcBef>
              <a:spcAft>
                <a:spcPts val="0"/>
              </a:spcAft>
              <a:buFont typeface="Wingdings" panose="05000000000000000000" pitchFamily="2" charset="2"/>
              <a:buChar char="ü"/>
            </a:pPr>
            <a:r>
              <a:rPr lang="en-GB" sz="2000" b="1" dirty="0">
                <a:solidFill>
                  <a:srgbClr val="000000"/>
                </a:solidFill>
                <a:effectLst/>
                <a:latin typeface="Bahnschrift" panose="020B0502040204020203" pitchFamily="34" charset="0"/>
                <a:ea typeface="Times New Roman" panose="02020603050405020304" pitchFamily="18" charset="0"/>
              </a:rPr>
              <a:t>Bid Proposal &amp; Join hand</a:t>
            </a:r>
            <a:endParaRPr lang="en-US" sz="2000" dirty="0">
              <a:effectLst/>
              <a:latin typeface="Bahnschrift" panose="020B0502040204020203" pitchFamily="34" charset="0"/>
              <a:ea typeface="Calibri" panose="020F0502020204030204" pitchFamily="34" charset="0"/>
            </a:endParaRPr>
          </a:p>
          <a:p>
            <a:pPr marL="342900" marR="0" indent="-342900" algn="just">
              <a:lnSpc>
                <a:spcPct val="150000"/>
              </a:lnSpc>
              <a:spcBef>
                <a:spcPts val="0"/>
              </a:spcBef>
              <a:spcAft>
                <a:spcPts val="0"/>
              </a:spcAft>
              <a:buFont typeface="Wingdings" panose="05000000000000000000" pitchFamily="2" charset="2"/>
              <a:buChar char="ü"/>
            </a:pPr>
            <a:r>
              <a:rPr lang="en-GB" sz="2000" b="1" dirty="0">
                <a:solidFill>
                  <a:srgbClr val="000000"/>
                </a:solidFill>
                <a:effectLst/>
                <a:latin typeface="Bahnschrift" panose="020B0502040204020203" pitchFamily="34" charset="0"/>
                <a:ea typeface="Times New Roman" panose="02020603050405020304" pitchFamily="18" charset="0"/>
              </a:rPr>
              <a:t>Registration and Request Match</a:t>
            </a:r>
          </a:p>
          <a:p>
            <a:pPr marL="342900" marR="0" indent="-342900" algn="just">
              <a:lnSpc>
                <a:spcPct val="150000"/>
              </a:lnSpc>
              <a:spcBef>
                <a:spcPts val="0"/>
              </a:spcBef>
              <a:spcAft>
                <a:spcPts val="0"/>
              </a:spcAft>
              <a:buFont typeface="Wingdings" panose="05000000000000000000" pitchFamily="2" charset="2"/>
              <a:buChar char="ü"/>
            </a:pPr>
            <a:r>
              <a:rPr lang="en-GB" sz="2000" b="1" dirty="0">
                <a:solidFill>
                  <a:srgbClr val="000000"/>
                </a:solidFill>
                <a:effectLst/>
                <a:latin typeface="Bahnschrift" panose="020B0502040204020203" pitchFamily="34" charset="0"/>
                <a:ea typeface="Times New Roman" panose="02020603050405020304" pitchFamily="18" charset="0"/>
              </a:rPr>
              <a:t>Ratings and Success Stories</a:t>
            </a:r>
          </a:p>
          <a:p>
            <a:pPr marL="342900" marR="0" indent="-342900" algn="just">
              <a:lnSpc>
                <a:spcPct val="150000"/>
              </a:lnSpc>
              <a:spcBef>
                <a:spcPts val="0"/>
              </a:spcBef>
              <a:spcAft>
                <a:spcPts val="0"/>
              </a:spcAft>
              <a:buFont typeface="Wingdings" panose="05000000000000000000" pitchFamily="2" charset="2"/>
              <a:buChar char="ü"/>
            </a:pPr>
            <a:r>
              <a:rPr lang="en-GB" sz="2000" b="1" dirty="0">
                <a:solidFill>
                  <a:srgbClr val="000000"/>
                </a:solidFill>
                <a:effectLst/>
                <a:latin typeface="Bahnschrift" panose="020B0502040204020203" pitchFamily="34" charset="0"/>
                <a:ea typeface="Times New Roman" panose="02020603050405020304" pitchFamily="18" charset="0"/>
              </a:rPr>
              <a:t>Chatting and communication Record</a:t>
            </a:r>
            <a:endParaRPr lang="en-GB" sz="2000" b="1" dirty="0">
              <a:solidFill>
                <a:srgbClr val="000000"/>
              </a:solidFill>
              <a:latin typeface="Bahnschrift" panose="020B0502040204020203" pitchFamily="34" charset="0"/>
              <a:ea typeface="Times New Roman" panose="02020603050405020304" pitchFamily="18" charset="0"/>
            </a:endParaRPr>
          </a:p>
          <a:p>
            <a:pPr marL="342900" marR="0" indent="-342900" algn="just">
              <a:lnSpc>
                <a:spcPct val="150000"/>
              </a:lnSpc>
              <a:spcBef>
                <a:spcPts val="0"/>
              </a:spcBef>
              <a:spcAft>
                <a:spcPts val="0"/>
              </a:spcAft>
              <a:buFont typeface="Wingdings" panose="05000000000000000000" pitchFamily="2" charset="2"/>
              <a:buChar char="ü"/>
            </a:pPr>
            <a:r>
              <a:rPr lang="en-GB" sz="2000" b="1" dirty="0">
                <a:solidFill>
                  <a:srgbClr val="000000"/>
                </a:solidFill>
                <a:effectLst/>
                <a:latin typeface="Bahnschrift" panose="020B0502040204020203" pitchFamily="34" charset="0"/>
                <a:ea typeface="Times New Roman" panose="02020603050405020304" pitchFamily="18" charset="0"/>
              </a:rPr>
              <a:t>Automated user blockage and Complains</a:t>
            </a:r>
          </a:p>
          <a:p>
            <a:pPr marL="342900" marR="0" indent="-342900" algn="just">
              <a:lnSpc>
                <a:spcPct val="150000"/>
              </a:lnSpc>
              <a:spcBef>
                <a:spcPts val="0"/>
              </a:spcBef>
              <a:spcAft>
                <a:spcPts val="0"/>
              </a:spcAft>
              <a:buFont typeface="Wingdings" panose="05000000000000000000" pitchFamily="2" charset="2"/>
              <a:buChar char="ü"/>
            </a:pPr>
            <a:r>
              <a:rPr lang="en-GB" sz="2000" b="1" dirty="0">
                <a:solidFill>
                  <a:srgbClr val="000000"/>
                </a:solidFill>
                <a:effectLst/>
                <a:latin typeface="Bahnschrift" panose="020B0502040204020203" pitchFamily="34" charset="0"/>
                <a:ea typeface="Times New Roman" panose="02020603050405020304" pitchFamily="18" charset="0"/>
              </a:rPr>
              <a:t>Schedule Meetings</a:t>
            </a:r>
            <a:endParaRPr lang="en-US" sz="2400" spc="100" dirty="0">
              <a:solidFill>
                <a:schemeClr val="tx2"/>
              </a:solidFill>
              <a:latin typeface="Bahnschrift" panose="020B0502040204020203" pitchFamily="34"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156125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4905285" y="1406683"/>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792154" y="883946"/>
            <a:ext cx="3775393"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Project Distribution</a:t>
            </a:r>
            <a:endParaRPr lang="en-US" b="1" spc="100" dirty="0">
              <a:solidFill>
                <a:schemeClr val="accent1">
                  <a:lumMod val="60000"/>
                  <a:lumOff val="40000"/>
                </a:schemeClr>
              </a:solidFill>
              <a:latin typeface="Montserrat"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
        <p:nvSpPr>
          <p:cNvPr id="2" name="Rectangle 1">
            <a:extLst>
              <a:ext uri="{FF2B5EF4-FFF2-40B4-BE49-F238E27FC236}">
                <a16:creationId xmlns:a16="http://schemas.microsoft.com/office/drawing/2014/main" id="{F0A65592-66BE-4525-ADCA-B8C3CEDCE887}"/>
              </a:ext>
            </a:extLst>
          </p:cNvPr>
          <p:cNvSpPr/>
          <p:nvPr/>
        </p:nvSpPr>
        <p:spPr>
          <a:xfrm>
            <a:off x="1002408" y="1884996"/>
            <a:ext cx="9935668" cy="29740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Requirements Gathering &amp; Analysis</a:t>
            </a:r>
          </a:p>
        </p:txBody>
      </p:sp>
      <p:sp>
        <p:nvSpPr>
          <p:cNvPr id="5" name="Rectangle 4">
            <a:extLst>
              <a:ext uri="{FF2B5EF4-FFF2-40B4-BE49-F238E27FC236}">
                <a16:creationId xmlns:a16="http://schemas.microsoft.com/office/drawing/2014/main" id="{54728349-2B25-4745-A4CC-F420ABF0B572}"/>
              </a:ext>
            </a:extLst>
          </p:cNvPr>
          <p:cNvSpPr/>
          <p:nvPr/>
        </p:nvSpPr>
        <p:spPr>
          <a:xfrm>
            <a:off x="1002408" y="2413447"/>
            <a:ext cx="3176053"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Raza (33%)</a:t>
            </a:r>
            <a:endParaRPr lang="en-US" sz="2400" dirty="0">
              <a:solidFill>
                <a:schemeClr val="tx1"/>
              </a:solidFill>
              <a:latin typeface="Bahnschrift" panose="020B0502040204020203" pitchFamily="34" charset="0"/>
            </a:endParaRPr>
          </a:p>
        </p:txBody>
      </p:sp>
      <p:sp>
        <p:nvSpPr>
          <p:cNvPr id="11" name="Rectangle 10">
            <a:extLst>
              <a:ext uri="{FF2B5EF4-FFF2-40B4-BE49-F238E27FC236}">
                <a16:creationId xmlns:a16="http://schemas.microsoft.com/office/drawing/2014/main" id="{212BF324-8988-48DC-90EF-9AC132B7E82E}"/>
              </a:ext>
            </a:extLst>
          </p:cNvPr>
          <p:cNvSpPr/>
          <p:nvPr/>
        </p:nvSpPr>
        <p:spPr>
          <a:xfrm>
            <a:off x="4382215" y="2413447"/>
            <a:ext cx="3176053"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(33%)</a:t>
            </a:r>
            <a:endParaRPr lang="en-US" sz="2400" dirty="0">
              <a:solidFill>
                <a:schemeClr val="tx1"/>
              </a:solidFill>
              <a:latin typeface="Bahnschrift" panose="020B0502040204020203" pitchFamily="34" charset="0"/>
            </a:endParaRPr>
          </a:p>
        </p:txBody>
      </p:sp>
      <p:sp>
        <p:nvSpPr>
          <p:cNvPr id="12" name="Rectangle 11">
            <a:extLst>
              <a:ext uri="{FF2B5EF4-FFF2-40B4-BE49-F238E27FC236}">
                <a16:creationId xmlns:a16="http://schemas.microsoft.com/office/drawing/2014/main" id="{7F585B74-3184-49B4-A26C-4BD8B3E98109}"/>
              </a:ext>
            </a:extLst>
          </p:cNvPr>
          <p:cNvSpPr/>
          <p:nvPr/>
        </p:nvSpPr>
        <p:spPr>
          <a:xfrm>
            <a:off x="7752495" y="2413447"/>
            <a:ext cx="3176053"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(33%)</a:t>
            </a:r>
            <a:endParaRPr lang="en-US" sz="2400" dirty="0">
              <a:solidFill>
                <a:schemeClr val="tx1"/>
              </a:solidFill>
              <a:latin typeface="Bahnschrift" panose="020B0502040204020203" pitchFamily="34" charset="0"/>
            </a:endParaRPr>
          </a:p>
        </p:txBody>
      </p:sp>
      <p:sp>
        <p:nvSpPr>
          <p:cNvPr id="13" name="Rectangle 12">
            <a:extLst>
              <a:ext uri="{FF2B5EF4-FFF2-40B4-BE49-F238E27FC236}">
                <a16:creationId xmlns:a16="http://schemas.microsoft.com/office/drawing/2014/main" id="{BF64B153-6F8E-407D-8012-C39159AB4279}"/>
              </a:ext>
            </a:extLst>
          </p:cNvPr>
          <p:cNvSpPr/>
          <p:nvPr/>
        </p:nvSpPr>
        <p:spPr>
          <a:xfrm>
            <a:off x="1027604" y="3054940"/>
            <a:ext cx="9935668" cy="2924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Prototyping and Designing</a:t>
            </a:r>
          </a:p>
        </p:txBody>
      </p:sp>
      <p:sp>
        <p:nvSpPr>
          <p:cNvPr id="14" name="Rectangle 13">
            <a:extLst>
              <a:ext uri="{FF2B5EF4-FFF2-40B4-BE49-F238E27FC236}">
                <a16:creationId xmlns:a16="http://schemas.microsoft.com/office/drawing/2014/main" id="{A9C834E9-0C84-4C9C-A6A1-BFD54621A3CB}"/>
              </a:ext>
            </a:extLst>
          </p:cNvPr>
          <p:cNvSpPr/>
          <p:nvPr/>
        </p:nvSpPr>
        <p:spPr>
          <a:xfrm>
            <a:off x="1002409" y="3517025"/>
            <a:ext cx="1405126"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(15%) </a:t>
            </a:r>
            <a:endParaRPr lang="en-US" sz="2400"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A933AD07-5BD6-4AC9-923E-16C7FB6D98A3}"/>
              </a:ext>
            </a:extLst>
          </p:cNvPr>
          <p:cNvSpPr/>
          <p:nvPr/>
        </p:nvSpPr>
        <p:spPr>
          <a:xfrm>
            <a:off x="2558005" y="3517025"/>
            <a:ext cx="5671595"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(60%)</a:t>
            </a:r>
            <a:endParaRPr lang="en-US" sz="2400" dirty="0">
              <a:solidFill>
                <a:schemeClr val="tx1"/>
              </a:solidFill>
              <a:latin typeface="Bahnschrift" panose="020B0502040204020203" pitchFamily="34" charset="0"/>
            </a:endParaRPr>
          </a:p>
        </p:txBody>
      </p:sp>
      <p:sp>
        <p:nvSpPr>
          <p:cNvPr id="16" name="Rectangle 15">
            <a:extLst>
              <a:ext uri="{FF2B5EF4-FFF2-40B4-BE49-F238E27FC236}">
                <a16:creationId xmlns:a16="http://schemas.microsoft.com/office/drawing/2014/main" id="{D4968644-E26D-41F2-AFAE-62BE7E661FCA}"/>
              </a:ext>
            </a:extLst>
          </p:cNvPr>
          <p:cNvSpPr/>
          <p:nvPr/>
        </p:nvSpPr>
        <p:spPr>
          <a:xfrm>
            <a:off x="8356922" y="3517025"/>
            <a:ext cx="2571626"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(25%)</a:t>
            </a:r>
            <a:endParaRPr lang="en-US" sz="2400" dirty="0">
              <a:solidFill>
                <a:schemeClr val="tx1"/>
              </a:solidFill>
              <a:latin typeface="Bahnschrift" panose="020B0502040204020203" pitchFamily="34" charset="0"/>
            </a:endParaRPr>
          </a:p>
        </p:txBody>
      </p:sp>
      <p:sp>
        <p:nvSpPr>
          <p:cNvPr id="17" name="Rectangle 16">
            <a:extLst>
              <a:ext uri="{FF2B5EF4-FFF2-40B4-BE49-F238E27FC236}">
                <a16:creationId xmlns:a16="http://schemas.microsoft.com/office/drawing/2014/main" id="{938C8DE6-9604-4BAC-B25F-FE016E8245A7}"/>
              </a:ext>
            </a:extLst>
          </p:cNvPr>
          <p:cNvSpPr/>
          <p:nvPr/>
        </p:nvSpPr>
        <p:spPr>
          <a:xfrm>
            <a:off x="1027604" y="4045476"/>
            <a:ext cx="9935668" cy="2924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Front-end Development using </a:t>
            </a:r>
            <a:r>
              <a:rPr lang="en-US" sz="1600" dirty="0" err="1">
                <a:latin typeface="Bahnschrift" panose="020B0502040204020203" pitchFamily="34" charset="0"/>
              </a:rPr>
              <a:t>React.Js</a:t>
            </a:r>
            <a:endParaRPr lang="en-US" sz="1600" dirty="0">
              <a:latin typeface="Bahnschrift" panose="020B0502040204020203" pitchFamily="34" charset="0"/>
            </a:endParaRPr>
          </a:p>
        </p:txBody>
      </p:sp>
      <p:sp>
        <p:nvSpPr>
          <p:cNvPr id="18" name="Rectangle 17">
            <a:extLst>
              <a:ext uri="{FF2B5EF4-FFF2-40B4-BE49-F238E27FC236}">
                <a16:creationId xmlns:a16="http://schemas.microsoft.com/office/drawing/2014/main" id="{0EF81481-C685-4336-9837-173F6E836B54}"/>
              </a:ext>
            </a:extLst>
          </p:cNvPr>
          <p:cNvSpPr/>
          <p:nvPr/>
        </p:nvSpPr>
        <p:spPr>
          <a:xfrm>
            <a:off x="1002409" y="4573927"/>
            <a:ext cx="2222718"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Raza (25%)</a:t>
            </a:r>
            <a:endParaRPr lang="en-US" sz="2400" dirty="0">
              <a:solidFill>
                <a:schemeClr val="tx1"/>
              </a:solidFill>
              <a:latin typeface="Bahnschrift" panose="020B0502040204020203" pitchFamily="34" charset="0"/>
            </a:endParaRPr>
          </a:p>
        </p:txBody>
      </p:sp>
      <p:sp>
        <p:nvSpPr>
          <p:cNvPr id="19" name="Rectangle 18">
            <a:extLst>
              <a:ext uri="{FF2B5EF4-FFF2-40B4-BE49-F238E27FC236}">
                <a16:creationId xmlns:a16="http://schemas.microsoft.com/office/drawing/2014/main" id="{143C4B88-AD70-449C-BCBF-CBE815B15DE8}"/>
              </a:ext>
            </a:extLst>
          </p:cNvPr>
          <p:cNvSpPr/>
          <p:nvPr/>
        </p:nvSpPr>
        <p:spPr>
          <a:xfrm>
            <a:off x="3398368" y="4573927"/>
            <a:ext cx="2504722"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(25%)</a:t>
            </a:r>
            <a:endParaRPr lang="en-US" sz="2400" dirty="0">
              <a:solidFill>
                <a:schemeClr val="tx1"/>
              </a:solidFill>
              <a:latin typeface="Bahnschrift" panose="020B0502040204020203" pitchFamily="34" charset="0"/>
            </a:endParaRPr>
          </a:p>
        </p:txBody>
      </p:sp>
      <p:sp>
        <p:nvSpPr>
          <p:cNvPr id="20" name="Rectangle 19">
            <a:extLst>
              <a:ext uri="{FF2B5EF4-FFF2-40B4-BE49-F238E27FC236}">
                <a16:creationId xmlns:a16="http://schemas.microsoft.com/office/drawing/2014/main" id="{14BD4735-AAAB-4088-8521-44082187CB9A}"/>
              </a:ext>
            </a:extLst>
          </p:cNvPr>
          <p:cNvSpPr/>
          <p:nvPr/>
        </p:nvSpPr>
        <p:spPr>
          <a:xfrm>
            <a:off x="6096001" y="4573927"/>
            <a:ext cx="4832548"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(50%)</a:t>
            </a:r>
            <a:endParaRPr lang="en-US" sz="2400" dirty="0">
              <a:solidFill>
                <a:schemeClr val="tx1"/>
              </a:solidFill>
              <a:latin typeface="Bahnschrift" panose="020B0502040204020203" pitchFamily="34" charset="0"/>
            </a:endParaRPr>
          </a:p>
        </p:txBody>
      </p:sp>
      <p:sp>
        <p:nvSpPr>
          <p:cNvPr id="21" name="Rectangle 20">
            <a:extLst>
              <a:ext uri="{FF2B5EF4-FFF2-40B4-BE49-F238E27FC236}">
                <a16:creationId xmlns:a16="http://schemas.microsoft.com/office/drawing/2014/main" id="{E552B64D-BE2C-4055-B2AC-E8350180A909}"/>
              </a:ext>
            </a:extLst>
          </p:cNvPr>
          <p:cNvSpPr/>
          <p:nvPr/>
        </p:nvSpPr>
        <p:spPr>
          <a:xfrm>
            <a:off x="1027603" y="5113953"/>
            <a:ext cx="9935668" cy="2924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Database Design and Development</a:t>
            </a:r>
          </a:p>
        </p:txBody>
      </p:sp>
      <p:sp>
        <p:nvSpPr>
          <p:cNvPr id="22" name="Rectangle 21">
            <a:extLst>
              <a:ext uri="{FF2B5EF4-FFF2-40B4-BE49-F238E27FC236}">
                <a16:creationId xmlns:a16="http://schemas.microsoft.com/office/drawing/2014/main" id="{BE4E6A64-6AA2-441B-8B31-99EA4CFD31F7}"/>
              </a:ext>
            </a:extLst>
          </p:cNvPr>
          <p:cNvSpPr/>
          <p:nvPr/>
        </p:nvSpPr>
        <p:spPr>
          <a:xfrm>
            <a:off x="1002407" y="5642404"/>
            <a:ext cx="5967705"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Raza (60%)</a:t>
            </a:r>
            <a:endParaRPr lang="en-US" sz="2400" dirty="0">
              <a:solidFill>
                <a:schemeClr val="tx1"/>
              </a:solidFill>
              <a:latin typeface="Bahnschrift" panose="020B0502040204020203" pitchFamily="34" charset="0"/>
            </a:endParaRPr>
          </a:p>
        </p:txBody>
      </p:sp>
      <p:sp>
        <p:nvSpPr>
          <p:cNvPr id="23" name="Rectangle 22">
            <a:extLst>
              <a:ext uri="{FF2B5EF4-FFF2-40B4-BE49-F238E27FC236}">
                <a16:creationId xmlns:a16="http://schemas.microsoft.com/office/drawing/2014/main" id="{95F8CE77-67AC-49A7-9259-0B50417787B6}"/>
              </a:ext>
            </a:extLst>
          </p:cNvPr>
          <p:cNvSpPr/>
          <p:nvPr/>
        </p:nvSpPr>
        <p:spPr>
          <a:xfrm>
            <a:off x="7118430" y="5642404"/>
            <a:ext cx="1921397"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(20%)</a:t>
            </a:r>
            <a:endParaRPr lang="en-US" sz="2400" dirty="0">
              <a:solidFill>
                <a:schemeClr val="tx1"/>
              </a:solidFill>
              <a:latin typeface="Bahnschrift" panose="020B0502040204020203" pitchFamily="34" charset="0"/>
            </a:endParaRPr>
          </a:p>
        </p:txBody>
      </p:sp>
      <p:sp>
        <p:nvSpPr>
          <p:cNvPr id="24" name="Rectangle 23">
            <a:extLst>
              <a:ext uri="{FF2B5EF4-FFF2-40B4-BE49-F238E27FC236}">
                <a16:creationId xmlns:a16="http://schemas.microsoft.com/office/drawing/2014/main" id="{BD614449-F050-421A-9775-EAA66AC2423A}"/>
              </a:ext>
            </a:extLst>
          </p:cNvPr>
          <p:cNvSpPr/>
          <p:nvPr/>
        </p:nvSpPr>
        <p:spPr>
          <a:xfrm>
            <a:off x="9188144" y="5642404"/>
            <a:ext cx="1740403"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(20%)</a:t>
            </a:r>
            <a:endParaRPr lang="en-US" sz="2400" dirty="0">
              <a:solidFill>
                <a:schemeClr val="tx1"/>
              </a:solidFill>
              <a:latin typeface="Bahnschrift" panose="020B0502040204020203" pitchFamily="34" charset="0"/>
            </a:endParaRPr>
          </a:p>
        </p:txBody>
      </p:sp>
      <p:sp>
        <p:nvSpPr>
          <p:cNvPr id="6" name="TextBox 5">
            <a:extLst>
              <a:ext uri="{FF2B5EF4-FFF2-40B4-BE49-F238E27FC236}">
                <a16:creationId xmlns:a16="http://schemas.microsoft.com/office/drawing/2014/main" id="{F6FD515A-779E-4369-9441-1E1B901C508D}"/>
              </a:ext>
            </a:extLst>
          </p:cNvPr>
          <p:cNvSpPr txBox="1"/>
          <p:nvPr/>
        </p:nvSpPr>
        <p:spPr>
          <a:xfrm>
            <a:off x="951613" y="1443587"/>
            <a:ext cx="1386475" cy="369332"/>
          </a:xfrm>
          <a:prstGeom prst="rect">
            <a:avLst/>
          </a:prstGeom>
          <a:noFill/>
        </p:spPr>
        <p:txBody>
          <a:bodyPr wrap="square" rtlCol="0">
            <a:spAutoFit/>
          </a:bodyPr>
          <a:lstStyle/>
          <a:p>
            <a:r>
              <a:rPr lang="en-US" dirty="0"/>
              <a:t>FYP-1</a:t>
            </a:r>
          </a:p>
        </p:txBody>
      </p:sp>
    </p:spTree>
    <p:extLst>
      <p:ext uri="{BB962C8B-B14F-4D97-AF65-F5344CB8AC3E}">
        <p14:creationId xmlns:p14="http://schemas.microsoft.com/office/powerpoint/2010/main" val="327798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4905285" y="1406683"/>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792154" y="883946"/>
            <a:ext cx="3775393"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Project Distribution</a:t>
            </a:r>
            <a:endParaRPr lang="en-US" b="1" spc="100" dirty="0">
              <a:solidFill>
                <a:schemeClr val="accent1">
                  <a:lumMod val="60000"/>
                  <a:lumOff val="40000"/>
                </a:schemeClr>
              </a:solidFill>
              <a:latin typeface="Montserrat"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
        <p:nvSpPr>
          <p:cNvPr id="2" name="Rectangle 1">
            <a:extLst>
              <a:ext uri="{FF2B5EF4-FFF2-40B4-BE49-F238E27FC236}">
                <a16:creationId xmlns:a16="http://schemas.microsoft.com/office/drawing/2014/main" id="{F0A65592-66BE-4525-ADCA-B8C3CEDCE887}"/>
              </a:ext>
            </a:extLst>
          </p:cNvPr>
          <p:cNvSpPr/>
          <p:nvPr/>
        </p:nvSpPr>
        <p:spPr>
          <a:xfrm>
            <a:off x="1002408" y="1884996"/>
            <a:ext cx="9935668" cy="29740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API Development</a:t>
            </a:r>
          </a:p>
        </p:txBody>
      </p:sp>
      <p:sp>
        <p:nvSpPr>
          <p:cNvPr id="5" name="Rectangle 4">
            <a:extLst>
              <a:ext uri="{FF2B5EF4-FFF2-40B4-BE49-F238E27FC236}">
                <a16:creationId xmlns:a16="http://schemas.microsoft.com/office/drawing/2014/main" id="{54728349-2B25-4745-A4CC-F420ABF0B572}"/>
              </a:ext>
            </a:extLst>
          </p:cNvPr>
          <p:cNvSpPr/>
          <p:nvPr/>
        </p:nvSpPr>
        <p:spPr>
          <a:xfrm>
            <a:off x="1002408" y="2413447"/>
            <a:ext cx="7053572"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Raza (70%)</a:t>
            </a:r>
            <a:endParaRPr lang="en-US" sz="2400" dirty="0">
              <a:solidFill>
                <a:schemeClr val="tx1"/>
              </a:solidFill>
              <a:latin typeface="Bahnschrift" panose="020B0502040204020203" pitchFamily="34" charset="0"/>
            </a:endParaRPr>
          </a:p>
        </p:txBody>
      </p:sp>
      <p:sp>
        <p:nvSpPr>
          <p:cNvPr id="11" name="Rectangle 10">
            <a:extLst>
              <a:ext uri="{FF2B5EF4-FFF2-40B4-BE49-F238E27FC236}">
                <a16:creationId xmlns:a16="http://schemas.microsoft.com/office/drawing/2014/main" id="{212BF324-8988-48DC-90EF-9AC132B7E82E}"/>
              </a:ext>
            </a:extLst>
          </p:cNvPr>
          <p:cNvSpPr/>
          <p:nvPr/>
        </p:nvSpPr>
        <p:spPr>
          <a:xfrm>
            <a:off x="8229600" y="2413447"/>
            <a:ext cx="2687371"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(30%)</a:t>
            </a:r>
            <a:endParaRPr lang="en-US" sz="2400" dirty="0">
              <a:solidFill>
                <a:schemeClr val="tx1"/>
              </a:solidFill>
              <a:latin typeface="Bahnschrift" panose="020B0502040204020203" pitchFamily="34" charset="0"/>
            </a:endParaRPr>
          </a:p>
        </p:txBody>
      </p:sp>
      <p:sp>
        <p:nvSpPr>
          <p:cNvPr id="13" name="Rectangle 12">
            <a:extLst>
              <a:ext uri="{FF2B5EF4-FFF2-40B4-BE49-F238E27FC236}">
                <a16:creationId xmlns:a16="http://schemas.microsoft.com/office/drawing/2014/main" id="{BF64B153-6F8E-407D-8012-C39159AB4279}"/>
              </a:ext>
            </a:extLst>
          </p:cNvPr>
          <p:cNvSpPr/>
          <p:nvPr/>
        </p:nvSpPr>
        <p:spPr>
          <a:xfrm>
            <a:off x="1027604" y="3054940"/>
            <a:ext cx="9935668" cy="2924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Chatting Module Integration</a:t>
            </a:r>
          </a:p>
        </p:txBody>
      </p:sp>
      <p:sp>
        <p:nvSpPr>
          <p:cNvPr id="14" name="Rectangle 13">
            <a:extLst>
              <a:ext uri="{FF2B5EF4-FFF2-40B4-BE49-F238E27FC236}">
                <a16:creationId xmlns:a16="http://schemas.microsoft.com/office/drawing/2014/main" id="{A9C834E9-0C84-4C9C-A6A1-BFD54621A3CB}"/>
              </a:ext>
            </a:extLst>
          </p:cNvPr>
          <p:cNvSpPr/>
          <p:nvPr/>
        </p:nvSpPr>
        <p:spPr>
          <a:xfrm>
            <a:off x="1002409" y="3517025"/>
            <a:ext cx="4832548"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(50%) </a:t>
            </a:r>
            <a:endParaRPr lang="en-US" sz="2400" dirty="0">
              <a:solidFill>
                <a:schemeClr val="tx1"/>
              </a:solidFill>
              <a:latin typeface="Bahnschrift" panose="020B0502040204020203" pitchFamily="34" charset="0"/>
            </a:endParaRPr>
          </a:p>
        </p:txBody>
      </p:sp>
      <p:sp>
        <p:nvSpPr>
          <p:cNvPr id="16" name="Rectangle 15">
            <a:extLst>
              <a:ext uri="{FF2B5EF4-FFF2-40B4-BE49-F238E27FC236}">
                <a16:creationId xmlns:a16="http://schemas.microsoft.com/office/drawing/2014/main" id="{D4968644-E26D-41F2-AFAE-62BE7E661FCA}"/>
              </a:ext>
            </a:extLst>
          </p:cNvPr>
          <p:cNvSpPr/>
          <p:nvPr/>
        </p:nvSpPr>
        <p:spPr>
          <a:xfrm>
            <a:off x="6096000" y="3517025"/>
            <a:ext cx="4832548"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(50%)</a:t>
            </a:r>
            <a:endParaRPr lang="en-US" sz="2400" dirty="0">
              <a:solidFill>
                <a:schemeClr val="tx1"/>
              </a:solidFill>
              <a:latin typeface="Bahnschrift" panose="020B0502040204020203" pitchFamily="34" charset="0"/>
            </a:endParaRPr>
          </a:p>
        </p:txBody>
      </p:sp>
      <p:sp>
        <p:nvSpPr>
          <p:cNvPr id="17" name="Rectangle 16">
            <a:extLst>
              <a:ext uri="{FF2B5EF4-FFF2-40B4-BE49-F238E27FC236}">
                <a16:creationId xmlns:a16="http://schemas.microsoft.com/office/drawing/2014/main" id="{938C8DE6-9604-4BAC-B25F-FE016E8245A7}"/>
              </a:ext>
            </a:extLst>
          </p:cNvPr>
          <p:cNvSpPr/>
          <p:nvPr/>
        </p:nvSpPr>
        <p:spPr>
          <a:xfrm>
            <a:off x="1027604" y="4045476"/>
            <a:ext cx="9935668" cy="2924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Unit and Integration Testing</a:t>
            </a:r>
          </a:p>
        </p:txBody>
      </p:sp>
      <p:sp>
        <p:nvSpPr>
          <p:cNvPr id="21" name="Rectangle 20">
            <a:extLst>
              <a:ext uri="{FF2B5EF4-FFF2-40B4-BE49-F238E27FC236}">
                <a16:creationId xmlns:a16="http://schemas.microsoft.com/office/drawing/2014/main" id="{E552B64D-BE2C-4055-B2AC-E8350180A909}"/>
              </a:ext>
            </a:extLst>
          </p:cNvPr>
          <p:cNvSpPr/>
          <p:nvPr/>
        </p:nvSpPr>
        <p:spPr>
          <a:xfrm>
            <a:off x="1027603" y="5113953"/>
            <a:ext cx="9935668" cy="2924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Documentation</a:t>
            </a:r>
          </a:p>
        </p:txBody>
      </p:sp>
      <p:sp>
        <p:nvSpPr>
          <p:cNvPr id="23" name="Rectangle 22">
            <a:extLst>
              <a:ext uri="{FF2B5EF4-FFF2-40B4-BE49-F238E27FC236}">
                <a16:creationId xmlns:a16="http://schemas.microsoft.com/office/drawing/2014/main" id="{95F8CE77-67AC-49A7-9259-0B50417787B6}"/>
              </a:ext>
            </a:extLst>
          </p:cNvPr>
          <p:cNvSpPr/>
          <p:nvPr/>
        </p:nvSpPr>
        <p:spPr>
          <a:xfrm>
            <a:off x="1027605" y="5642404"/>
            <a:ext cx="7028375"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(70%)</a:t>
            </a:r>
            <a:endParaRPr lang="en-US" sz="2400" dirty="0">
              <a:solidFill>
                <a:schemeClr val="tx1"/>
              </a:solidFill>
              <a:latin typeface="Bahnschrift" panose="020B0502040204020203" pitchFamily="34" charset="0"/>
            </a:endParaRPr>
          </a:p>
        </p:txBody>
      </p:sp>
      <p:sp>
        <p:nvSpPr>
          <p:cNvPr id="24" name="Rectangle 23">
            <a:extLst>
              <a:ext uri="{FF2B5EF4-FFF2-40B4-BE49-F238E27FC236}">
                <a16:creationId xmlns:a16="http://schemas.microsoft.com/office/drawing/2014/main" id="{BD614449-F050-421A-9775-EAA66AC2423A}"/>
              </a:ext>
            </a:extLst>
          </p:cNvPr>
          <p:cNvSpPr/>
          <p:nvPr/>
        </p:nvSpPr>
        <p:spPr>
          <a:xfrm>
            <a:off x="8229601" y="5642404"/>
            <a:ext cx="2698948"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(30%)</a:t>
            </a:r>
            <a:endParaRPr lang="en-US" sz="2400" dirty="0">
              <a:solidFill>
                <a:schemeClr val="tx1"/>
              </a:solidFill>
              <a:latin typeface="Bahnschrift" panose="020B0502040204020203" pitchFamily="34" charset="0"/>
            </a:endParaRPr>
          </a:p>
        </p:txBody>
      </p:sp>
      <p:sp>
        <p:nvSpPr>
          <p:cNvPr id="6" name="TextBox 5">
            <a:extLst>
              <a:ext uri="{FF2B5EF4-FFF2-40B4-BE49-F238E27FC236}">
                <a16:creationId xmlns:a16="http://schemas.microsoft.com/office/drawing/2014/main" id="{F6FD515A-779E-4369-9441-1E1B901C508D}"/>
              </a:ext>
            </a:extLst>
          </p:cNvPr>
          <p:cNvSpPr txBox="1"/>
          <p:nvPr/>
        </p:nvSpPr>
        <p:spPr>
          <a:xfrm>
            <a:off x="951613" y="1443587"/>
            <a:ext cx="1386475" cy="369332"/>
          </a:xfrm>
          <a:prstGeom prst="rect">
            <a:avLst/>
          </a:prstGeom>
          <a:noFill/>
        </p:spPr>
        <p:txBody>
          <a:bodyPr wrap="square" rtlCol="0">
            <a:spAutoFit/>
          </a:bodyPr>
          <a:lstStyle/>
          <a:p>
            <a:r>
              <a:rPr lang="en-US" dirty="0"/>
              <a:t>FYP-2</a:t>
            </a:r>
          </a:p>
        </p:txBody>
      </p:sp>
      <p:sp>
        <p:nvSpPr>
          <p:cNvPr id="25" name="Rectangle 24">
            <a:extLst>
              <a:ext uri="{FF2B5EF4-FFF2-40B4-BE49-F238E27FC236}">
                <a16:creationId xmlns:a16="http://schemas.microsoft.com/office/drawing/2014/main" id="{5B79A8C5-A589-4A8C-9E1A-CFA2511793FF}"/>
              </a:ext>
            </a:extLst>
          </p:cNvPr>
          <p:cNvSpPr/>
          <p:nvPr/>
        </p:nvSpPr>
        <p:spPr>
          <a:xfrm>
            <a:off x="1016028" y="4538826"/>
            <a:ext cx="1844963"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M Subhan (20%) </a:t>
            </a:r>
            <a:endParaRPr lang="en-US" sz="2400" dirty="0">
              <a:solidFill>
                <a:schemeClr val="tx1"/>
              </a:solidFill>
              <a:latin typeface="Bahnschrift" panose="020B0502040204020203" pitchFamily="34" charset="0"/>
            </a:endParaRPr>
          </a:p>
        </p:txBody>
      </p:sp>
      <p:sp>
        <p:nvSpPr>
          <p:cNvPr id="26" name="Rectangle 25">
            <a:extLst>
              <a:ext uri="{FF2B5EF4-FFF2-40B4-BE49-F238E27FC236}">
                <a16:creationId xmlns:a16="http://schemas.microsoft.com/office/drawing/2014/main" id="{1E6DC513-30BF-455F-8779-BB11253E9174}"/>
              </a:ext>
            </a:extLst>
          </p:cNvPr>
          <p:cNvSpPr/>
          <p:nvPr/>
        </p:nvSpPr>
        <p:spPr>
          <a:xfrm>
            <a:off x="2999887" y="4538826"/>
            <a:ext cx="2916822"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Sonia (30%)</a:t>
            </a:r>
            <a:endParaRPr lang="en-US" sz="2400" dirty="0">
              <a:solidFill>
                <a:schemeClr val="tx1"/>
              </a:solidFill>
              <a:latin typeface="Bahnschrift" panose="020B0502040204020203" pitchFamily="34" charset="0"/>
            </a:endParaRPr>
          </a:p>
        </p:txBody>
      </p:sp>
      <p:sp>
        <p:nvSpPr>
          <p:cNvPr id="27" name="Rectangle 26">
            <a:extLst>
              <a:ext uri="{FF2B5EF4-FFF2-40B4-BE49-F238E27FC236}">
                <a16:creationId xmlns:a16="http://schemas.microsoft.com/office/drawing/2014/main" id="{BFE121F4-5F62-469A-ACE5-9DCCAAF70E8C}"/>
              </a:ext>
            </a:extLst>
          </p:cNvPr>
          <p:cNvSpPr/>
          <p:nvPr/>
        </p:nvSpPr>
        <p:spPr>
          <a:xfrm>
            <a:off x="6109619" y="4538826"/>
            <a:ext cx="4832548" cy="358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Sana (50%)</a:t>
            </a:r>
            <a:endParaRPr lang="en-US" sz="24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1850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4929807" y="1251329"/>
            <a:ext cx="119826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357843" y="698825"/>
            <a:ext cx="4342197" cy="517706"/>
          </a:xfrm>
          <a:prstGeom prst="rect">
            <a:avLst/>
          </a:prstGeom>
          <a:noFill/>
        </p:spPr>
        <p:txBody>
          <a:bodyPr wrap="square" rtlCol="0" anchor="ctr" anchorCtr="0">
            <a:spAutoFit/>
          </a:bodyPr>
          <a:lstStyle/>
          <a:p>
            <a:pPr algn="ctr">
              <a:lnSpc>
                <a:spcPts val="3530"/>
              </a:lnSpc>
            </a:pPr>
            <a:r>
              <a:rPr lang="en-US" sz="2800" b="1" spc="100" dirty="0">
                <a:solidFill>
                  <a:schemeClr val="tx2"/>
                </a:solidFill>
                <a:latin typeface="Montserrat" charset="0"/>
                <a:ea typeface="Montserrat" charset="0"/>
                <a:cs typeface="Montserrat" charset="0"/>
              </a:rPr>
              <a:t>Project Plan</a:t>
            </a: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pic>
        <p:nvPicPr>
          <p:cNvPr id="5" name="Picture 4">
            <a:extLst>
              <a:ext uri="{FF2B5EF4-FFF2-40B4-BE49-F238E27FC236}">
                <a16:creationId xmlns:a16="http://schemas.microsoft.com/office/drawing/2014/main" id="{035B4697-9C21-4EFB-9CD7-EBE9ED2839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0237" y="1637552"/>
            <a:ext cx="8320949" cy="4966662"/>
          </a:xfrm>
          <a:prstGeom prst="rect">
            <a:avLst/>
          </a:prstGeom>
        </p:spPr>
      </p:pic>
    </p:spTree>
    <p:extLst>
      <p:ext uri="{BB962C8B-B14F-4D97-AF65-F5344CB8AC3E}">
        <p14:creationId xmlns:p14="http://schemas.microsoft.com/office/powerpoint/2010/main" val="226946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4929807" y="1251329"/>
            <a:ext cx="119826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357843" y="698825"/>
            <a:ext cx="4342197" cy="517706"/>
          </a:xfrm>
          <a:prstGeom prst="rect">
            <a:avLst/>
          </a:prstGeom>
          <a:noFill/>
        </p:spPr>
        <p:txBody>
          <a:bodyPr wrap="square" rtlCol="0" anchor="ctr" anchorCtr="0">
            <a:spAutoFit/>
          </a:bodyPr>
          <a:lstStyle/>
          <a:p>
            <a:pPr algn="ctr">
              <a:lnSpc>
                <a:spcPts val="3530"/>
              </a:lnSpc>
            </a:pPr>
            <a:r>
              <a:rPr lang="en-US" sz="2800" b="1" spc="100" dirty="0">
                <a:solidFill>
                  <a:schemeClr val="tx2"/>
                </a:solidFill>
                <a:latin typeface="Montserrat" charset="0"/>
                <a:ea typeface="Montserrat" charset="0"/>
                <a:cs typeface="Montserrat" charset="0"/>
              </a:rPr>
              <a:t>Project Plan</a:t>
            </a: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pic>
        <p:nvPicPr>
          <p:cNvPr id="2" name="Picture 1">
            <a:extLst>
              <a:ext uri="{FF2B5EF4-FFF2-40B4-BE49-F238E27FC236}">
                <a16:creationId xmlns:a16="http://schemas.microsoft.com/office/drawing/2014/main" id="{3FB07E3C-9548-481A-B25B-B524A2FF9B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83026" y="1492811"/>
            <a:ext cx="7897021" cy="2541849"/>
          </a:xfrm>
          <a:prstGeom prst="rect">
            <a:avLst/>
          </a:prstGeom>
        </p:spPr>
      </p:pic>
      <p:pic>
        <p:nvPicPr>
          <p:cNvPr id="9" name="Picture 8">
            <a:extLst>
              <a:ext uri="{FF2B5EF4-FFF2-40B4-BE49-F238E27FC236}">
                <a16:creationId xmlns:a16="http://schemas.microsoft.com/office/drawing/2014/main" id="{40223768-26F2-4CC2-ACD2-C4A6A2AAB8D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683026" y="4034660"/>
            <a:ext cx="7991061" cy="2541849"/>
          </a:xfrm>
          <a:prstGeom prst="rect">
            <a:avLst/>
          </a:prstGeom>
        </p:spPr>
      </p:pic>
    </p:spTree>
    <p:extLst>
      <p:ext uri="{BB962C8B-B14F-4D97-AF65-F5344CB8AC3E}">
        <p14:creationId xmlns:p14="http://schemas.microsoft.com/office/powerpoint/2010/main" val="246945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554713" y="1922734"/>
            <a:ext cx="4620176" cy="541174"/>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Potential Users / Clients</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089316"/>
            <a:ext cx="10918036" cy="2615973"/>
          </a:xfrm>
          <a:prstGeom prst="rect">
            <a:avLst/>
          </a:prstGeom>
          <a:noFill/>
        </p:spPr>
        <p:txBody>
          <a:bodyPr wrap="square" rtlCol="0" anchor="ctr" anchorCtr="0">
            <a:spAutoFit/>
          </a:bodyPr>
          <a:lstStyle/>
          <a:p>
            <a:pPr marL="457200" lvl="0" indent="-342900" rtl="0">
              <a:lnSpc>
                <a:spcPct val="115000"/>
              </a:lnSpc>
              <a:spcBef>
                <a:spcPts val="0"/>
              </a:spcBef>
              <a:spcAft>
                <a:spcPts val="0"/>
              </a:spcAft>
              <a:buSzPts val="1800"/>
              <a:buFont typeface="Wingdings" panose="05000000000000000000" pitchFamily="2" charset="2"/>
              <a:buChar char="ü"/>
            </a:pPr>
            <a:r>
              <a:rPr lang="en-US" sz="2000" dirty="0">
                <a:latin typeface="Bahnschrift" panose="020B0502040204020203" pitchFamily="34" charset="0"/>
                <a:ea typeface="Times New Roman"/>
                <a:cs typeface="Times New Roman"/>
                <a:sym typeface="Times New Roman"/>
              </a:rPr>
              <a:t>Those who have a proper realistic business idea for their start-ups but suffer financial backup.</a:t>
            </a:r>
          </a:p>
          <a:p>
            <a:pPr marL="457200" lvl="0" indent="-342900" rtl="0">
              <a:lnSpc>
                <a:spcPct val="115000"/>
              </a:lnSpc>
              <a:spcBef>
                <a:spcPts val="0"/>
              </a:spcBef>
              <a:spcAft>
                <a:spcPts val="0"/>
              </a:spcAft>
              <a:buSzPts val="1800"/>
              <a:buFont typeface="Wingdings" panose="05000000000000000000" pitchFamily="2" charset="2"/>
              <a:buChar char="ü"/>
            </a:pPr>
            <a:r>
              <a:rPr lang="en-US" sz="2000" dirty="0">
                <a:latin typeface="Bahnschrift" panose="020B0502040204020203" pitchFamily="34" charset="0"/>
                <a:ea typeface="Times New Roman"/>
                <a:cs typeface="Times New Roman"/>
                <a:sym typeface="Times New Roman"/>
              </a:rPr>
              <a:t>Those who are running business but want to extend it on a large scale and need bigger financial support.</a:t>
            </a:r>
          </a:p>
          <a:p>
            <a:pPr marL="457200" lvl="0" indent="-342900" rtl="0">
              <a:lnSpc>
                <a:spcPct val="115000"/>
              </a:lnSpc>
              <a:spcBef>
                <a:spcPts val="0"/>
              </a:spcBef>
              <a:spcAft>
                <a:spcPts val="0"/>
              </a:spcAft>
              <a:buSzPts val="1800"/>
              <a:buFont typeface="Wingdings" panose="05000000000000000000" pitchFamily="2" charset="2"/>
              <a:buChar char="ü"/>
            </a:pPr>
            <a:r>
              <a:rPr lang="en-US" sz="2000" dirty="0">
                <a:latin typeface="Bahnschrift" panose="020B0502040204020203" pitchFamily="34" charset="0"/>
                <a:ea typeface="Times New Roman"/>
                <a:cs typeface="Times New Roman"/>
                <a:sym typeface="Times New Roman"/>
              </a:rPr>
              <a:t>Those who are financially stable and want to invest money in new business or existing business for a remarkable return.</a:t>
            </a:r>
          </a:p>
          <a:p>
            <a:pPr algn="ctr">
              <a:lnSpc>
                <a:spcPts val="3530"/>
              </a:lnSpc>
            </a:pPr>
            <a:endParaRPr lang="en-US" sz="2000" spc="100" dirty="0">
              <a:solidFill>
                <a:schemeClr val="tx2"/>
              </a:solidFill>
              <a:latin typeface="Montserrat" panose="00000500000000000000" pitchFamily="2"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4454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4651172" y="1934468"/>
            <a:ext cx="2427268" cy="517706"/>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References</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478942"/>
            <a:ext cx="10918036" cy="1836721"/>
          </a:xfrm>
          <a:prstGeom prst="rect">
            <a:avLst/>
          </a:prstGeom>
          <a:noFill/>
        </p:spPr>
        <p:txBody>
          <a:bodyPr wrap="square" rtlCol="0" anchor="ctr" anchorCtr="0">
            <a:spAutoFit/>
          </a:bodyPr>
          <a:lstStyle/>
          <a:p>
            <a:pPr marL="285750" indent="-285750">
              <a:lnSpc>
                <a:spcPts val="3530"/>
              </a:lnSpc>
              <a:buFont typeface="Wingdings" panose="05000000000000000000" pitchFamily="2" charset="2"/>
              <a:buChar char="ü"/>
            </a:pPr>
            <a:r>
              <a:rPr lang="en-US" sz="2000" dirty="0">
                <a:latin typeface="Bahnschrift" panose="020B0502040204020203" pitchFamily="34" charset="0"/>
              </a:rPr>
              <a:t>Flippa (Application)  </a:t>
            </a:r>
          </a:p>
          <a:p>
            <a:pPr marL="285750" indent="-285750">
              <a:lnSpc>
                <a:spcPts val="3530"/>
              </a:lnSpc>
              <a:buFont typeface="Wingdings" panose="05000000000000000000" pitchFamily="2" charset="2"/>
              <a:buChar char="ü"/>
            </a:pPr>
            <a:r>
              <a:rPr lang="en-US" sz="2000" dirty="0">
                <a:latin typeface="Bahnschrift" panose="020B0502040204020203" pitchFamily="34" charset="0"/>
              </a:rPr>
              <a:t>https://flippa.com/</a:t>
            </a:r>
          </a:p>
          <a:p>
            <a:pPr marL="285750" indent="-285750">
              <a:lnSpc>
                <a:spcPts val="3530"/>
              </a:lnSpc>
              <a:buFont typeface="Wingdings" panose="05000000000000000000" pitchFamily="2" charset="2"/>
              <a:buChar char="ü"/>
            </a:pPr>
            <a:r>
              <a:rPr lang="en-US" sz="2000" dirty="0">
                <a:latin typeface="Bahnschrift" panose="020B0502040204020203" pitchFamily="34" charset="0"/>
              </a:rPr>
              <a:t> Investor Hunt (Application)  </a:t>
            </a:r>
          </a:p>
          <a:p>
            <a:pPr marL="285750" indent="-285750">
              <a:lnSpc>
                <a:spcPts val="3530"/>
              </a:lnSpc>
              <a:buFont typeface="Wingdings" panose="05000000000000000000" pitchFamily="2" charset="2"/>
              <a:buChar char="ü"/>
            </a:pPr>
            <a:r>
              <a:rPr lang="en-US" sz="2000" dirty="0">
                <a:latin typeface="Bahnschrift" panose="020B0502040204020203" pitchFamily="34" charset="0"/>
              </a:rPr>
              <a:t>https://investorhunt.</a:t>
            </a:r>
            <a:r>
              <a:rPr lang="en-US" sz="2000">
                <a:latin typeface="Bahnschrift" panose="020B0502040204020203" pitchFamily="34" charset="0"/>
              </a:rPr>
              <a:t>co/</a:t>
            </a:r>
            <a:endParaRPr lang="en-US" sz="2000" spc="100" dirty="0">
              <a:solidFill>
                <a:schemeClr val="tx2"/>
              </a:solidFill>
              <a:latin typeface="Montserrat" panose="00000500000000000000" pitchFamily="2"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279763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C0F4AB-B772-496B-BE18-68CB0965405F}"/>
              </a:ext>
            </a:extLst>
          </p:cNvPr>
          <p:cNvSpPr txBox="1"/>
          <p:nvPr/>
        </p:nvSpPr>
        <p:spPr>
          <a:xfrm>
            <a:off x="777003" y="3609852"/>
            <a:ext cx="9588254" cy="990015"/>
          </a:xfrm>
          <a:prstGeom prst="rect">
            <a:avLst/>
          </a:prstGeom>
          <a:noFill/>
        </p:spPr>
        <p:txBody>
          <a:bodyPr wrap="square" rtlCol="0" anchor="ctr" anchorCtr="0">
            <a:spAutoFit/>
          </a:bodyPr>
          <a:lstStyle/>
          <a:p>
            <a:pPr algn="ctr">
              <a:lnSpc>
                <a:spcPts val="3530"/>
              </a:lnSpc>
            </a:pPr>
            <a:r>
              <a:rPr lang="en-US" sz="4800" b="1" spc="100" dirty="0">
                <a:solidFill>
                  <a:schemeClr val="tx2"/>
                </a:solidFill>
                <a:latin typeface="Montserrat" charset="0"/>
                <a:ea typeface="Montserrat" charset="0"/>
                <a:cs typeface="Montserrat" charset="0"/>
              </a:rPr>
              <a:t>THANK YOU! </a:t>
            </a:r>
            <a:r>
              <a:rPr lang="en-US" sz="4800" b="1" spc="100" dirty="0">
                <a:solidFill>
                  <a:schemeClr val="tx2"/>
                </a:solidFill>
                <a:latin typeface="Montserrat" charset="0"/>
                <a:ea typeface="Montserrat" charset="0"/>
                <a:cs typeface="Montserrat" charset="0"/>
                <a:sym typeface="Wingdings" panose="05000000000000000000" pitchFamily="2" charset="2"/>
              </a:rPr>
              <a:t></a:t>
            </a:r>
            <a:endParaRPr lang="en-US" sz="4800" b="1" spc="100" dirty="0">
              <a:solidFill>
                <a:schemeClr val="tx2"/>
              </a:solidFill>
              <a:latin typeface="Montserrat" charset="0"/>
              <a:ea typeface="Montserrat" charset="0"/>
              <a:cs typeface="Montserrat" charset="0"/>
            </a:endParaRPr>
          </a:p>
          <a:p>
            <a:pPr algn="ctr">
              <a:lnSpc>
                <a:spcPts val="3530"/>
              </a:lnSpc>
            </a:pPr>
            <a:endParaRPr lang="en-US" sz="3000" b="1" spc="100" dirty="0">
              <a:solidFill>
                <a:schemeClr val="tx2"/>
              </a:solidFill>
              <a:latin typeface="Montserrat" charset="0"/>
              <a:ea typeface="Montserrat" charset="0"/>
              <a:cs typeface="Montserrat" charset="0"/>
            </a:endParaRPr>
          </a:p>
        </p:txBody>
      </p:sp>
      <p:cxnSp>
        <p:nvCxnSpPr>
          <p:cNvPr id="13" name="Straight Connector 12">
            <a:extLst>
              <a:ext uri="{FF2B5EF4-FFF2-40B4-BE49-F238E27FC236}">
                <a16:creationId xmlns:a16="http://schemas.microsoft.com/office/drawing/2014/main" id="{4EA49C87-0FD4-4B96-80CF-9F7214D86EEB}"/>
              </a:ext>
            </a:extLst>
          </p:cNvPr>
          <p:cNvCxnSpPr>
            <a:cxnSpLocks/>
          </p:cNvCxnSpPr>
          <p:nvPr/>
        </p:nvCxnSpPr>
        <p:spPr>
          <a:xfrm>
            <a:off x="4298610" y="4210292"/>
            <a:ext cx="2022678" cy="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DFE57E4-045B-4157-A970-2FAF5FDF63DD}"/>
              </a:ext>
            </a:extLst>
          </p:cNvPr>
          <p:cNvSpPr txBox="1"/>
          <p:nvPr/>
        </p:nvSpPr>
        <p:spPr>
          <a:xfrm>
            <a:off x="571677" y="354077"/>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pic>
        <p:nvPicPr>
          <p:cNvPr id="6" name="Google Shape;138;p13">
            <a:extLst>
              <a:ext uri="{FF2B5EF4-FFF2-40B4-BE49-F238E27FC236}">
                <a16:creationId xmlns:a16="http://schemas.microsoft.com/office/drawing/2014/main" id="{4BD60154-D241-4372-A1D6-76CFF0DCBCCB}"/>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304558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rcRect t="9734" b="9734"/>
          <a:stretch/>
        </p:blipFill>
        <p:spPr>
          <a:xfrm>
            <a:off x="8099" y="0"/>
            <a:ext cx="12773892" cy="6858000"/>
          </a:xfrm>
          <a:prstGeom prst="rect">
            <a:avLst/>
          </a:prstGeom>
        </p:spPr>
      </p:pic>
      <p:sp>
        <p:nvSpPr>
          <p:cNvPr id="5" name="Rectangle 4"/>
          <p:cNvSpPr/>
          <p:nvPr/>
        </p:nvSpPr>
        <p:spPr>
          <a:xfrm>
            <a:off x="8099" y="0"/>
            <a:ext cx="12781991" cy="6858000"/>
          </a:xfrm>
          <a:prstGeom prst="rect">
            <a:avLst/>
          </a:prstGeom>
          <a:gradFill flip="none" rotWithShape="1">
            <a:gsLst>
              <a:gs pos="0">
                <a:schemeClr val="tx2">
                  <a:lumMod val="50000"/>
                  <a:alpha val="21000"/>
                </a:schemeClr>
              </a:gs>
              <a:gs pos="100000">
                <a:schemeClr val="tx1"/>
              </a:gs>
            </a:gsLst>
            <a:lin ang="27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extBox 1"/>
          <p:cNvSpPr txBox="1"/>
          <p:nvPr/>
        </p:nvSpPr>
        <p:spPr>
          <a:xfrm>
            <a:off x="3150914" y="2671417"/>
            <a:ext cx="5519460" cy="1200329"/>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72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Investiganza</a:t>
            </a:r>
          </a:p>
        </p:txBody>
      </p:sp>
      <p:sp>
        <p:nvSpPr>
          <p:cNvPr id="4" name="TextBox 3"/>
          <p:cNvSpPr txBox="1"/>
          <p:nvPr/>
        </p:nvSpPr>
        <p:spPr>
          <a:xfrm>
            <a:off x="10529245" y="6492023"/>
            <a:ext cx="1497841" cy="258532"/>
          </a:xfrm>
          <a:prstGeom prst="rect">
            <a:avLst/>
          </a:prstGeom>
          <a:noFill/>
          <a:effectLst>
            <a:outerShdw blurRad="50800" dist="38100" dir="5400000" algn="t" rotWithShape="0">
              <a:prstClr val="black">
                <a:alpha val="40000"/>
              </a:prstClr>
            </a:outerShdw>
          </a:effectLst>
        </p:spPr>
        <p:txBody>
          <a:bodyPr wrap="square" rtlCol="0">
            <a:spAutoFit/>
          </a:bodyPr>
          <a:lstStyle/>
          <a:p>
            <a:pPr>
              <a:lnSpc>
                <a:spcPct val="90000"/>
              </a:lnSpc>
            </a:pPr>
            <a:endParaRPr lang="en-US" sz="1200" b="1" i="1" dirty="0">
              <a:solidFill>
                <a:schemeClr val="bg1"/>
              </a:solidFill>
              <a:latin typeface="Arial" panose="020B0604020202020204" pitchFamily="34" charset="0"/>
              <a:ea typeface="Source Sans Pro" charset="0"/>
              <a:cs typeface="Arial" panose="020B0604020202020204" pitchFamily="34" charset="0"/>
            </a:endParaRPr>
          </a:p>
        </p:txBody>
      </p:sp>
      <p:sp>
        <p:nvSpPr>
          <p:cNvPr id="35" name="TextBox 34"/>
          <p:cNvSpPr txBox="1"/>
          <p:nvPr/>
        </p:nvSpPr>
        <p:spPr>
          <a:xfrm>
            <a:off x="3631265" y="3871746"/>
            <a:ext cx="5519460"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Supervisor: Sir Shahroz Bakht</a:t>
            </a:r>
          </a:p>
        </p:txBody>
      </p:sp>
      <p:pic>
        <p:nvPicPr>
          <p:cNvPr id="15" name="Google Shape;138;p13">
            <a:extLst>
              <a:ext uri="{FF2B5EF4-FFF2-40B4-BE49-F238E27FC236}">
                <a16:creationId xmlns:a16="http://schemas.microsoft.com/office/drawing/2014/main" id="{4D88CE2F-3BAA-48DF-A55C-B5621AC84860}"/>
              </a:ext>
            </a:extLst>
          </p:cNvPr>
          <p:cNvPicPr preferRelativeResize="0">
            <a:picLocks/>
          </p:cNvPicPr>
          <p:nvPr/>
        </p:nvPicPr>
        <p:blipFill rotWithShape="1">
          <a:blip r:embed="rId3">
            <a:alphaModFix/>
          </a:blip>
          <a:srcRect/>
          <a:stretch>
            <a:fillRect/>
          </a:stretch>
        </p:blipFill>
        <p:spPr>
          <a:xfrm>
            <a:off x="10953314" y="339277"/>
            <a:ext cx="1386475" cy="1283475"/>
          </a:xfrm>
          <a:prstGeom prst="rect">
            <a:avLst/>
          </a:prstGeom>
          <a:noFill/>
          <a:ln>
            <a:noFill/>
          </a:ln>
        </p:spPr>
      </p:pic>
      <p:sp>
        <p:nvSpPr>
          <p:cNvPr id="16" name="TextBox 15">
            <a:extLst>
              <a:ext uri="{FF2B5EF4-FFF2-40B4-BE49-F238E27FC236}">
                <a16:creationId xmlns:a16="http://schemas.microsoft.com/office/drawing/2014/main" id="{E8102432-CB72-4044-8F94-AC47C4174045}"/>
              </a:ext>
            </a:extLst>
          </p:cNvPr>
          <p:cNvSpPr txBox="1"/>
          <p:nvPr/>
        </p:nvSpPr>
        <p:spPr>
          <a:xfrm>
            <a:off x="407710" y="339277"/>
            <a:ext cx="5688289" cy="269304"/>
          </a:xfrm>
          <a:prstGeom prst="rect">
            <a:avLst/>
          </a:prstGeom>
          <a:noFill/>
        </p:spPr>
        <p:txBody>
          <a:bodyPr wrap="square">
            <a:spAutoFit/>
          </a:bodyPr>
          <a:lstStyle/>
          <a:p>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17" name="TextBox 16">
            <a:extLst>
              <a:ext uri="{FF2B5EF4-FFF2-40B4-BE49-F238E27FC236}">
                <a16:creationId xmlns:a16="http://schemas.microsoft.com/office/drawing/2014/main" id="{D374039A-1288-428A-BA4F-30DBE9A77BC8}"/>
              </a:ext>
            </a:extLst>
          </p:cNvPr>
          <p:cNvSpPr txBox="1"/>
          <p:nvPr/>
        </p:nvSpPr>
        <p:spPr>
          <a:xfrm>
            <a:off x="4161441" y="4333411"/>
            <a:ext cx="3498405"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Group: </a:t>
            </a:r>
            <a:r>
              <a:rPr lang="en-US" sz="20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SP22-FYP-0022</a:t>
            </a:r>
          </a:p>
        </p:txBody>
      </p:sp>
    </p:spTree>
    <p:extLst>
      <p:ext uri="{BB962C8B-B14F-4D97-AF65-F5344CB8AC3E}">
        <p14:creationId xmlns:p14="http://schemas.microsoft.com/office/powerpoint/2010/main" val="31513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103485" y="2460699"/>
            <a:ext cx="136357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4231802" y="1937962"/>
            <a:ext cx="3106941"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Group Members</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266796"/>
            <a:ext cx="10918036" cy="1554143"/>
          </a:xfrm>
          <a:prstGeom prst="rect">
            <a:avLst/>
          </a:prstGeom>
          <a:noFill/>
        </p:spPr>
        <p:txBody>
          <a:bodyPr wrap="square" rtlCol="0" anchor="ctr" anchorCtr="0">
            <a:spAutoFit/>
          </a:bodyPr>
          <a:lstStyle/>
          <a:p>
            <a:pPr marL="628650" lvl="0" indent="-514350" rtl="0">
              <a:lnSpc>
                <a:spcPct val="115000"/>
              </a:lnSpc>
              <a:spcBef>
                <a:spcPts val="0"/>
              </a:spcBef>
              <a:spcAft>
                <a:spcPts val="0"/>
              </a:spcAft>
              <a:buSzPts val="1800"/>
              <a:buFont typeface="+mj-lt"/>
              <a:buAutoNum type="romanLcPeriod"/>
            </a:pPr>
            <a:r>
              <a:rPr lang="en-US" sz="2000" dirty="0">
                <a:latin typeface="Bahnschrift" panose="020B0502040204020203" pitchFamily="34" charset="0"/>
                <a:ea typeface="Times New Roman"/>
                <a:cs typeface="Times New Roman"/>
                <a:sym typeface="Times New Roman"/>
              </a:rPr>
              <a:t>Muhammad Subhan Raza (SP19-BSSE-0026)</a:t>
            </a:r>
          </a:p>
          <a:p>
            <a:pPr marL="628650" lvl="0" indent="-514350" rtl="0">
              <a:lnSpc>
                <a:spcPct val="115000"/>
              </a:lnSpc>
              <a:spcBef>
                <a:spcPts val="0"/>
              </a:spcBef>
              <a:spcAft>
                <a:spcPts val="0"/>
              </a:spcAft>
              <a:buSzPts val="1800"/>
              <a:buFont typeface="+mj-lt"/>
              <a:buAutoNum type="romanLcPeriod"/>
            </a:pPr>
            <a:r>
              <a:rPr lang="en-US" sz="2000" dirty="0">
                <a:latin typeface="Bahnschrift" panose="020B0502040204020203" pitchFamily="34" charset="0"/>
                <a:ea typeface="Times New Roman"/>
                <a:cs typeface="Times New Roman"/>
                <a:sym typeface="Times New Roman"/>
              </a:rPr>
              <a:t>Sana (SP19-BSSE-0059)</a:t>
            </a:r>
          </a:p>
          <a:p>
            <a:pPr marL="628650" lvl="0" indent="-514350" rtl="0">
              <a:lnSpc>
                <a:spcPct val="115000"/>
              </a:lnSpc>
              <a:spcBef>
                <a:spcPts val="0"/>
              </a:spcBef>
              <a:spcAft>
                <a:spcPts val="0"/>
              </a:spcAft>
              <a:buSzPts val="1800"/>
              <a:buFont typeface="+mj-lt"/>
              <a:buAutoNum type="romanLcPeriod"/>
            </a:pPr>
            <a:r>
              <a:rPr lang="en-US" sz="2000" dirty="0">
                <a:latin typeface="Bahnschrift" panose="020B0502040204020203" pitchFamily="34" charset="0"/>
                <a:ea typeface="Times New Roman"/>
                <a:cs typeface="Times New Roman"/>
                <a:sym typeface="Times New Roman"/>
              </a:rPr>
              <a:t>Sonia (SP19-BSCS-0022)</a:t>
            </a:r>
          </a:p>
          <a:p>
            <a:pPr algn="ctr">
              <a:lnSpc>
                <a:spcPts val="3530"/>
              </a:lnSpc>
            </a:pPr>
            <a:endParaRPr lang="en-US" sz="2000" spc="100" dirty="0">
              <a:solidFill>
                <a:schemeClr val="tx2"/>
              </a:solidFill>
              <a:latin typeface="Montserrat" panose="00000500000000000000" pitchFamily="2"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29929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103485" y="2460699"/>
            <a:ext cx="136357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4579653" y="1937962"/>
            <a:ext cx="2411238"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Background</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129707"/>
            <a:ext cx="10918036" cy="1828321"/>
          </a:xfrm>
          <a:prstGeom prst="rect">
            <a:avLst/>
          </a:prstGeom>
          <a:noFill/>
        </p:spPr>
        <p:txBody>
          <a:bodyPr wrap="square" rtlCol="0" anchor="ctr" anchorCtr="0">
            <a:spAutoFit/>
          </a:bodyPr>
          <a:lstStyle/>
          <a:p>
            <a:pPr algn="ctr">
              <a:lnSpc>
                <a:spcPts val="3530"/>
              </a:lnSpc>
            </a:pPr>
            <a:r>
              <a:rPr lang="en-GB" sz="2000" dirty="0">
                <a:solidFill>
                  <a:srgbClr val="000000"/>
                </a:solidFill>
                <a:effectLst/>
                <a:latin typeface="Bahnschrift" panose="020B0502040204020203" pitchFamily="34" charset="0"/>
                <a:ea typeface="Times New Roman" panose="02020603050405020304" pitchFamily="18" charset="0"/>
              </a:rPr>
              <a:t>Establishing the new businesses by business makers and for investors to invest their money is a big problem. we need to bring some change by providing such a platform or market place that facilitate the meeting of investors and business makers for the purpose of business deals and agreements</a:t>
            </a:r>
            <a:endParaRPr lang="en-US" sz="2400" spc="100" dirty="0">
              <a:solidFill>
                <a:schemeClr val="tx2"/>
              </a:solidFill>
              <a:latin typeface="Bahnschrift" panose="020B0502040204020203" pitchFamily="34"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236030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4025981" y="1937962"/>
            <a:ext cx="3677609"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Problem Statement</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673322"/>
            <a:ext cx="10918036" cy="1447960"/>
          </a:xfrm>
          <a:prstGeom prst="rect">
            <a:avLst/>
          </a:prstGeom>
          <a:noFill/>
        </p:spPr>
        <p:txBody>
          <a:bodyPr wrap="square" rtlCol="0" anchor="ctr" anchorCtr="0">
            <a:spAutoFit/>
          </a:bodyPr>
          <a:lstStyle/>
          <a:p>
            <a:pPr marL="114300" lvl="0" rtl="0">
              <a:lnSpc>
                <a:spcPct val="115000"/>
              </a:lnSpc>
              <a:spcBef>
                <a:spcPts val="0"/>
              </a:spcBef>
              <a:spcAft>
                <a:spcPts val="0"/>
              </a:spcAft>
              <a:buSzPts val="1800"/>
            </a:pPr>
            <a:r>
              <a:rPr lang="en-GB" dirty="0">
                <a:solidFill>
                  <a:srgbClr val="000000"/>
                </a:solidFill>
                <a:effectLst/>
                <a:latin typeface="Bahnschrift" panose="020B0502040204020203" pitchFamily="34" charset="0"/>
                <a:ea typeface="Times New Roman" panose="02020603050405020304" pitchFamily="18" charset="0"/>
              </a:rPr>
              <a:t>To start a business or invest money for the business is extremely difficult as it’s quite difficult to trust the parties involved in it and more specifically finding the investor, for not having such a platform that facilitate the meetings of involved parties by sharing the same medium</a:t>
            </a:r>
            <a:r>
              <a:rPr lang="en-GB" dirty="0">
                <a:solidFill>
                  <a:srgbClr val="000000"/>
                </a:solidFill>
                <a:latin typeface="Bahnschrift" panose="020B0502040204020203" pitchFamily="34" charset="0"/>
                <a:ea typeface="Times New Roman" panose="02020603050405020304" pitchFamily="18" charset="0"/>
              </a:rPr>
              <a:t>.</a:t>
            </a:r>
            <a:endParaRPr lang="en-US" sz="2000" dirty="0">
              <a:latin typeface="Times New Roman"/>
              <a:ea typeface="Times New Roman"/>
              <a:cs typeface="Times New Roman"/>
              <a:sym typeface="Times New Roman"/>
            </a:endParaRPr>
          </a:p>
          <a:p>
            <a:pPr algn="ctr">
              <a:lnSpc>
                <a:spcPts val="3530"/>
              </a:lnSpc>
            </a:pPr>
            <a:endParaRPr lang="en-US" sz="2000" spc="100" dirty="0">
              <a:solidFill>
                <a:schemeClr val="tx2"/>
              </a:solidFill>
              <a:latin typeface="Montserrat" panose="00000500000000000000" pitchFamily="2"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385744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578748" y="1922734"/>
            <a:ext cx="4572085" cy="541174"/>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Significance of Problem</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620230"/>
            <a:ext cx="10918036" cy="1554143"/>
          </a:xfrm>
          <a:prstGeom prst="rect">
            <a:avLst/>
          </a:prstGeom>
          <a:noFill/>
        </p:spPr>
        <p:txBody>
          <a:bodyPr wrap="square" rtlCol="0" anchor="ctr" anchorCtr="0">
            <a:spAutoFit/>
          </a:bodyPr>
          <a:lstStyle/>
          <a:p>
            <a:pPr marL="114300" lvl="0" rtl="0">
              <a:lnSpc>
                <a:spcPct val="115000"/>
              </a:lnSpc>
              <a:spcBef>
                <a:spcPts val="0"/>
              </a:spcBef>
              <a:spcAft>
                <a:spcPts val="0"/>
              </a:spcAft>
              <a:buSzPts val="1800"/>
            </a:pPr>
            <a:r>
              <a:rPr lang="en-US" sz="2000" dirty="0">
                <a:latin typeface="Bahnschrift" panose="020B0502040204020203" pitchFamily="34" charset="0"/>
                <a:ea typeface="Times New Roman"/>
                <a:cs typeface="Times New Roman"/>
                <a:sym typeface="Times New Roman"/>
              </a:rPr>
              <a:t>Today technology is everywhere and the business and new start-ups are evolving on it. Putting these ideas into action require the capital amount. The proposed system will act as a hub where all the ideas are there and Investors will invest in return of profit sharing</a:t>
            </a:r>
            <a:r>
              <a:rPr lang="en-US" sz="2000" dirty="0">
                <a:latin typeface="Times New Roman"/>
                <a:ea typeface="Times New Roman"/>
                <a:cs typeface="Times New Roman"/>
                <a:sym typeface="Times New Roman"/>
              </a:rPr>
              <a:t>. </a:t>
            </a:r>
          </a:p>
          <a:p>
            <a:pPr algn="ctr">
              <a:lnSpc>
                <a:spcPts val="3530"/>
              </a:lnSpc>
            </a:pPr>
            <a:endParaRPr lang="en-US" sz="2000" spc="100" dirty="0">
              <a:solidFill>
                <a:schemeClr val="tx2"/>
              </a:solidFill>
              <a:latin typeface="Montserrat" panose="00000500000000000000" pitchFamily="2"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164180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4066861" y="1937962"/>
            <a:ext cx="3595856"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Proposed Solution</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241858"/>
            <a:ext cx="10918036" cy="2310889"/>
          </a:xfrm>
          <a:prstGeom prst="rect">
            <a:avLst/>
          </a:prstGeom>
          <a:noFill/>
        </p:spPr>
        <p:txBody>
          <a:bodyPr wrap="square" rtlCol="0" anchor="ctr" anchorCtr="0">
            <a:spAutoFit/>
          </a:bodyPr>
          <a:lstStyle/>
          <a:p>
            <a:pPr marL="114300" lvl="0" rtl="0">
              <a:lnSpc>
                <a:spcPct val="115000"/>
              </a:lnSpc>
              <a:spcBef>
                <a:spcPts val="0"/>
              </a:spcBef>
              <a:spcAft>
                <a:spcPts val="0"/>
              </a:spcAft>
              <a:buSzPts val="1800"/>
            </a:pPr>
            <a:r>
              <a:rPr lang="en-US" sz="2000" dirty="0">
                <a:latin typeface="Bahnschrift" panose="020B0502040204020203" pitchFamily="34" charset="0"/>
                <a:ea typeface="Times New Roman"/>
                <a:cs typeface="Times New Roman"/>
                <a:sym typeface="Times New Roman"/>
              </a:rPr>
              <a:t>An online hub involving the people who have ideas to start-up or want to extend their business, and the people who are willing to invest. The proposed solution will help in bridging the gap between the both parties. Finance Seeker will post the query with requirements and Investor will response on it and show interest using the feature of investment proposal. The proposed system will ensure the safe communication between both.</a:t>
            </a:r>
          </a:p>
          <a:p>
            <a:pPr algn="ctr">
              <a:lnSpc>
                <a:spcPts val="3530"/>
              </a:lnSpc>
            </a:pPr>
            <a:endParaRPr lang="en-US" sz="2000" spc="100" dirty="0">
              <a:solidFill>
                <a:schemeClr val="tx2"/>
              </a:solidFill>
              <a:latin typeface="Bahnschrift" panose="020B0502040204020203" pitchFamily="34"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268187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3772163" y="1937962"/>
            <a:ext cx="4185248"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Comparative Analysis</a:t>
            </a:r>
            <a:endParaRPr lang="en-US" b="1" spc="100" dirty="0">
              <a:solidFill>
                <a:schemeClr val="accent1">
                  <a:lumMod val="60000"/>
                  <a:lumOff val="40000"/>
                </a:schemeClr>
              </a:solidFill>
              <a:latin typeface="Montserrat"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graphicFrame>
        <p:nvGraphicFramePr>
          <p:cNvPr id="2" name="Table 2">
            <a:extLst>
              <a:ext uri="{FF2B5EF4-FFF2-40B4-BE49-F238E27FC236}">
                <a16:creationId xmlns:a16="http://schemas.microsoft.com/office/drawing/2014/main" id="{1AE544C1-47EF-4C40-A6C1-34EE5A13C74A}"/>
              </a:ext>
            </a:extLst>
          </p:cNvPr>
          <p:cNvGraphicFramePr>
            <a:graphicFrameLocks noGrp="1"/>
          </p:cNvGraphicFramePr>
          <p:nvPr>
            <p:extLst>
              <p:ext uri="{D42A27DB-BD31-4B8C-83A1-F6EECF244321}">
                <p14:modId xmlns:p14="http://schemas.microsoft.com/office/powerpoint/2010/main" val="226085469"/>
              </p:ext>
            </p:extLst>
          </p:nvPr>
        </p:nvGraphicFramePr>
        <p:xfrm>
          <a:off x="1255490" y="3158130"/>
          <a:ext cx="9218592" cy="2936240"/>
        </p:xfrm>
        <a:graphic>
          <a:graphicData uri="http://schemas.openxmlformats.org/drawingml/2006/table">
            <a:tbl>
              <a:tblPr firstRow="1" bandRow="1">
                <a:tableStyleId>{5C22544A-7EE6-4342-B048-85BDC9FD1C3A}</a:tableStyleId>
              </a:tblPr>
              <a:tblGrid>
                <a:gridCol w="3072864">
                  <a:extLst>
                    <a:ext uri="{9D8B030D-6E8A-4147-A177-3AD203B41FA5}">
                      <a16:colId xmlns:a16="http://schemas.microsoft.com/office/drawing/2014/main" val="3907031990"/>
                    </a:ext>
                  </a:extLst>
                </a:gridCol>
                <a:gridCol w="3072864">
                  <a:extLst>
                    <a:ext uri="{9D8B030D-6E8A-4147-A177-3AD203B41FA5}">
                      <a16:colId xmlns:a16="http://schemas.microsoft.com/office/drawing/2014/main" val="570622619"/>
                    </a:ext>
                  </a:extLst>
                </a:gridCol>
                <a:gridCol w="3072864">
                  <a:extLst>
                    <a:ext uri="{9D8B030D-6E8A-4147-A177-3AD203B41FA5}">
                      <a16:colId xmlns:a16="http://schemas.microsoft.com/office/drawing/2014/main" val="101025704"/>
                    </a:ext>
                  </a:extLst>
                </a:gridCol>
              </a:tblGrid>
              <a:tr h="370840">
                <a:tc>
                  <a:txBody>
                    <a:bodyPr/>
                    <a:lstStyle/>
                    <a:p>
                      <a:r>
                        <a:rPr lang="en-US" dirty="0"/>
                        <a:t>Investor Hunt</a:t>
                      </a:r>
                    </a:p>
                  </a:txBody>
                  <a:tcPr/>
                </a:tc>
                <a:tc>
                  <a:txBody>
                    <a:bodyPr/>
                    <a:lstStyle/>
                    <a:p>
                      <a:r>
                        <a:rPr lang="en-US" dirty="0"/>
                        <a:t>Flippa</a:t>
                      </a:r>
                    </a:p>
                  </a:txBody>
                  <a:tcPr/>
                </a:tc>
                <a:tc>
                  <a:txBody>
                    <a:bodyPr/>
                    <a:lstStyle/>
                    <a:p>
                      <a:r>
                        <a:rPr lang="en-US" dirty="0" err="1"/>
                        <a:t>Investiganza</a:t>
                      </a:r>
                      <a:endParaRPr lang="en-US" dirty="0"/>
                    </a:p>
                  </a:txBody>
                  <a:tcPr/>
                </a:tc>
                <a:extLst>
                  <a:ext uri="{0D108BD9-81ED-4DB2-BD59-A6C34878D82A}">
                    <a16:rowId xmlns:a16="http://schemas.microsoft.com/office/drawing/2014/main" val="3553880023"/>
                  </a:ext>
                </a:extLst>
              </a:tr>
              <a:tr h="370840">
                <a:tc>
                  <a:txBody>
                    <a:bodyPr/>
                    <a:lstStyle/>
                    <a:p>
                      <a:r>
                        <a:rPr lang="en-US" dirty="0"/>
                        <a:t>Availability: UK, US</a:t>
                      </a:r>
                    </a:p>
                  </a:txBody>
                  <a:tcPr/>
                </a:tc>
                <a:tc>
                  <a:txBody>
                    <a:bodyPr/>
                    <a:lstStyle/>
                    <a:p>
                      <a:r>
                        <a:rPr lang="en-US" dirty="0"/>
                        <a:t>Availability: Everywhere </a:t>
                      </a:r>
                    </a:p>
                  </a:txBody>
                  <a:tcPr/>
                </a:tc>
                <a:tc>
                  <a:txBody>
                    <a:bodyPr/>
                    <a:lstStyle/>
                    <a:p>
                      <a:r>
                        <a:rPr lang="en-US" dirty="0"/>
                        <a:t>Availability: Around the globe specially in Pakistan</a:t>
                      </a:r>
                    </a:p>
                  </a:txBody>
                  <a:tcPr/>
                </a:tc>
                <a:extLst>
                  <a:ext uri="{0D108BD9-81ED-4DB2-BD59-A6C34878D82A}">
                    <a16:rowId xmlns:a16="http://schemas.microsoft.com/office/drawing/2014/main" val="2941231191"/>
                  </a:ext>
                </a:extLst>
              </a:tr>
              <a:tr h="370840">
                <a:tc>
                  <a:txBody>
                    <a:bodyPr/>
                    <a:lstStyle/>
                    <a:p>
                      <a:r>
                        <a:rPr lang="en-US" dirty="0"/>
                        <a:t>Complex to understand</a:t>
                      </a:r>
                    </a:p>
                  </a:txBody>
                  <a:tcPr/>
                </a:tc>
                <a:tc>
                  <a:txBody>
                    <a:bodyPr/>
                    <a:lstStyle/>
                    <a:p>
                      <a:r>
                        <a:rPr lang="en-US" dirty="0"/>
                        <a:t>Easy to understand</a:t>
                      </a:r>
                    </a:p>
                  </a:txBody>
                  <a:tcPr/>
                </a:tc>
                <a:tc>
                  <a:txBody>
                    <a:bodyPr/>
                    <a:lstStyle/>
                    <a:p>
                      <a:r>
                        <a:rPr lang="en-US" dirty="0"/>
                        <a:t>Easy to start </a:t>
                      </a:r>
                    </a:p>
                  </a:txBody>
                  <a:tcPr/>
                </a:tc>
                <a:extLst>
                  <a:ext uri="{0D108BD9-81ED-4DB2-BD59-A6C34878D82A}">
                    <a16:rowId xmlns:a16="http://schemas.microsoft.com/office/drawing/2014/main" val="1252341522"/>
                  </a:ext>
                </a:extLst>
              </a:tr>
              <a:tr h="370840">
                <a:tc>
                  <a:txBody>
                    <a:bodyPr/>
                    <a:lstStyle/>
                    <a:p>
                      <a:r>
                        <a:rPr lang="en-US" dirty="0"/>
                        <a:t>Core: Bridging the gap between Investor and Finance Seeker</a:t>
                      </a:r>
                    </a:p>
                  </a:txBody>
                  <a:tcPr/>
                </a:tc>
                <a:tc>
                  <a:txBody>
                    <a:bodyPr/>
                    <a:lstStyle/>
                    <a:p>
                      <a:r>
                        <a:rPr lang="en-US" dirty="0"/>
                        <a:t>Core: Selling and Buying the entire business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Core: Bridging the gap between Investor and Finance Seeker</a:t>
                      </a:r>
                    </a:p>
                  </a:txBody>
                  <a:tcPr/>
                </a:tc>
                <a:extLst>
                  <a:ext uri="{0D108BD9-81ED-4DB2-BD59-A6C34878D82A}">
                    <a16:rowId xmlns:a16="http://schemas.microsoft.com/office/drawing/2014/main" val="1097273426"/>
                  </a:ext>
                </a:extLst>
              </a:tr>
              <a:tr h="370840">
                <a:tc>
                  <a:txBody>
                    <a:bodyPr/>
                    <a:lstStyle/>
                    <a:p>
                      <a:r>
                        <a:rPr lang="en-US" dirty="0"/>
                        <a:t>Between Investor and Finance Seeker</a:t>
                      </a:r>
                    </a:p>
                  </a:txBody>
                  <a:tcPr/>
                </a:tc>
                <a:tc>
                  <a:txBody>
                    <a:bodyPr/>
                    <a:lstStyle/>
                    <a:p>
                      <a:r>
                        <a:rPr lang="en-US" dirty="0"/>
                        <a:t>Entire Business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Between Investor and Finance Seeker</a:t>
                      </a:r>
                    </a:p>
                  </a:txBody>
                  <a:tcPr/>
                </a:tc>
                <a:extLst>
                  <a:ext uri="{0D108BD9-81ED-4DB2-BD59-A6C34878D82A}">
                    <a16:rowId xmlns:a16="http://schemas.microsoft.com/office/drawing/2014/main" val="1281284472"/>
                  </a:ext>
                </a:extLst>
              </a:tr>
            </a:tbl>
          </a:graphicData>
        </a:graphic>
      </p:graphicFrame>
    </p:spTree>
    <p:extLst>
      <p:ext uri="{BB962C8B-B14F-4D97-AF65-F5344CB8AC3E}">
        <p14:creationId xmlns:p14="http://schemas.microsoft.com/office/powerpoint/2010/main" val="327420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cxnSpLocks/>
          </p:cNvCxnSpPr>
          <p:nvPr/>
        </p:nvCxnSpPr>
        <p:spPr>
          <a:xfrm>
            <a:off x="5090233" y="2460699"/>
            <a:ext cx="15491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3056" y="429521"/>
            <a:ext cx="2642070" cy="269304"/>
          </a:xfrm>
          <a:prstGeom prst="rect">
            <a:avLst/>
          </a:prstGeom>
          <a:noFill/>
        </p:spPr>
        <p:txBody>
          <a:bodyPr wrap="none" rtlCol="0" anchor="ctr" anchorCtr="0">
            <a:spAutoFit/>
          </a:bodyPr>
          <a:lstStyle/>
          <a:p>
            <a:pPr algn="ctr"/>
            <a:r>
              <a:rPr lang="en-US" sz="1150" dirty="0">
                <a:solidFill>
                  <a:schemeClr val="tx1">
                    <a:lumMod val="20000"/>
                    <a:lumOff val="80000"/>
                  </a:schemeClr>
                </a:solidFill>
                <a:latin typeface="Montserrat" charset="0"/>
                <a:ea typeface="Montserrat" charset="0"/>
                <a:cs typeface="Montserrat" charset="0"/>
              </a:rPr>
              <a:t>Mohammad Ali Jinnah University</a:t>
            </a:r>
          </a:p>
        </p:txBody>
      </p:sp>
      <p:sp>
        <p:nvSpPr>
          <p:cNvPr id="63" name="TextBox 62"/>
          <p:cNvSpPr txBox="1"/>
          <p:nvPr/>
        </p:nvSpPr>
        <p:spPr>
          <a:xfrm>
            <a:off x="4583027" y="1937962"/>
            <a:ext cx="2563523" cy="510717"/>
          </a:xfrm>
          <a:prstGeom prst="rect">
            <a:avLst/>
          </a:prstGeom>
          <a:noFill/>
        </p:spPr>
        <p:txBody>
          <a:bodyPr wrap="none" rtlCol="0" anchor="ctr" anchorCtr="0">
            <a:spAutoFit/>
          </a:bodyPr>
          <a:lstStyle/>
          <a:p>
            <a:pPr algn="ctr">
              <a:lnSpc>
                <a:spcPts val="3530"/>
              </a:lnSpc>
            </a:pPr>
            <a:r>
              <a:rPr lang="en-US" sz="2800" b="1" spc="100" dirty="0">
                <a:solidFill>
                  <a:schemeClr val="accent1">
                    <a:lumMod val="60000"/>
                    <a:lumOff val="40000"/>
                  </a:schemeClr>
                </a:solidFill>
                <a:latin typeface="Montserrat" charset="0"/>
                <a:ea typeface="Montserrat" charset="0"/>
                <a:cs typeface="Montserrat" charset="0"/>
              </a:rPr>
              <a:t>Methodology</a:t>
            </a:r>
            <a:endParaRPr lang="en-US" b="1" spc="100" dirty="0">
              <a:solidFill>
                <a:schemeClr val="accent1">
                  <a:lumMod val="60000"/>
                  <a:lumOff val="40000"/>
                </a:schemeClr>
              </a:solidFill>
              <a:latin typeface="Montserrat" charset="0"/>
              <a:ea typeface="Montserrat" charset="0"/>
              <a:cs typeface="Montserrat" charset="0"/>
            </a:endParaRPr>
          </a:p>
        </p:txBody>
      </p:sp>
      <p:sp>
        <p:nvSpPr>
          <p:cNvPr id="66" name="TextBox 65"/>
          <p:cNvSpPr txBox="1"/>
          <p:nvPr/>
        </p:nvSpPr>
        <p:spPr>
          <a:xfrm>
            <a:off x="636982" y="3030098"/>
            <a:ext cx="10918036" cy="2734403"/>
          </a:xfrm>
          <a:prstGeom prst="rect">
            <a:avLst/>
          </a:prstGeom>
          <a:noFill/>
        </p:spPr>
        <p:txBody>
          <a:bodyPr wrap="square" rtlCol="0" anchor="ctr" anchorCtr="0">
            <a:spAutoFit/>
          </a:bodyPr>
          <a:lstStyle/>
          <a:p>
            <a:pPr marL="285750" indent="-285750">
              <a:lnSpc>
                <a:spcPts val="3530"/>
              </a:lnSpc>
              <a:buFont typeface="Wingdings" panose="05000000000000000000" pitchFamily="2" charset="2"/>
              <a:buChar char="ü"/>
            </a:pPr>
            <a:r>
              <a:rPr lang="en-GB" sz="2000" dirty="0">
                <a:solidFill>
                  <a:srgbClr val="000000"/>
                </a:solidFill>
                <a:latin typeface="Bahnschrift" panose="020B0502040204020203" pitchFamily="34" charset="0"/>
                <a:ea typeface="Times New Roman" panose="02020603050405020304" pitchFamily="18" charset="0"/>
              </a:rPr>
              <a:t>Necessary research </a:t>
            </a:r>
          </a:p>
          <a:p>
            <a:pPr marL="285750" indent="-285750">
              <a:lnSpc>
                <a:spcPts val="3530"/>
              </a:lnSpc>
              <a:buFont typeface="Wingdings" panose="05000000000000000000" pitchFamily="2" charset="2"/>
              <a:buChar char="ü"/>
            </a:pPr>
            <a:r>
              <a:rPr lang="en-GB" sz="2000" dirty="0">
                <a:solidFill>
                  <a:srgbClr val="000000"/>
                </a:solidFill>
                <a:latin typeface="Bahnschrift" panose="020B0502040204020203" pitchFamily="34" charset="0"/>
                <a:ea typeface="Times New Roman" panose="02020603050405020304" pitchFamily="18" charset="0"/>
              </a:rPr>
              <a:t>Design the Prototype </a:t>
            </a:r>
          </a:p>
          <a:p>
            <a:pPr marL="285750" indent="-285750">
              <a:lnSpc>
                <a:spcPts val="3530"/>
              </a:lnSpc>
              <a:buFont typeface="Wingdings" panose="05000000000000000000" pitchFamily="2" charset="2"/>
              <a:buChar char="ü"/>
            </a:pPr>
            <a:r>
              <a:rPr lang="en-GB" sz="2000" dirty="0">
                <a:solidFill>
                  <a:srgbClr val="000000"/>
                </a:solidFill>
                <a:latin typeface="Bahnschrift" panose="020B0502040204020203" pitchFamily="34" charset="0"/>
                <a:ea typeface="Times New Roman" panose="02020603050405020304" pitchFamily="18" charset="0"/>
              </a:rPr>
              <a:t>Frontend Development by using React </a:t>
            </a:r>
            <a:r>
              <a:rPr lang="en-GB" sz="2000" dirty="0" err="1">
                <a:solidFill>
                  <a:srgbClr val="000000"/>
                </a:solidFill>
                <a:latin typeface="Bahnschrift" panose="020B0502040204020203" pitchFamily="34" charset="0"/>
                <a:ea typeface="Times New Roman" panose="02020603050405020304" pitchFamily="18" charset="0"/>
              </a:rPr>
              <a:t>Js</a:t>
            </a:r>
            <a:r>
              <a:rPr lang="en-GB" sz="2000" dirty="0">
                <a:solidFill>
                  <a:srgbClr val="000000"/>
                </a:solidFill>
                <a:latin typeface="Bahnschrift" panose="020B0502040204020203" pitchFamily="34" charset="0"/>
                <a:ea typeface="Times New Roman" panose="02020603050405020304" pitchFamily="18" charset="0"/>
              </a:rPr>
              <a:t> for web App</a:t>
            </a:r>
          </a:p>
          <a:p>
            <a:pPr marL="285750" indent="-285750">
              <a:lnSpc>
                <a:spcPts val="3530"/>
              </a:lnSpc>
              <a:buFont typeface="Wingdings" panose="05000000000000000000" pitchFamily="2" charset="2"/>
              <a:buChar char="ü"/>
            </a:pPr>
            <a:r>
              <a:rPr lang="en-GB" sz="2000" dirty="0">
                <a:solidFill>
                  <a:srgbClr val="000000"/>
                </a:solidFill>
                <a:latin typeface="Bahnschrift" panose="020B0502040204020203" pitchFamily="34" charset="0"/>
                <a:ea typeface="Times New Roman" panose="02020603050405020304" pitchFamily="18" charset="0"/>
              </a:rPr>
              <a:t>Backend development by using .NET Core Frame work (API)</a:t>
            </a:r>
          </a:p>
          <a:p>
            <a:pPr marL="285750" indent="-285750">
              <a:lnSpc>
                <a:spcPts val="3530"/>
              </a:lnSpc>
              <a:buFont typeface="Wingdings" panose="05000000000000000000" pitchFamily="2" charset="2"/>
              <a:buChar char="ü"/>
            </a:pPr>
            <a:r>
              <a:rPr lang="en-GB" sz="2000" dirty="0">
                <a:solidFill>
                  <a:srgbClr val="000000"/>
                </a:solidFill>
                <a:latin typeface="Bahnschrift" panose="020B0502040204020203" pitchFamily="34" charset="0"/>
                <a:ea typeface="Times New Roman" panose="02020603050405020304" pitchFamily="18" charset="0"/>
              </a:rPr>
              <a:t>Creating the Databases for the App</a:t>
            </a:r>
          </a:p>
          <a:p>
            <a:pPr marL="285750" indent="-285750">
              <a:lnSpc>
                <a:spcPts val="3530"/>
              </a:lnSpc>
              <a:buFont typeface="Wingdings" panose="05000000000000000000" pitchFamily="2" charset="2"/>
              <a:buChar char="ü"/>
            </a:pPr>
            <a:r>
              <a:rPr lang="en-GB" sz="2000" dirty="0">
                <a:solidFill>
                  <a:srgbClr val="000000"/>
                </a:solidFill>
                <a:latin typeface="Bahnschrift" panose="020B0502040204020203" pitchFamily="34" charset="0"/>
                <a:ea typeface="Times New Roman" panose="02020603050405020304" pitchFamily="18" charset="0"/>
              </a:rPr>
              <a:t>Firebase and MS SQL</a:t>
            </a:r>
            <a:endParaRPr lang="en-US" sz="2000" spc="100" dirty="0">
              <a:solidFill>
                <a:schemeClr val="tx2"/>
              </a:solidFill>
              <a:latin typeface="Montserrat" panose="00000500000000000000" pitchFamily="2" charset="0"/>
              <a:ea typeface="Montserrat" charset="0"/>
              <a:cs typeface="Montserrat" charset="0"/>
            </a:endParaRPr>
          </a:p>
        </p:txBody>
      </p:sp>
      <p:pic>
        <p:nvPicPr>
          <p:cNvPr id="8" name="Google Shape;138;p13">
            <a:extLst>
              <a:ext uri="{FF2B5EF4-FFF2-40B4-BE49-F238E27FC236}">
                <a16:creationId xmlns:a16="http://schemas.microsoft.com/office/drawing/2014/main" id="{10BD5484-6ACE-4D22-9251-648762A454EA}"/>
              </a:ext>
            </a:extLst>
          </p:cNvPr>
          <p:cNvPicPr preferRelativeResize="0">
            <a:picLocks/>
          </p:cNvPicPr>
          <p:nvPr/>
        </p:nvPicPr>
        <p:blipFill rotWithShape="1">
          <a:blip r:embed="rId3">
            <a:alphaModFix/>
          </a:blip>
          <a:srcRect/>
          <a:stretch>
            <a:fillRect/>
          </a:stretch>
        </p:blipFill>
        <p:spPr>
          <a:xfrm>
            <a:off x="10365257" y="354077"/>
            <a:ext cx="1386475" cy="1283475"/>
          </a:xfrm>
          <a:prstGeom prst="rect">
            <a:avLst/>
          </a:prstGeom>
          <a:noFill/>
          <a:ln>
            <a:noFill/>
          </a:ln>
        </p:spPr>
      </p:pic>
    </p:spTree>
    <p:extLst>
      <p:ext uri="{BB962C8B-B14F-4D97-AF65-F5344CB8AC3E}">
        <p14:creationId xmlns:p14="http://schemas.microsoft.com/office/powerpoint/2010/main" val="15935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1774</TotalTime>
  <Words>699</Words>
  <Application>Microsoft Office PowerPoint</Application>
  <PresentationFormat>Widescreen</PresentationFormat>
  <Paragraphs>124</Paragraphs>
  <Slides>18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vt:lpstr>
      <vt:lpstr>Calibri</vt:lpstr>
      <vt:lpstr>Montserrat</vt:lpstr>
      <vt:lpstr>Roboto Black</vt:lpstr>
      <vt:lpstr>Rockwell</vt:lpstr>
      <vt:lpstr>Rockwell Condensed</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Krishnan</dc:creator>
  <cp:lastModifiedBy>M Subhan Raza</cp:lastModifiedBy>
  <cp:revision>200</cp:revision>
  <dcterms:created xsi:type="dcterms:W3CDTF">2017-06-05T09:06:18Z</dcterms:created>
  <dcterms:modified xsi:type="dcterms:W3CDTF">2022-04-05T16:23:11Z</dcterms:modified>
</cp:coreProperties>
</file>