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5" r:id="rId2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292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1F13-5413-40FC-9592-5A2CA43EFE30}" type="datetimeFigureOut">
              <a:rPr lang="id-ID" smtClean="0"/>
              <a:pPr/>
              <a:t>11/06/2020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7788-7E3C-456A-906B-DCD8A75423B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1F13-5413-40FC-9592-5A2CA43EFE30}" type="datetimeFigureOut">
              <a:rPr lang="id-ID" smtClean="0"/>
              <a:pPr/>
              <a:t>11/06/2020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7788-7E3C-456A-906B-DCD8A75423B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1F13-5413-40FC-9592-5A2CA43EFE30}" type="datetimeFigureOut">
              <a:rPr lang="id-ID" smtClean="0"/>
              <a:pPr/>
              <a:t>11/06/2020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7788-7E3C-456A-906B-DCD8A75423B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1F13-5413-40FC-9592-5A2CA43EFE30}" type="datetimeFigureOut">
              <a:rPr lang="id-ID" smtClean="0"/>
              <a:pPr/>
              <a:t>11/06/2020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7788-7E3C-456A-906B-DCD8A75423B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1F13-5413-40FC-9592-5A2CA43EFE30}" type="datetimeFigureOut">
              <a:rPr lang="id-ID" smtClean="0"/>
              <a:pPr/>
              <a:t>11/06/2020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7788-7E3C-456A-906B-DCD8A75423B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1F13-5413-40FC-9592-5A2CA43EFE30}" type="datetimeFigureOut">
              <a:rPr lang="id-ID" smtClean="0"/>
              <a:pPr/>
              <a:t>11/06/2020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7788-7E3C-456A-906B-DCD8A75423B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1F13-5413-40FC-9592-5A2CA43EFE30}" type="datetimeFigureOut">
              <a:rPr lang="id-ID" smtClean="0"/>
              <a:pPr/>
              <a:t>11/06/2020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7788-7E3C-456A-906B-DCD8A75423B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1F13-5413-40FC-9592-5A2CA43EFE30}" type="datetimeFigureOut">
              <a:rPr lang="id-ID" smtClean="0"/>
              <a:pPr/>
              <a:t>11/06/2020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7788-7E3C-456A-906B-DCD8A75423B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1F13-5413-40FC-9592-5A2CA43EFE30}" type="datetimeFigureOut">
              <a:rPr lang="id-ID" smtClean="0"/>
              <a:pPr/>
              <a:t>11/06/2020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7788-7E3C-456A-906B-DCD8A75423B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1F13-5413-40FC-9592-5A2CA43EFE30}" type="datetimeFigureOut">
              <a:rPr lang="id-ID" smtClean="0"/>
              <a:pPr/>
              <a:t>11/06/2020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7788-7E3C-456A-906B-DCD8A75423B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1F13-5413-40FC-9592-5A2CA43EFE30}" type="datetimeFigureOut">
              <a:rPr lang="id-ID" smtClean="0"/>
              <a:pPr/>
              <a:t>11/06/2020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7788-7E3C-456A-906B-DCD8A75423B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E1F13-5413-40FC-9592-5A2CA43EFE30}" type="datetimeFigureOut">
              <a:rPr lang="id-ID" smtClean="0"/>
              <a:pPr/>
              <a:t>11/06/2020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27788-7E3C-456A-906B-DCD8A75423BD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https://static-2.gumroad.com/res/gumroad/1211634803146/asset_previews/5ffb73d33d47379052005c0d7e6241f9/retina/drawkit-nature-man-colour-800p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64" y="1785926"/>
            <a:ext cx="5143536" cy="5143536"/>
          </a:xfrm>
          <a:prstGeom prst="rect">
            <a:avLst/>
          </a:prstGeom>
          <a:noFill/>
        </p:spPr>
      </p:pic>
      <p:sp>
        <p:nvSpPr>
          <p:cNvPr id="12" name="Pentagon 11"/>
          <p:cNvSpPr/>
          <p:nvPr/>
        </p:nvSpPr>
        <p:spPr>
          <a:xfrm>
            <a:off x="0" y="4857760"/>
            <a:ext cx="5929354" cy="571504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" name="Pentagon 9"/>
          <p:cNvSpPr/>
          <p:nvPr/>
        </p:nvSpPr>
        <p:spPr>
          <a:xfrm>
            <a:off x="0" y="4572008"/>
            <a:ext cx="5929354" cy="571504"/>
          </a:xfrm>
          <a:prstGeom prst="homePlat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entagon 8"/>
          <p:cNvSpPr/>
          <p:nvPr/>
        </p:nvSpPr>
        <p:spPr>
          <a:xfrm>
            <a:off x="-32" y="4286256"/>
            <a:ext cx="5929354" cy="571504"/>
          </a:xfrm>
          <a:prstGeom prst="homePlate">
            <a:avLst/>
          </a:prstGeom>
          <a:solidFill>
            <a:srgbClr val="E3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-2000264" y="-1643098"/>
            <a:ext cx="4000528" cy="407194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814" y="2214554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id-ID" sz="2800" b="1" dirty="0">
                <a:latin typeface="Arial" pitchFamily="34" charset="0"/>
                <a:cs typeface="Arial" pitchFamily="34" charset="0"/>
              </a:rPr>
              <a:t>PERAN DINAS PARIWISATA DAN KEBUDAYAAN </a:t>
            </a:r>
            <a:r>
              <a:rPr lang="id-ID" sz="2800" b="1" dirty="0" smtClean="0">
                <a:latin typeface="Arial" pitchFamily="34" charset="0"/>
                <a:cs typeface="Arial" pitchFamily="34" charset="0"/>
              </a:rPr>
              <a:t>BALI 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DALAM MEMBANGUN PARIWISATA BERBASIS MASYARAKAT (COMMUNITY BASED TOURISM) DAN E-TOURISM</a:t>
            </a:r>
            <a:r>
              <a:rPr lang="id-ID" sz="2800" dirty="0">
                <a:latin typeface="Arial" pitchFamily="34" charset="0"/>
                <a:cs typeface="Arial" pitchFamily="34" charset="0"/>
              </a:rPr>
              <a:t/>
            </a:r>
            <a:br>
              <a:rPr lang="id-ID" sz="2800" dirty="0">
                <a:latin typeface="Arial" pitchFamily="34" charset="0"/>
                <a:cs typeface="Arial" pitchFamily="34" charset="0"/>
              </a:rPr>
            </a:br>
            <a:endParaRPr lang="id-ID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4357694"/>
            <a:ext cx="5143536" cy="571504"/>
          </a:xfrm>
        </p:spPr>
        <p:txBody>
          <a:bodyPr>
            <a:normAutofit/>
          </a:bodyPr>
          <a:lstStyle/>
          <a:p>
            <a:r>
              <a:rPr lang="id-ID" sz="2000" b="1" dirty="0">
                <a:solidFill>
                  <a:schemeClr val="bg1"/>
                </a:solidFill>
              </a:rPr>
              <a:t>RUT RAMAYANTI </a:t>
            </a:r>
            <a:r>
              <a:rPr lang="id-ID" sz="2000" b="1" dirty="0" smtClean="0">
                <a:solidFill>
                  <a:schemeClr val="bg1"/>
                </a:solidFill>
              </a:rPr>
              <a:t>HUTOMO (170030892)</a:t>
            </a:r>
            <a:endParaRPr lang="id-ID" sz="2000" dirty="0">
              <a:solidFill>
                <a:schemeClr val="bg1"/>
              </a:solidFill>
            </a:endParaRPr>
          </a:p>
        </p:txBody>
      </p:sp>
      <p:pic>
        <p:nvPicPr>
          <p:cNvPr id="1026" name="Picture 0" descr="MASTER-LOGO-IBT-STIKOM-BALI-ITB-LENGKAP-1-819x102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0"/>
            <a:ext cx="1419458" cy="1774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0" y="6143644"/>
            <a:ext cx="9144000" cy="785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8286776" y="3214686"/>
            <a:ext cx="2714676" cy="278605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8143836" y="2428868"/>
            <a:ext cx="1000164" cy="92867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662013" y="4857760"/>
            <a:ext cx="162397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Mata Kuliah E-Tourism</a:t>
            </a: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2910" y="5131370"/>
            <a:ext cx="3709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id-ID" b="1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I Putu Abdi Sudiatmika, S.Kom.,M.Pd</a:t>
            </a:r>
            <a:endParaRPr kumimoji="0" lang="id-ID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05281" y="6357958"/>
            <a:ext cx="31958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Institut Teknologi</a:t>
            </a:r>
            <a:r>
              <a:rPr kumimoji="0" lang="id-ID" sz="12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dan Bisinis STIKOM BALI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9" grpId="0" animBg="1"/>
      <p:bldP spid="2" grpId="0"/>
      <p:bldP spid="3" grpId="0" build="p"/>
      <p:bldP spid="1027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b="1" dirty="0" smtClean="0">
                <a:latin typeface="Gill Sans MT" pitchFamily="34" charset="0"/>
                <a:cs typeface="Arial" pitchFamily="34" charset="0"/>
              </a:rPr>
              <a:t>E-Tourism Page </a:t>
            </a:r>
            <a:r>
              <a:rPr lang="id-ID" sz="2000" i="1" dirty="0" smtClean="0">
                <a:latin typeface="Gill Sans MT" pitchFamily="34" charset="0"/>
                <a:cs typeface="Arial" pitchFamily="34" charset="0"/>
              </a:rPr>
              <a:t>(Select Destination)</a:t>
            </a:r>
            <a:endParaRPr lang="id-ID" sz="3600" dirty="0">
              <a:latin typeface="Gill Sans MT" pitchFamily="34" charset="0"/>
              <a:cs typeface="Arial" pitchFamily="34" charset="0"/>
            </a:endParaRPr>
          </a:p>
        </p:txBody>
      </p:sp>
      <p:pic>
        <p:nvPicPr>
          <p:cNvPr id="4" name="Picture 0" descr="MASTER-LOGO-IBT-STIKOM-BALI-ITB-LENGKAP-1-819x102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0"/>
            <a:ext cx="1419458" cy="1774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0" y="6143644"/>
            <a:ext cx="9144000" cy="785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8286776" y="3214686"/>
            <a:ext cx="2714676" cy="278605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8143836" y="2428868"/>
            <a:ext cx="1000164" cy="92867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5805281" y="6357958"/>
            <a:ext cx="31958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Institut Teknologi</a:t>
            </a:r>
            <a:r>
              <a:rPr kumimoji="0" lang="id-ID" sz="12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dan Bisinis STIKOM BALI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071546"/>
            <a:ext cx="5929322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571612"/>
            <a:ext cx="6403125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b="1" dirty="0" smtClean="0">
                <a:latin typeface="Gill Sans MT" pitchFamily="34" charset="0"/>
                <a:cs typeface="Arial" pitchFamily="34" charset="0"/>
              </a:rPr>
              <a:t>E-Tourism Page </a:t>
            </a:r>
            <a:r>
              <a:rPr lang="id-ID" sz="2000" i="1" dirty="0" smtClean="0">
                <a:latin typeface="Gill Sans MT" pitchFamily="34" charset="0"/>
                <a:cs typeface="Arial" pitchFamily="34" charset="0"/>
              </a:rPr>
              <a:t>(Form Pengaduan)</a:t>
            </a:r>
            <a:endParaRPr lang="id-ID" sz="3600" dirty="0">
              <a:latin typeface="Gill Sans MT" pitchFamily="34" charset="0"/>
              <a:cs typeface="Arial" pitchFamily="34" charset="0"/>
            </a:endParaRPr>
          </a:p>
        </p:txBody>
      </p:sp>
      <p:pic>
        <p:nvPicPr>
          <p:cNvPr id="4" name="Picture 0" descr="MASTER-LOGO-IBT-STIKOM-BALI-ITB-LENGKAP-1-819x102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0"/>
            <a:ext cx="1419458" cy="1774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0" y="6143644"/>
            <a:ext cx="9144000" cy="785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8286776" y="3214686"/>
            <a:ext cx="2714676" cy="278605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8143836" y="2428868"/>
            <a:ext cx="1000164" cy="92867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5805281" y="6357958"/>
            <a:ext cx="31958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Institut Teknologi</a:t>
            </a:r>
            <a:r>
              <a:rPr kumimoji="0" lang="id-ID" sz="12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dan Bisinis STIKOM BALI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071546"/>
            <a:ext cx="5929322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714488"/>
            <a:ext cx="6403125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b="1" dirty="0" smtClean="0">
                <a:latin typeface="Gill Sans MT" pitchFamily="34" charset="0"/>
                <a:cs typeface="Arial" pitchFamily="34" charset="0"/>
              </a:rPr>
              <a:t>E-Tourism Page </a:t>
            </a:r>
            <a:r>
              <a:rPr lang="id-ID" sz="2000" i="1" dirty="0" smtClean="0">
                <a:latin typeface="Gill Sans MT" pitchFamily="34" charset="0"/>
                <a:cs typeface="Arial" pitchFamily="34" charset="0"/>
              </a:rPr>
              <a:t>(Login Stakeholder)</a:t>
            </a:r>
            <a:endParaRPr lang="id-ID" sz="3600" dirty="0">
              <a:latin typeface="Gill Sans MT" pitchFamily="34" charset="0"/>
              <a:cs typeface="Arial" pitchFamily="34" charset="0"/>
            </a:endParaRPr>
          </a:p>
        </p:txBody>
      </p:sp>
      <p:pic>
        <p:nvPicPr>
          <p:cNvPr id="4" name="Picture 0" descr="MASTER-LOGO-IBT-STIKOM-BALI-ITB-LENGKAP-1-819x102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0"/>
            <a:ext cx="1419458" cy="1774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0" y="6143644"/>
            <a:ext cx="9144000" cy="785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8286776" y="3214686"/>
            <a:ext cx="2714676" cy="278605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8143836" y="2428868"/>
            <a:ext cx="1000164" cy="92867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5805281" y="6357958"/>
            <a:ext cx="31958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Institut Teknologi</a:t>
            </a:r>
            <a:r>
              <a:rPr kumimoji="0" lang="id-ID" sz="12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dan Bisinis STIKOM BALI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071546"/>
            <a:ext cx="5929322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714488"/>
            <a:ext cx="6403125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b="1" dirty="0" smtClean="0">
                <a:latin typeface="Gill Sans MT" pitchFamily="34" charset="0"/>
                <a:cs typeface="Arial" pitchFamily="34" charset="0"/>
              </a:rPr>
              <a:t>E-Tourism Page </a:t>
            </a:r>
            <a:r>
              <a:rPr lang="id-ID" sz="2000" i="1" dirty="0" smtClean="0">
                <a:latin typeface="Gill Sans MT" pitchFamily="34" charset="0"/>
                <a:cs typeface="Arial" pitchFamily="34" charset="0"/>
              </a:rPr>
              <a:t>(Dashboard Stakeholder)</a:t>
            </a:r>
            <a:endParaRPr lang="id-ID" sz="3600" dirty="0">
              <a:latin typeface="Gill Sans MT" pitchFamily="34" charset="0"/>
              <a:cs typeface="Arial" pitchFamily="34" charset="0"/>
            </a:endParaRPr>
          </a:p>
        </p:txBody>
      </p:sp>
      <p:pic>
        <p:nvPicPr>
          <p:cNvPr id="4" name="Picture 0" descr="MASTER-LOGO-IBT-STIKOM-BALI-ITB-LENGKAP-1-819x102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0"/>
            <a:ext cx="1419458" cy="1774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0" y="6143644"/>
            <a:ext cx="9144000" cy="785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8286776" y="3214686"/>
            <a:ext cx="2714676" cy="278605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8143836" y="2428868"/>
            <a:ext cx="1000164" cy="92867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5805281" y="6357958"/>
            <a:ext cx="31958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Institut Teknologi</a:t>
            </a:r>
            <a:r>
              <a:rPr kumimoji="0" lang="id-ID" sz="12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dan Bisinis STIKOM BALI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071546"/>
            <a:ext cx="5929322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643050"/>
            <a:ext cx="6403125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b="1" dirty="0" smtClean="0">
                <a:latin typeface="Gill Sans MT" pitchFamily="34" charset="0"/>
                <a:cs typeface="Arial" pitchFamily="34" charset="0"/>
              </a:rPr>
              <a:t>E-Tourism Page </a:t>
            </a:r>
            <a:r>
              <a:rPr lang="id-ID" sz="2000" i="1" dirty="0" smtClean="0">
                <a:latin typeface="Gill Sans MT" pitchFamily="34" charset="0"/>
                <a:cs typeface="Arial" pitchFamily="34" charset="0"/>
              </a:rPr>
              <a:t>(Data Pariwisata)</a:t>
            </a:r>
            <a:endParaRPr lang="id-ID" sz="3600" dirty="0">
              <a:latin typeface="Gill Sans MT" pitchFamily="34" charset="0"/>
              <a:cs typeface="Arial" pitchFamily="34" charset="0"/>
            </a:endParaRPr>
          </a:p>
        </p:txBody>
      </p:sp>
      <p:pic>
        <p:nvPicPr>
          <p:cNvPr id="4" name="Picture 0" descr="MASTER-LOGO-IBT-STIKOM-BALI-ITB-LENGKAP-1-819x102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0"/>
            <a:ext cx="1419458" cy="1774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0" y="6143644"/>
            <a:ext cx="9144000" cy="785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8286776" y="3214686"/>
            <a:ext cx="2714676" cy="278605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8143836" y="2428868"/>
            <a:ext cx="1000164" cy="92867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5805281" y="6357958"/>
            <a:ext cx="31958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Institut Teknologi</a:t>
            </a:r>
            <a:r>
              <a:rPr kumimoji="0" lang="id-ID" sz="12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dan Bisinis STIKOM BALI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071546"/>
            <a:ext cx="5929322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571612"/>
            <a:ext cx="6403125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b="1" dirty="0" smtClean="0">
                <a:latin typeface="Gill Sans MT" pitchFamily="34" charset="0"/>
                <a:cs typeface="Arial" pitchFamily="34" charset="0"/>
              </a:rPr>
              <a:t>E-Tourism Page </a:t>
            </a:r>
            <a:r>
              <a:rPr lang="id-ID" sz="2000" i="1" dirty="0" smtClean="0">
                <a:latin typeface="Gill Sans MT" pitchFamily="34" charset="0"/>
                <a:cs typeface="Arial" pitchFamily="34" charset="0"/>
              </a:rPr>
              <a:t>(Form Data Pariwisata)</a:t>
            </a:r>
            <a:endParaRPr lang="id-ID" sz="3600" dirty="0">
              <a:latin typeface="Gill Sans MT" pitchFamily="34" charset="0"/>
              <a:cs typeface="Arial" pitchFamily="34" charset="0"/>
            </a:endParaRPr>
          </a:p>
        </p:txBody>
      </p:sp>
      <p:pic>
        <p:nvPicPr>
          <p:cNvPr id="4" name="Picture 0" descr="MASTER-LOGO-IBT-STIKOM-BALI-ITB-LENGKAP-1-819x102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0"/>
            <a:ext cx="1419458" cy="1774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0" y="6143644"/>
            <a:ext cx="9144000" cy="785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8286776" y="3214686"/>
            <a:ext cx="2714676" cy="278605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8143836" y="2428868"/>
            <a:ext cx="1000164" cy="92867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5805281" y="6357958"/>
            <a:ext cx="31958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Institut Teknologi</a:t>
            </a:r>
            <a:r>
              <a:rPr kumimoji="0" lang="id-ID" sz="12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dan Bisinis STIKOM BALI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071546"/>
            <a:ext cx="5929322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500174"/>
            <a:ext cx="6403125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b="1" dirty="0" smtClean="0">
                <a:latin typeface="Gill Sans MT" pitchFamily="34" charset="0"/>
                <a:cs typeface="Arial" pitchFamily="34" charset="0"/>
              </a:rPr>
              <a:t>E-Tourism Page </a:t>
            </a:r>
            <a:r>
              <a:rPr lang="id-ID" sz="2000" i="1" dirty="0" smtClean="0">
                <a:latin typeface="Gill Sans MT" pitchFamily="34" charset="0"/>
                <a:cs typeface="Arial" pitchFamily="34" charset="0"/>
              </a:rPr>
              <a:t>(Data Complaint)</a:t>
            </a:r>
            <a:endParaRPr lang="id-ID" sz="3600" dirty="0">
              <a:latin typeface="Gill Sans MT" pitchFamily="34" charset="0"/>
              <a:cs typeface="Arial" pitchFamily="34" charset="0"/>
            </a:endParaRPr>
          </a:p>
        </p:txBody>
      </p:sp>
      <p:pic>
        <p:nvPicPr>
          <p:cNvPr id="4" name="Picture 0" descr="MASTER-LOGO-IBT-STIKOM-BALI-ITB-LENGKAP-1-819x102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0"/>
            <a:ext cx="1419458" cy="1774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0" y="6143644"/>
            <a:ext cx="9144000" cy="785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8286776" y="3214686"/>
            <a:ext cx="2714676" cy="278605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8143836" y="2428868"/>
            <a:ext cx="1000164" cy="92867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5805281" y="6357958"/>
            <a:ext cx="31958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Institut Teknologi</a:t>
            </a:r>
            <a:r>
              <a:rPr kumimoji="0" lang="id-ID" sz="12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dan Bisinis STIKOM BALI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071546"/>
            <a:ext cx="5929322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357298"/>
            <a:ext cx="6403125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b="1" dirty="0" smtClean="0">
                <a:latin typeface="Gill Sans MT" pitchFamily="34" charset="0"/>
                <a:cs typeface="Arial" pitchFamily="34" charset="0"/>
              </a:rPr>
              <a:t>E-Tourism Page </a:t>
            </a:r>
            <a:r>
              <a:rPr lang="id-ID" sz="2000" i="1" dirty="0" smtClean="0">
                <a:latin typeface="Gill Sans MT" pitchFamily="34" charset="0"/>
                <a:cs typeface="Arial" pitchFamily="34" charset="0"/>
              </a:rPr>
              <a:t>(Detail Data Complaint)</a:t>
            </a:r>
            <a:endParaRPr lang="id-ID" sz="3600" dirty="0">
              <a:latin typeface="Gill Sans MT" pitchFamily="34" charset="0"/>
              <a:cs typeface="Arial" pitchFamily="34" charset="0"/>
            </a:endParaRPr>
          </a:p>
        </p:txBody>
      </p:sp>
      <p:pic>
        <p:nvPicPr>
          <p:cNvPr id="4" name="Picture 0" descr="MASTER-LOGO-IBT-STIKOM-BALI-ITB-LENGKAP-1-819x102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0"/>
            <a:ext cx="1419458" cy="1774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0" y="6143644"/>
            <a:ext cx="9144000" cy="785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8286776" y="3214686"/>
            <a:ext cx="2714676" cy="278605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8143836" y="2428868"/>
            <a:ext cx="1000164" cy="92867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5805281" y="6357958"/>
            <a:ext cx="31958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Institut Teknologi</a:t>
            </a:r>
            <a:r>
              <a:rPr kumimoji="0" lang="id-ID" sz="12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dan Bisinis STIKOM BALI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071546"/>
            <a:ext cx="5929322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571612"/>
            <a:ext cx="6403125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b="1" dirty="0" smtClean="0">
                <a:latin typeface="Gill Sans MT" pitchFamily="34" charset="0"/>
                <a:cs typeface="Arial" pitchFamily="34" charset="0"/>
              </a:rPr>
              <a:t>E-Tourism Page </a:t>
            </a:r>
            <a:r>
              <a:rPr lang="id-ID" sz="2000" i="1" dirty="0" smtClean="0">
                <a:latin typeface="Gill Sans MT" pitchFamily="34" charset="0"/>
                <a:cs typeface="Arial" pitchFamily="34" charset="0"/>
              </a:rPr>
              <a:t>(Detail Data Complaint)</a:t>
            </a:r>
            <a:endParaRPr lang="id-ID" sz="3600" dirty="0">
              <a:latin typeface="Gill Sans MT" pitchFamily="34" charset="0"/>
              <a:cs typeface="Arial" pitchFamily="34" charset="0"/>
            </a:endParaRPr>
          </a:p>
        </p:txBody>
      </p:sp>
      <p:pic>
        <p:nvPicPr>
          <p:cNvPr id="4" name="Picture 0" descr="MASTER-LOGO-IBT-STIKOM-BALI-ITB-LENGKAP-1-819x102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0"/>
            <a:ext cx="1419458" cy="1774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0" y="6143644"/>
            <a:ext cx="9144000" cy="785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8286776" y="3214686"/>
            <a:ext cx="2714676" cy="278605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8143836" y="2428868"/>
            <a:ext cx="1000164" cy="92867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5805281" y="6357958"/>
            <a:ext cx="31958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Institut Teknologi</a:t>
            </a:r>
            <a:r>
              <a:rPr kumimoji="0" lang="id-ID" sz="12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dan Bisinis STIKOM BALI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071546"/>
            <a:ext cx="5929322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571612"/>
            <a:ext cx="6403125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s://static-2.gumroad.com/res/gumroad/1211634803146/asset_previews/c5e881fcdeb6b7b42ba029656925af47/retina/handshake-colour-thumbnai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4" y="857232"/>
            <a:ext cx="5572132" cy="557213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b="1" dirty="0" smtClean="0">
                <a:latin typeface="Gill Sans MT" pitchFamily="34" charset="0"/>
                <a:cs typeface="Arial" pitchFamily="34" charset="0"/>
              </a:rPr>
              <a:t>Terimakasih</a:t>
            </a:r>
            <a:endParaRPr lang="id-ID" sz="3600" b="1" dirty="0">
              <a:latin typeface="Gill Sans MT" pitchFamily="34" charset="0"/>
              <a:cs typeface="Arial" pitchFamily="34" charset="0"/>
            </a:endParaRPr>
          </a:p>
        </p:txBody>
      </p:sp>
      <p:pic>
        <p:nvPicPr>
          <p:cNvPr id="4" name="Picture 0" descr="MASTER-LOGO-IBT-STIKOM-BALI-ITB-LENGKAP-1-819x102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0"/>
            <a:ext cx="1419458" cy="1774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0" y="6143644"/>
            <a:ext cx="9144000" cy="785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8286776" y="3214686"/>
            <a:ext cx="2714676" cy="278605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8143836" y="2428868"/>
            <a:ext cx="1000164" cy="92867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5805281" y="6357958"/>
            <a:ext cx="31958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Institut Teknologi</a:t>
            </a:r>
            <a:r>
              <a:rPr kumimoji="0" lang="id-ID" sz="12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dan Bisinis STIKOM BALI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071546"/>
            <a:ext cx="5929322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s://static-2.gumroad.com/res/gumroad/1211634803146/asset_previews/e516c3395a87a7fcb9f4cb42f3d88f1e/retina/student-colour-thumbnai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702" y="3357562"/>
            <a:ext cx="2880000" cy="2880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b="1" dirty="0" smtClean="0">
                <a:latin typeface="Gill Sans MT" pitchFamily="34" charset="0"/>
                <a:cs typeface="Arial" pitchFamily="34" charset="0"/>
              </a:rPr>
              <a:t>LATAR BELAKANG</a:t>
            </a:r>
            <a:endParaRPr lang="id-ID" sz="3600" b="1" dirty="0"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900882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id-ID" dirty="0">
                <a:latin typeface="Gill Sans MT" pitchFamily="34" charset="0"/>
              </a:rPr>
              <a:t>Pariwisata merupakan sektor penting dalam peningkatan pendapatan nasional maupun daerah</a:t>
            </a:r>
            <a:r>
              <a:rPr lang="id-ID" dirty="0" smtClean="0">
                <a:latin typeface="Gill Sans MT" pitchFamily="34" charset="0"/>
              </a:rPr>
              <a:t>.</a:t>
            </a:r>
          </a:p>
          <a:p>
            <a:pPr algn="just"/>
            <a:r>
              <a:rPr lang="id-ID" dirty="0">
                <a:latin typeface="Gill Sans MT" pitchFamily="34" charset="0"/>
              </a:rPr>
              <a:t>Bali merupakan salah satu provinsi di Indonesia yang namanya sudah terkenal hingga ke mancanegara. Pulau Bali juga dikenal sebagai pulau Dewata karena keindahannya dan kekayaan budayanya</a:t>
            </a:r>
          </a:p>
        </p:txBody>
      </p:sp>
      <p:pic>
        <p:nvPicPr>
          <p:cNvPr id="4" name="Picture 0" descr="MASTER-LOGO-IBT-STIKOM-BALI-ITB-LENGKAP-1-819x102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0"/>
            <a:ext cx="1419458" cy="1774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0" y="6143644"/>
            <a:ext cx="9144000" cy="785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8286776" y="3214686"/>
            <a:ext cx="2714676" cy="278605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8143836" y="2428868"/>
            <a:ext cx="1000164" cy="92867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5805281" y="6357958"/>
            <a:ext cx="31958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Institut Teknologi</a:t>
            </a:r>
            <a:r>
              <a:rPr kumimoji="0" lang="id-ID" sz="12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dan Bisinis STIKOM BALI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071546"/>
            <a:ext cx="5929322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s://static-2.gumroad.com/res/gumroad/1211634803146/asset_previews/e516c3395a87a7fcb9f4cb42f3d88f1e/retina/student-colour-thumbnai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702" y="3357562"/>
            <a:ext cx="2880000" cy="2880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b="1" dirty="0" smtClean="0">
                <a:latin typeface="Gill Sans MT" pitchFamily="34" charset="0"/>
                <a:cs typeface="Arial" pitchFamily="34" charset="0"/>
              </a:rPr>
              <a:t>LATAR BELAKANG</a:t>
            </a:r>
            <a:r>
              <a:rPr lang="id-ID" sz="2000" b="1" dirty="0" smtClean="0">
                <a:latin typeface="Gill Sans MT" pitchFamily="34" charset="0"/>
                <a:cs typeface="Arial" pitchFamily="34" charset="0"/>
              </a:rPr>
              <a:t> </a:t>
            </a:r>
            <a:r>
              <a:rPr lang="id-ID" sz="2000" b="1" i="1" dirty="0" smtClean="0">
                <a:latin typeface="Gill Sans MT" pitchFamily="34" charset="0"/>
                <a:cs typeface="Arial" pitchFamily="34" charset="0"/>
              </a:rPr>
              <a:t>Cont...</a:t>
            </a:r>
            <a:endParaRPr lang="id-ID" sz="3600" b="1" dirty="0"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900882" cy="45259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id-ID" dirty="0" smtClean="0">
                <a:latin typeface="Gill Sans MT" pitchFamily="34" charset="0"/>
              </a:rPr>
              <a:t>Kewajiban </a:t>
            </a:r>
            <a:r>
              <a:rPr lang="id-ID" dirty="0">
                <a:latin typeface="Gill Sans MT" pitchFamily="34" charset="0"/>
              </a:rPr>
              <a:t>instansi pemerintah bidang pariwisata dan kebudayaan untuk menciptakan iklim yang kondusif dan pasrtisipasi masyarakat yang aktif dalam rangka pencapaian </a:t>
            </a:r>
            <a:r>
              <a:rPr lang="id-ID" i="1" dirty="0">
                <a:latin typeface="Gill Sans MT" pitchFamily="34" charset="0"/>
              </a:rPr>
              <a:t>good tourism governance</a:t>
            </a:r>
            <a:r>
              <a:rPr lang="id-ID" dirty="0">
                <a:latin typeface="Gill Sans MT" pitchFamily="34" charset="0"/>
              </a:rPr>
              <a:t> atau tata kelola kepariwisataan yang </a:t>
            </a:r>
            <a:r>
              <a:rPr lang="id-ID" dirty="0" smtClean="0">
                <a:latin typeface="Gill Sans MT" pitchFamily="34" charset="0"/>
              </a:rPr>
              <a:t>baik</a:t>
            </a:r>
          </a:p>
          <a:p>
            <a:pPr algn="just"/>
            <a:r>
              <a:rPr lang="id-ID" dirty="0">
                <a:latin typeface="Gill Sans MT" pitchFamily="34" charset="0"/>
              </a:rPr>
              <a:t>Banyaknya keluhan wisatawan akibat dari perlakuan pelaku wisata di Bali yang kurang menyenangkan , harga paket wisata yang maha</a:t>
            </a:r>
            <a:r>
              <a:rPr lang="en-SG" dirty="0">
                <a:latin typeface="Gill Sans MT" pitchFamily="34" charset="0"/>
              </a:rPr>
              <a:t>l</a:t>
            </a:r>
            <a:r>
              <a:rPr lang="id-ID" dirty="0">
                <a:latin typeface="Gill Sans MT" pitchFamily="34" charset="0"/>
              </a:rPr>
              <a:t> dan belum memiliki kesadaran pariwisata yang baik</a:t>
            </a:r>
          </a:p>
        </p:txBody>
      </p:sp>
      <p:pic>
        <p:nvPicPr>
          <p:cNvPr id="4" name="Picture 0" descr="MASTER-LOGO-IBT-STIKOM-BALI-ITB-LENGKAP-1-819x102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0"/>
            <a:ext cx="1419458" cy="1774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0" y="6143644"/>
            <a:ext cx="9144000" cy="785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8286776" y="3214686"/>
            <a:ext cx="2714676" cy="278605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8143836" y="2428868"/>
            <a:ext cx="1000164" cy="92867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5805281" y="6357958"/>
            <a:ext cx="31958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Institut Teknologi</a:t>
            </a:r>
            <a:r>
              <a:rPr kumimoji="0" lang="id-ID" sz="12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dan Bisinis STIKOM BALI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071546"/>
            <a:ext cx="5929322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static-2.gumroad.com/res/gumroad/1211634803146/asset_previews/e516c3395a87a7fcb9f4cb42f3d88f1e/retina/student-colour-thumbnai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702" y="3357562"/>
            <a:ext cx="2880000" cy="2880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b="1" dirty="0" smtClean="0">
                <a:latin typeface="Gill Sans MT" pitchFamily="34" charset="0"/>
                <a:cs typeface="Arial" pitchFamily="34" charset="0"/>
              </a:rPr>
              <a:t>LATAR BELAKANG</a:t>
            </a:r>
            <a:r>
              <a:rPr lang="id-ID" sz="2000" b="1" dirty="0" smtClean="0">
                <a:latin typeface="Gill Sans MT" pitchFamily="34" charset="0"/>
                <a:cs typeface="Arial" pitchFamily="34" charset="0"/>
              </a:rPr>
              <a:t> </a:t>
            </a:r>
            <a:r>
              <a:rPr lang="id-ID" sz="2000" b="1" i="1" dirty="0" smtClean="0">
                <a:latin typeface="Gill Sans MT" pitchFamily="34" charset="0"/>
                <a:cs typeface="Arial" pitchFamily="34" charset="0"/>
              </a:rPr>
              <a:t>Cont...</a:t>
            </a:r>
            <a:endParaRPr lang="id-ID" sz="3600" b="1" dirty="0"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900882" cy="4525963"/>
          </a:xfrm>
        </p:spPr>
        <p:txBody>
          <a:bodyPr>
            <a:normAutofit/>
          </a:bodyPr>
          <a:lstStyle/>
          <a:p>
            <a:pPr lvl="0" algn="just" fontAlgn="base"/>
            <a:r>
              <a:rPr lang="id-ID" dirty="0">
                <a:latin typeface="Gill Sans MT" pitchFamily="34" charset="0"/>
              </a:rPr>
              <a:t>Kurang baiknya sinergitas antara seluruh </a:t>
            </a:r>
            <a:r>
              <a:rPr lang="id-ID" i="1" dirty="0">
                <a:latin typeface="Gill Sans MT" pitchFamily="34" charset="0"/>
              </a:rPr>
              <a:t>stakeholders </a:t>
            </a:r>
            <a:r>
              <a:rPr lang="id-ID" dirty="0">
                <a:latin typeface="Gill Sans MT" pitchFamily="34" charset="0"/>
              </a:rPr>
              <a:t>bidang pariwisata </a:t>
            </a:r>
            <a:r>
              <a:rPr lang="id-ID" dirty="0" smtClean="0">
                <a:latin typeface="Gill Sans MT" pitchFamily="34" charset="0"/>
              </a:rPr>
              <a:t>di </a:t>
            </a:r>
            <a:r>
              <a:rPr lang="id-ID" dirty="0">
                <a:latin typeface="Gill Sans MT" pitchFamily="34" charset="0"/>
              </a:rPr>
              <a:t>Bali sehingga menyebabkan permasalahan yang begitu kompleks.  </a:t>
            </a:r>
          </a:p>
        </p:txBody>
      </p:sp>
      <p:pic>
        <p:nvPicPr>
          <p:cNvPr id="4" name="Picture 0" descr="MASTER-LOGO-IBT-STIKOM-BALI-ITB-LENGKAP-1-819x102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0"/>
            <a:ext cx="1419458" cy="1774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0" y="6143644"/>
            <a:ext cx="9144000" cy="785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8286776" y="3214686"/>
            <a:ext cx="2714676" cy="278605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8143836" y="2428868"/>
            <a:ext cx="1000164" cy="92867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5805281" y="6357958"/>
            <a:ext cx="31958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Institut Teknologi</a:t>
            </a:r>
            <a:r>
              <a:rPr kumimoji="0" lang="id-ID" sz="12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dan Bisinis STIKOM BALI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071546"/>
            <a:ext cx="5929322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static-2.gumroad.com/res/gumroad/1211634803146/asset_previews/06c502fdd9bffc8b179bc6f9f46b79dd/retina/drawkit-charts-and-graphs-thumbnai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2428844"/>
            <a:ext cx="4429156" cy="442915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b="1" dirty="0" smtClean="0">
                <a:latin typeface="Gill Sans MT" pitchFamily="34" charset="0"/>
                <a:cs typeface="Arial" pitchFamily="34" charset="0"/>
              </a:rPr>
              <a:t>RUMUSAN MASALAH</a:t>
            </a:r>
            <a:endParaRPr lang="id-ID" sz="3600" b="1" dirty="0"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900882" cy="4525963"/>
          </a:xfrm>
        </p:spPr>
        <p:txBody>
          <a:bodyPr>
            <a:normAutofit/>
          </a:bodyPr>
          <a:lstStyle/>
          <a:p>
            <a:pPr lvl="0" algn="just" fontAlgn="base">
              <a:buNone/>
            </a:pPr>
            <a:r>
              <a:rPr lang="id-ID" sz="2800" dirty="0" smtClean="0">
                <a:latin typeface="Gill Sans MT" pitchFamily="34" charset="0"/>
              </a:rPr>
              <a:t>	Bagaimana </a:t>
            </a:r>
            <a:r>
              <a:rPr lang="id-ID" sz="2800" dirty="0">
                <a:latin typeface="Gill Sans MT" pitchFamily="34" charset="0"/>
              </a:rPr>
              <a:t>membuat sebuah </a:t>
            </a:r>
            <a:r>
              <a:rPr lang="id-ID" sz="2800" dirty="0" smtClean="0">
                <a:latin typeface="Gill Sans MT" pitchFamily="34" charset="0"/>
              </a:rPr>
              <a:t>media digital </a:t>
            </a:r>
            <a:r>
              <a:rPr lang="id-ID" sz="2800" dirty="0">
                <a:latin typeface="Gill Sans MT" pitchFamily="34" charset="0"/>
              </a:rPr>
              <a:t>untuk memantau peran Dinas Pariwisata dan </a:t>
            </a:r>
            <a:r>
              <a:rPr lang="id-ID" sz="2800" dirty="0" smtClean="0">
                <a:latin typeface="Gill Sans MT" pitchFamily="34" charset="0"/>
              </a:rPr>
              <a:t>Kebudayaan Bali </a:t>
            </a:r>
            <a:r>
              <a:rPr lang="id-ID" sz="2800" dirty="0">
                <a:latin typeface="Gill Sans MT" pitchFamily="34" charset="0"/>
              </a:rPr>
              <a:t>dalam membangun pariwisata berbasis masyarakat (</a:t>
            </a:r>
            <a:r>
              <a:rPr lang="id-ID" sz="2800" i="1" dirty="0">
                <a:latin typeface="Gill Sans MT" pitchFamily="34" charset="0"/>
              </a:rPr>
              <a:t>community based tourism</a:t>
            </a:r>
            <a:r>
              <a:rPr lang="id-ID" sz="2800" dirty="0">
                <a:latin typeface="Gill Sans MT" pitchFamily="34" charset="0"/>
              </a:rPr>
              <a:t>) ?</a:t>
            </a:r>
          </a:p>
        </p:txBody>
      </p:sp>
      <p:pic>
        <p:nvPicPr>
          <p:cNvPr id="4" name="Picture 0" descr="MASTER-LOGO-IBT-STIKOM-BALI-ITB-LENGKAP-1-819x102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0"/>
            <a:ext cx="1419458" cy="1774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0" y="6143644"/>
            <a:ext cx="9144000" cy="785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8286776" y="3214686"/>
            <a:ext cx="2714676" cy="278605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8143836" y="2428868"/>
            <a:ext cx="1000164" cy="92867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5805281" y="6357958"/>
            <a:ext cx="31958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Institut Teknologi</a:t>
            </a:r>
            <a:r>
              <a:rPr kumimoji="0" lang="id-ID" sz="12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dan Bisinis STIKOM BALI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071546"/>
            <a:ext cx="5929322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static-2.gumroad.com/res/gumroad/1211634803146/asset_previews/cc397c23492d689ee84b53fc2c89c8d7/retina/directions-colour-thumbnai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528"/>
            <a:ext cx="3857620" cy="385762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b="1" dirty="0" smtClean="0">
                <a:latin typeface="Gill Sans MT" pitchFamily="34" charset="0"/>
                <a:cs typeface="Arial" pitchFamily="34" charset="0"/>
              </a:rPr>
              <a:t>TUJUAN PENELITIAN</a:t>
            </a:r>
            <a:endParaRPr lang="id-ID" sz="3600" b="1" dirty="0"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900882" cy="4525963"/>
          </a:xfrm>
        </p:spPr>
        <p:txBody>
          <a:bodyPr>
            <a:normAutofit/>
          </a:bodyPr>
          <a:lstStyle/>
          <a:p>
            <a:r>
              <a:rPr lang="id-ID" sz="2800" dirty="0">
                <a:latin typeface="Gill Sans MT" pitchFamily="34" charset="0"/>
              </a:rPr>
              <a:t>Penelitian ini bertujuan untuk memahami peran Dinas Pariwisata dan Kebudayaan </a:t>
            </a:r>
            <a:r>
              <a:rPr lang="id-ID" sz="2800" dirty="0" smtClean="0">
                <a:latin typeface="Gill Sans MT" pitchFamily="34" charset="0"/>
              </a:rPr>
              <a:t>Bali  </a:t>
            </a:r>
            <a:r>
              <a:rPr lang="id-ID" sz="2800" dirty="0">
                <a:latin typeface="Gill Sans MT" pitchFamily="34" charset="0"/>
              </a:rPr>
              <a:t>dalam membangun pariwisata berbasis masyarakat (community based tourism).</a:t>
            </a:r>
          </a:p>
        </p:txBody>
      </p:sp>
      <p:pic>
        <p:nvPicPr>
          <p:cNvPr id="4" name="Picture 0" descr="MASTER-LOGO-IBT-STIKOM-BALI-ITB-LENGKAP-1-819x102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0"/>
            <a:ext cx="1419458" cy="1774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0" y="6143644"/>
            <a:ext cx="9144000" cy="785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8286776" y="3214686"/>
            <a:ext cx="2714676" cy="278605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8143836" y="2428868"/>
            <a:ext cx="1000164" cy="92867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5805281" y="6357958"/>
            <a:ext cx="31958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Institut Teknologi</a:t>
            </a:r>
            <a:r>
              <a:rPr kumimoji="0" lang="id-ID" sz="12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dan Bisinis STIKOM BALI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071546"/>
            <a:ext cx="5929322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static-2.gumroad.com/res/gumroad/1211634803146/asset_previews/56b0484058cebbee9013d3c3ee5e3b1d/retina/thumbnail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3357562"/>
            <a:ext cx="2880000" cy="2880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b="1" dirty="0" smtClean="0">
                <a:latin typeface="Gill Sans MT" pitchFamily="34" charset="0"/>
                <a:cs typeface="Arial" pitchFamily="34" charset="0"/>
              </a:rPr>
              <a:t>MANFAAT PENELITIAN</a:t>
            </a:r>
            <a:endParaRPr lang="id-ID" sz="3600" b="1" dirty="0"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900882" cy="4525963"/>
          </a:xfrm>
        </p:spPr>
        <p:txBody>
          <a:bodyPr>
            <a:normAutofit/>
          </a:bodyPr>
          <a:lstStyle/>
          <a:p>
            <a:r>
              <a:rPr lang="id-ID" sz="2800" dirty="0" smtClean="0">
                <a:latin typeface="Gill Sans MT" pitchFamily="34" charset="0"/>
              </a:rPr>
              <a:t>Teoritis</a:t>
            </a:r>
          </a:p>
          <a:p>
            <a:pPr algn="just">
              <a:buNone/>
            </a:pPr>
            <a:r>
              <a:rPr lang="id-ID" sz="2800" dirty="0" smtClean="0">
                <a:latin typeface="Gill Sans MT" pitchFamily="34" charset="0"/>
              </a:rPr>
              <a:t>	Penelitian </a:t>
            </a:r>
            <a:r>
              <a:rPr lang="id-ID" sz="2800" dirty="0">
                <a:latin typeface="Gill Sans MT" pitchFamily="34" charset="0"/>
              </a:rPr>
              <a:t>ini diharapkan nantinya dapat bermanfaat sebagai referansi yang valid mengenai tema yang peneliti angkat. Penelitian ini juga secara umum diharapkan dapat memperkaya khasanah ilmu Administrasi Negara khususnya bidang pembangunan regional.</a:t>
            </a:r>
          </a:p>
        </p:txBody>
      </p:sp>
      <p:pic>
        <p:nvPicPr>
          <p:cNvPr id="4" name="Picture 0" descr="MASTER-LOGO-IBT-STIKOM-BALI-ITB-LENGKAP-1-819x102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0"/>
            <a:ext cx="1419458" cy="1774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0" y="6143644"/>
            <a:ext cx="9144000" cy="785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8286776" y="3214686"/>
            <a:ext cx="2714676" cy="278605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8143836" y="2428868"/>
            <a:ext cx="1000164" cy="92867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5805281" y="6357958"/>
            <a:ext cx="31958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Institut Teknologi</a:t>
            </a:r>
            <a:r>
              <a:rPr kumimoji="0" lang="id-ID" sz="12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dan Bisinis STIKOM BALI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071546"/>
            <a:ext cx="5929322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s://static-2.gumroad.com/res/gumroad/1211634803146/asset_previews/56b0484058cebbee9013d3c3ee5e3b1d/retina/thumbnail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3357562"/>
            <a:ext cx="2880000" cy="2880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b="1" dirty="0" smtClean="0">
                <a:latin typeface="Gill Sans MT" pitchFamily="34" charset="0"/>
                <a:cs typeface="Arial" pitchFamily="34" charset="0"/>
              </a:rPr>
              <a:t>MANFAAT PENELITIAN</a:t>
            </a:r>
            <a:endParaRPr lang="id-ID" sz="3600" b="1" dirty="0"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900882" cy="4525963"/>
          </a:xfrm>
        </p:spPr>
        <p:txBody>
          <a:bodyPr>
            <a:normAutofit/>
          </a:bodyPr>
          <a:lstStyle/>
          <a:p>
            <a:r>
              <a:rPr lang="id-ID" sz="2800" dirty="0" smtClean="0">
                <a:latin typeface="Gill Sans MT" pitchFamily="34" charset="0"/>
              </a:rPr>
              <a:t>Praktis</a:t>
            </a:r>
          </a:p>
          <a:p>
            <a:pPr algn="just">
              <a:buNone/>
            </a:pPr>
            <a:r>
              <a:rPr lang="id-ID" sz="2800" dirty="0" smtClean="0">
                <a:latin typeface="Gill Sans MT" pitchFamily="34" charset="0"/>
              </a:rPr>
              <a:t>	Sebagai </a:t>
            </a:r>
            <a:r>
              <a:rPr lang="id-ID" sz="2800" dirty="0">
                <a:latin typeface="Gill Sans MT" pitchFamily="34" charset="0"/>
              </a:rPr>
              <a:t>sarana peneliti untuk mengimplementasikan teori yang telah didapatkan selama mendalami perkuliahan di ITB STIKOM JIMBARAN BALI</a:t>
            </a:r>
            <a:r>
              <a:rPr lang="id-ID" sz="2800" dirty="0" smtClean="0">
                <a:latin typeface="Gill Sans MT" pitchFamily="34" charset="0"/>
              </a:rPr>
              <a:t>.</a:t>
            </a:r>
          </a:p>
          <a:p>
            <a:pPr marL="342900" lvl="2" indent="-342900" algn="just">
              <a:buNone/>
            </a:pPr>
            <a:r>
              <a:rPr lang="id-ID" sz="2800" dirty="0">
                <a:latin typeface="Gill Sans MT" pitchFamily="34" charset="0"/>
              </a:rPr>
              <a:t>	</a:t>
            </a:r>
            <a:r>
              <a:rPr lang="id-ID" sz="2800" dirty="0" smtClean="0">
                <a:latin typeface="Gill Sans MT" pitchFamily="34" charset="0"/>
              </a:rPr>
              <a:t>Penelitian </a:t>
            </a:r>
            <a:r>
              <a:rPr lang="id-ID" sz="2800" dirty="0">
                <a:latin typeface="Gill Sans MT" pitchFamily="34" charset="0"/>
              </a:rPr>
              <a:t>ini merupakan salah satu syarat untuk </a:t>
            </a:r>
            <a:r>
              <a:rPr lang="en-SG" sz="2800" dirty="0">
                <a:latin typeface="Gill Sans MT" pitchFamily="34" charset="0"/>
              </a:rPr>
              <a:t>project Mata </a:t>
            </a:r>
            <a:r>
              <a:rPr lang="en-SG" sz="2800" dirty="0" err="1">
                <a:latin typeface="Gill Sans MT" pitchFamily="34" charset="0"/>
              </a:rPr>
              <a:t>Kuliah</a:t>
            </a:r>
            <a:r>
              <a:rPr lang="en-SG" sz="2800" dirty="0">
                <a:latin typeface="Gill Sans MT" pitchFamily="34" charset="0"/>
              </a:rPr>
              <a:t> E-Tourism Project</a:t>
            </a:r>
            <a:endParaRPr lang="id-ID" dirty="0">
              <a:latin typeface="Gill Sans MT" pitchFamily="34" charset="0"/>
            </a:endParaRPr>
          </a:p>
          <a:p>
            <a:pPr algn="just">
              <a:buNone/>
            </a:pPr>
            <a:endParaRPr lang="id-ID" sz="2800" dirty="0">
              <a:latin typeface="Gill Sans MT" pitchFamily="34" charset="0"/>
            </a:endParaRPr>
          </a:p>
        </p:txBody>
      </p:sp>
      <p:pic>
        <p:nvPicPr>
          <p:cNvPr id="4" name="Picture 0" descr="MASTER-LOGO-IBT-STIKOM-BALI-ITB-LENGKAP-1-819x102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0"/>
            <a:ext cx="1419458" cy="1774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0" y="6143644"/>
            <a:ext cx="9144000" cy="785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8286776" y="3214686"/>
            <a:ext cx="2714676" cy="278605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8143836" y="2428868"/>
            <a:ext cx="1000164" cy="92867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5805281" y="6357958"/>
            <a:ext cx="31958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Institut Teknologi</a:t>
            </a:r>
            <a:r>
              <a:rPr kumimoji="0" lang="id-ID" sz="12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dan Bisinis STIKOM BALI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071546"/>
            <a:ext cx="5929322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b="1" dirty="0" smtClean="0">
                <a:latin typeface="Gill Sans MT" pitchFamily="34" charset="0"/>
                <a:cs typeface="Arial" pitchFamily="34" charset="0"/>
              </a:rPr>
              <a:t>RUANG LINGKUP</a:t>
            </a:r>
            <a:endParaRPr lang="id-ID" sz="3600" b="1" dirty="0"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900882" cy="4525963"/>
          </a:xfrm>
        </p:spPr>
        <p:txBody>
          <a:bodyPr>
            <a:normAutofit/>
          </a:bodyPr>
          <a:lstStyle/>
          <a:p>
            <a:pPr algn="just"/>
            <a:r>
              <a:rPr lang="id-ID" dirty="0">
                <a:latin typeface="Gill Sans MT" pitchFamily="34" charset="0"/>
              </a:rPr>
              <a:t>Karena banyaknya permasalahan yang telah diidentifikasi, keterbatasan peneliti serta urgensi dari pentingnya suatu partisipasi </a:t>
            </a:r>
            <a:r>
              <a:rPr lang="id-ID" dirty="0" smtClean="0">
                <a:latin typeface="Gill Sans MT" pitchFamily="34" charset="0"/>
              </a:rPr>
              <a:t>masyarakat </a:t>
            </a:r>
            <a:r>
              <a:rPr lang="id-ID" dirty="0">
                <a:latin typeface="Gill Sans MT" pitchFamily="34" charset="0"/>
              </a:rPr>
              <a:t>untuk mendukung kinerja pemerintah, maka penelitian ini dibatasi pada peran Dinas Pariwisata dan Kebudayaan kota Bali dalam membangun pariwisata berbasis masyarakat (</a:t>
            </a:r>
            <a:r>
              <a:rPr lang="id-ID" i="1" dirty="0">
                <a:latin typeface="Gill Sans MT" pitchFamily="34" charset="0"/>
              </a:rPr>
              <a:t>community based tourism</a:t>
            </a:r>
            <a:r>
              <a:rPr lang="id-ID" dirty="0">
                <a:latin typeface="Gill Sans MT" pitchFamily="34" charset="0"/>
              </a:rPr>
              <a:t>).</a:t>
            </a:r>
          </a:p>
          <a:p>
            <a:pPr algn="just">
              <a:buNone/>
            </a:pPr>
            <a:endParaRPr lang="id-ID" sz="2800" dirty="0">
              <a:latin typeface="Gill Sans MT" pitchFamily="34" charset="0"/>
            </a:endParaRPr>
          </a:p>
        </p:txBody>
      </p:sp>
      <p:pic>
        <p:nvPicPr>
          <p:cNvPr id="4" name="Picture 0" descr="MASTER-LOGO-IBT-STIKOM-BALI-ITB-LENGKAP-1-819x102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0"/>
            <a:ext cx="1419458" cy="1774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0" y="6143644"/>
            <a:ext cx="9144000" cy="785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8286776" y="3214686"/>
            <a:ext cx="2714676" cy="278605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8143836" y="2428868"/>
            <a:ext cx="1000164" cy="92867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5805281" y="6357958"/>
            <a:ext cx="31958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Institut Teknologi</a:t>
            </a:r>
            <a:r>
              <a:rPr kumimoji="0" lang="id-ID" sz="12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dan Bisinis STIKOM BALI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071546"/>
            <a:ext cx="5929322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404</Words>
  <Application>Microsoft Office PowerPoint</Application>
  <PresentationFormat>On-screen Show (4:3)</PresentationFormat>
  <Paragraphs>54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PERAN DINAS PARIWISATA DAN KEBUDAYAAN BALI DALAM MEMBANGUN PARIWISATA BERBASIS MASYARAKAT (COMMUNITY BASED TOURISM) DAN E-TOURISM </vt:lpstr>
      <vt:lpstr>LATAR BELAKANG</vt:lpstr>
      <vt:lpstr>LATAR BELAKANG Cont...</vt:lpstr>
      <vt:lpstr>LATAR BELAKANG Cont...</vt:lpstr>
      <vt:lpstr>RUMUSAN MASALAH</vt:lpstr>
      <vt:lpstr>TUJUAN PENELITIAN</vt:lpstr>
      <vt:lpstr>MANFAAT PENELITIAN</vt:lpstr>
      <vt:lpstr>MANFAAT PENELITIAN</vt:lpstr>
      <vt:lpstr>RUANG LINGKUP</vt:lpstr>
      <vt:lpstr>E-Tourism Page (Select Destination)</vt:lpstr>
      <vt:lpstr>E-Tourism Page (Form Pengaduan)</vt:lpstr>
      <vt:lpstr>E-Tourism Page (Login Stakeholder)</vt:lpstr>
      <vt:lpstr>E-Tourism Page (Dashboard Stakeholder)</vt:lpstr>
      <vt:lpstr>E-Tourism Page (Data Pariwisata)</vt:lpstr>
      <vt:lpstr>E-Tourism Page (Form Data Pariwisata)</vt:lpstr>
      <vt:lpstr>E-Tourism Page (Data Complaint)</vt:lpstr>
      <vt:lpstr>E-Tourism Page (Detail Data Complaint)</vt:lpstr>
      <vt:lpstr>E-Tourism Page (Detail Data Complaint)</vt:lpstr>
      <vt:lpstr>Terimakasih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 DINAS PARIWISATA DAN KEBUDAYAAN KOTA BALI DALAM MEMBANGUN PARIWISATA BERBASIS MASYARAKAT (COMMUNITY BASED TOURISM) DAN E-TOURISM</dc:title>
  <dc:creator>Delta</dc:creator>
  <cp:lastModifiedBy>Delta</cp:lastModifiedBy>
  <cp:revision>11</cp:revision>
  <dcterms:created xsi:type="dcterms:W3CDTF">2020-05-20T15:10:53Z</dcterms:created>
  <dcterms:modified xsi:type="dcterms:W3CDTF">2020-06-11T04:29:24Z</dcterms:modified>
</cp:coreProperties>
</file>