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0" r:id="rId4"/>
    <p:sldId id="261" r:id="rId5"/>
    <p:sldId id="295" r:id="rId6"/>
    <p:sldId id="293" r:id="rId7"/>
    <p:sldId id="262" r:id="rId8"/>
    <p:sldId id="268" r:id="rId9"/>
    <p:sldId id="278" r:id="rId10"/>
    <p:sldId id="283" r:id="rId11"/>
    <p:sldId id="269" r:id="rId12"/>
    <p:sldId id="280" r:id="rId13"/>
    <p:sldId id="304" r:id="rId14"/>
    <p:sldId id="296" r:id="rId15"/>
    <p:sldId id="291" r:id="rId16"/>
    <p:sldId id="265" r:id="rId17"/>
    <p:sldId id="299" r:id="rId18"/>
    <p:sldId id="302" r:id="rId19"/>
    <p:sldId id="300" r:id="rId20"/>
    <p:sldId id="301" r:id="rId21"/>
    <p:sldId id="298" r:id="rId22"/>
    <p:sldId id="297" r:id="rId23"/>
    <p:sldId id="270" r:id="rId24"/>
    <p:sldId id="284" r:id="rId25"/>
    <p:sldId id="303" r:id="rId26"/>
    <p:sldId id="267" r:id="rId27"/>
    <p:sldId id="27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000"/>
    <a:srgbClr val="005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62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04169-538A-4973-8F88-DFC17261FA4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90E903C-F507-42E5-A6BA-7C7EA777DB7C}">
      <dgm:prSet phldrT="[Text]"/>
      <dgm:spPr/>
      <dgm:t>
        <a:bodyPr/>
        <a:lstStyle/>
        <a:p>
          <a:r>
            <a:rPr lang="en-US" dirty="0"/>
            <a:t>social</a:t>
          </a:r>
        </a:p>
      </dgm:t>
    </dgm:pt>
    <dgm:pt modelId="{0459B87F-EE3C-492F-B27B-30690F2A3E7E}" type="parTrans" cxnId="{1C3907ED-21F7-442C-BECD-24B0EF003627}">
      <dgm:prSet/>
      <dgm:spPr/>
      <dgm:t>
        <a:bodyPr/>
        <a:lstStyle/>
        <a:p>
          <a:endParaRPr lang="en-US"/>
        </a:p>
      </dgm:t>
    </dgm:pt>
    <dgm:pt modelId="{433205DB-5B31-4BC0-AE03-74C57ADEA96C}" type="sibTrans" cxnId="{1C3907ED-21F7-442C-BECD-24B0EF003627}">
      <dgm:prSet/>
      <dgm:spPr/>
      <dgm:t>
        <a:bodyPr/>
        <a:lstStyle/>
        <a:p>
          <a:endParaRPr lang="en-US"/>
        </a:p>
      </dgm:t>
    </dgm:pt>
    <dgm:pt modelId="{2970EAF2-6183-4DA6-9247-34A00A60D6F6}">
      <dgm:prSet phldrT="[Text]"/>
      <dgm:spPr/>
      <dgm:t>
        <a:bodyPr/>
        <a:lstStyle/>
        <a:p>
          <a:r>
            <a:rPr lang="en-US" dirty="0"/>
            <a:t>blog</a:t>
          </a:r>
        </a:p>
      </dgm:t>
    </dgm:pt>
    <dgm:pt modelId="{AEF82ED6-EE7B-419B-AF33-1FDD3B24825F}" type="parTrans" cxnId="{63BA4462-5572-4E2E-B646-2ED6C2DDAA04}">
      <dgm:prSet/>
      <dgm:spPr/>
      <dgm:t>
        <a:bodyPr/>
        <a:lstStyle/>
        <a:p>
          <a:endParaRPr lang="en-US"/>
        </a:p>
      </dgm:t>
    </dgm:pt>
    <dgm:pt modelId="{DCB94B81-1E2A-4C42-93C0-AAC117225DEE}" type="sibTrans" cxnId="{63BA4462-5572-4E2E-B646-2ED6C2DDAA04}">
      <dgm:prSet/>
      <dgm:spPr/>
      <dgm:t>
        <a:bodyPr/>
        <a:lstStyle/>
        <a:p>
          <a:endParaRPr lang="en-US"/>
        </a:p>
      </dgm:t>
    </dgm:pt>
    <dgm:pt modelId="{B06B1AF4-ED7F-4B6B-9DF3-F7F4578B1B2F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5AF0E434-45D9-4F2C-A263-2BE8017D817B}" type="parTrans" cxnId="{DA0BE426-CEEC-4D01-BEE8-ED0747CD4055}">
      <dgm:prSet/>
      <dgm:spPr/>
      <dgm:t>
        <a:bodyPr/>
        <a:lstStyle/>
        <a:p>
          <a:endParaRPr lang="en-US"/>
        </a:p>
      </dgm:t>
    </dgm:pt>
    <dgm:pt modelId="{C2EDE46C-2E41-4927-B338-9ADBD0FCB855}" type="sibTrans" cxnId="{DA0BE426-CEEC-4D01-BEE8-ED0747CD4055}">
      <dgm:prSet/>
      <dgm:spPr/>
      <dgm:t>
        <a:bodyPr/>
        <a:lstStyle/>
        <a:p>
          <a:endParaRPr lang="en-US"/>
        </a:p>
      </dgm:t>
    </dgm:pt>
    <dgm:pt modelId="{79922D8D-2A0A-4732-9DDE-007FCA5E23D8}" type="pres">
      <dgm:prSet presAssocID="{F9A04169-538A-4973-8F88-DFC17261FA4E}" presName="CompostProcess" presStyleCnt="0">
        <dgm:presLayoutVars>
          <dgm:dir/>
          <dgm:resizeHandles val="exact"/>
        </dgm:presLayoutVars>
      </dgm:prSet>
      <dgm:spPr/>
    </dgm:pt>
    <dgm:pt modelId="{8382B6D5-8B5B-4E55-BB34-01B51336BA0A}" type="pres">
      <dgm:prSet presAssocID="{F9A04169-538A-4973-8F88-DFC17261FA4E}" presName="arrow" presStyleLbl="bgShp" presStyleIdx="0" presStyleCnt="1"/>
      <dgm:spPr/>
    </dgm:pt>
    <dgm:pt modelId="{DC38811D-05F7-4335-BF24-4EE773AF9F39}" type="pres">
      <dgm:prSet presAssocID="{F9A04169-538A-4973-8F88-DFC17261FA4E}" presName="linearProcess" presStyleCnt="0"/>
      <dgm:spPr/>
    </dgm:pt>
    <dgm:pt modelId="{6F5DC13B-B134-4811-B656-8BDB268429D9}" type="pres">
      <dgm:prSet presAssocID="{F90E903C-F507-42E5-A6BA-7C7EA777DB7C}" presName="textNode" presStyleLbl="node1" presStyleIdx="0" presStyleCnt="3">
        <dgm:presLayoutVars>
          <dgm:bulletEnabled val="1"/>
        </dgm:presLayoutVars>
      </dgm:prSet>
      <dgm:spPr/>
    </dgm:pt>
    <dgm:pt modelId="{4C4A8849-2808-43DA-ACE8-E0154A9616CF}" type="pres">
      <dgm:prSet presAssocID="{433205DB-5B31-4BC0-AE03-74C57ADEA96C}" presName="sibTrans" presStyleCnt="0"/>
      <dgm:spPr/>
    </dgm:pt>
    <dgm:pt modelId="{77E7C896-77AE-41F3-A7EF-3D9751C37F62}" type="pres">
      <dgm:prSet presAssocID="{2970EAF2-6183-4DA6-9247-34A00A60D6F6}" presName="textNode" presStyleLbl="node1" presStyleIdx="1" presStyleCnt="3">
        <dgm:presLayoutVars>
          <dgm:bulletEnabled val="1"/>
        </dgm:presLayoutVars>
      </dgm:prSet>
      <dgm:spPr/>
    </dgm:pt>
    <dgm:pt modelId="{D3CB52D9-C281-46FA-8BF1-E94D80897ACC}" type="pres">
      <dgm:prSet presAssocID="{DCB94B81-1E2A-4C42-93C0-AAC117225DEE}" presName="sibTrans" presStyleCnt="0"/>
      <dgm:spPr/>
    </dgm:pt>
    <dgm:pt modelId="{3FD2C6F0-2772-48AE-9C42-3E454E897818}" type="pres">
      <dgm:prSet presAssocID="{B06B1AF4-ED7F-4B6B-9DF3-F7F4578B1B2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3BA4462-5572-4E2E-B646-2ED6C2DDAA04}" srcId="{F9A04169-538A-4973-8F88-DFC17261FA4E}" destId="{2970EAF2-6183-4DA6-9247-34A00A60D6F6}" srcOrd="1" destOrd="0" parTransId="{AEF82ED6-EE7B-419B-AF33-1FDD3B24825F}" sibTransId="{DCB94B81-1E2A-4C42-93C0-AAC117225DEE}"/>
    <dgm:cxn modelId="{1C3907ED-21F7-442C-BECD-24B0EF003627}" srcId="{F9A04169-538A-4973-8F88-DFC17261FA4E}" destId="{F90E903C-F507-42E5-A6BA-7C7EA777DB7C}" srcOrd="0" destOrd="0" parTransId="{0459B87F-EE3C-492F-B27B-30690F2A3E7E}" sibTransId="{433205DB-5B31-4BC0-AE03-74C57ADEA96C}"/>
    <dgm:cxn modelId="{068ED85C-8814-455B-8D2B-E0A270DEEAC6}" type="presOf" srcId="{2970EAF2-6183-4DA6-9247-34A00A60D6F6}" destId="{77E7C896-77AE-41F3-A7EF-3D9751C37F62}" srcOrd="0" destOrd="0" presId="urn:microsoft.com/office/officeart/2005/8/layout/hProcess9"/>
    <dgm:cxn modelId="{AA47908E-E30D-473D-B530-E57A0114DF7B}" type="presOf" srcId="{B06B1AF4-ED7F-4B6B-9DF3-F7F4578B1B2F}" destId="{3FD2C6F0-2772-48AE-9C42-3E454E897818}" srcOrd="0" destOrd="0" presId="urn:microsoft.com/office/officeart/2005/8/layout/hProcess9"/>
    <dgm:cxn modelId="{4E261E79-83F8-4EF7-BCAE-98C1534DD5B1}" type="presOf" srcId="{F9A04169-538A-4973-8F88-DFC17261FA4E}" destId="{79922D8D-2A0A-4732-9DDE-007FCA5E23D8}" srcOrd="0" destOrd="0" presId="urn:microsoft.com/office/officeart/2005/8/layout/hProcess9"/>
    <dgm:cxn modelId="{DA0BE426-CEEC-4D01-BEE8-ED0747CD4055}" srcId="{F9A04169-538A-4973-8F88-DFC17261FA4E}" destId="{B06B1AF4-ED7F-4B6B-9DF3-F7F4578B1B2F}" srcOrd="2" destOrd="0" parTransId="{5AF0E434-45D9-4F2C-A263-2BE8017D817B}" sibTransId="{C2EDE46C-2E41-4927-B338-9ADBD0FCB855}"/>
    <dgm:cxn modelId="{2888AF3F-0142-4543-B524-204E5A619268}" type="presOf" srcId="{F90E903C-F507-42E5-A6BA-7C7EA777DB7C}" destId="{6F5DC13B-B134-4811-B656-8BDB268429D9}" srcOrd="0" destOrd="0" presId="urn:microsoft.com/office/officeart/2005/8/layout/hProcess9"/>
    <dgm:cxn modelId="{3719801D-E85E-4522-9F37-2A8E1A784208}" type="presParOf" srcId="{79922D8D-2A0A-4732-9DDE-007FCA5E23D8}" destId="{8382B6D5-8B5B-4E55-BB34-01B51336BA0A}" srcOrd="0" destOrd="0" presId="urn:microsoft.com/office/officeart/2005/8/layout/hProcess9"/>
    <dgm:cxn modelId="{D574ED60-3622-4931-B846-740A2AFAA3FE}" type="presParOf" srcId="{79922D8D-2A0A-4732-9DDE-007FCA5E23D8}" destId="{DC38811D-05F7-4335-BF24-4EE773AF9F39}" srcOrd="1" destOrd="0" presId="urn:microsoft.com/office/officeart/2005/8/layout/hProcess9"/>
    <dgm:cxn modelId="{4A562B85-C676-4A3B-AE5B-041427687FAC}" type="presParOf" srcId="{DC38811D-05F7-4335-BF24-4EE773AF9F39}" destId="{6F5DC13B-B134-4811-B656-8BDB268429D9}" srcOrd="0" destOrd="0" presId="urn:microsoft.com/office/officeart/2005/8/layout/hProcess9"/>
    <dgm:cxn modelId="{52A5E182-52C8-4A60-9E42-68E9821DF2CD}" type="presParOf" srcId="{DC38811D-05F7-4335-BF24-4EE773AF9F39}" destId="{4C4A8849-2808-43DA-ACE8-E0154A9616CF}" srcOrd="1" destOrd="0" presId="urn:microsoft.com/office/officeart/2005/8/layout/hProcess9"/>
    <dgm:cxn modelId="{795C95B7-6E0B-4A17-A8BB-F63101F88011}" type="presParOf" srcId="{DC38811D-05F7-4335-BF24-4EE773AF9F39}" destId="{77E7C896-77AE-41F3-A7EF-3D9751C37F62}" srcOrd="2" destOrd="0" presId="urn:microsoft.com/office/officeart/2005/8/layout/hProcess9"/>
    <dgm:cxn modelId="{F5B245F1-4C9F-4222-91CB-FE256D1543E3}" type="presParOf" srcId="{DC38811D-05F7-4335-BF24-4EE773AF9F39}" destId="{D3CB52D9-C281-46FA-8BF1-E94D80897ACC}" srcOrd="3" destOrd="0" presId="urn:microsoft.com/office/officeart/2005/8/layout/hProcess9"/>
    <dgm:cxn modelId="{E229B932-A10B-4BFC-9F33-48615397169A}" type="presParOf" srcId="{DC38811D-05F7-4335-BF24-4EE773AF9F39}" destId="{3FD2C6F0-2772-48AE-9C42-3E454E89781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04169-538A-4973-8F88-DFC17261FA4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E903C-F507-42E5-A6BA-7C7EA777DB7C}">
      <dgm:prSet phldrT="[Text]"/>
      <dgm:spPr/>
      <dgm:t>
        <a:bodyPr/>
        <a:lstStyle/>
        <a:p>
          <a:r>
            <a:rPr lang="en-US" dirty="0"/>
            <a:t>social</a:t>
          </a:r>
        </a:p>
      </dgm:t>
    </dgm:pt>
    <dgm:pt modelId="{0459B87F-EE3C-492F-B27B-30690F2A3E7E}" type="parTrans" cxnId="{1C3907ED-21F7-442C-BECD-24B0EF003627}">
      <dgm:prSet/>
      <dgm:spPr/>
      <dgm:t>
        <a:bodyPr/>
        <a:lstStyle/>
        <a:p>
          <a:endParaRPr lang="en-US"/>
        </a:p>
      </dgm:t>
    </dgm:pt>
    <dgm:pt modelId="{433205DB-5B31-4BC0-AE03-74C57ADEA96C}" type="sibTrans" cxnId="{1C3907ED-21F7-442C-BECD-24B0EF003627}">
      <dgm:prSet/>
      <dgm:spPr/>
      <dgm:t>
        <a:bodyPr/>
        <a:lstStyle/>
        <a:p>
          <a:endParaRPr lang="en-US"/>
        </a:p>
      </dgm:t>
    </dgm:pt>
    <dgm:pt modelId="{2970EAF2-6183-4DA6-9247-34A00A60D6F6}">
      <dgm:prSet phldrT="[Text]"/>
      <dgm:spPr/>
      <dgm:t>
        <a:bodyPr/>
        <a:lstStyle/>
        <a:p>
          <a:r>
            <a:rPr lang="en-US" dirty="0"/>
            <a:t>Guest post</a:t>
          </a:r>
        </a:p>
      </dgm:t>
    </dgm:pt>
    <dgm:pt modelId="{AEF82ED6-EE7B-419B-AF33-1FDD3B24825F}" type="parTrans" cxnId="{63BA4462-5572-4E2E-B646-2ED6C2DDAA04}">
      <dgm:prSet/>
      <dgm:spPr/>
      <dgm:t>
        <a:bodyPr/>
        <a:lstStyle/>
        <a:p>
          <a:endParaRPr lang="en-US"/>
        </a:p>
      </dgm:t>
    </dgm:pt>
    <dgm:pt modelId="{DCB94B81-1E2A-4C42-93C0-AAC117225DEE}" type="sibTrans" cxnId="{63BA4462-5572-4E2E-B646-2ED6C2DDAA04}">
      <dgm:prSet/>
      <dgm:spPr/>
      <dgm:t>
        <a:bodyPr/>
        <a:lstStyle/>
        <a:p>
          <a:endParaRPr lang="en-US"/>
        </a:p>
      </dgm:t>
    </dgm:pt>
    <dgm:pt modelId="{B06B1AF4-ED7F-4B6B-9DF3-F7F4578B1B2F}">
      <dgm:prSet phldrT="[Text]"/>
      <dgm:spPr/>
      <dgm:t>
        <a:bodyPr/>
        <a:lstStyle/>
        <a:p>
          <a:r>
            <a:rPr lang="en-US" dirty="0"/>
            <a:t>download</a:t>
          </a:r>
        </a:p>
      </dgm:t>
    </dgm:pt>
    <dgm:pt modelId="{5AF0E434-45D9-4F2C-A263-2BE8017D817B}" type="parTrans" cxnId="{DA0BE426-CEEC-4D01-BEE8-ED0747CD4055}">
      <dgm:prSet/>
      <dgm:spPr/>
      <dgm:t>
        <a:bodyPr/>
        <a:lstStyle/>
        <a:p>
          <a:endParaRPr lang="en-US"/>
        </a:p>
      </dgm:t>
    </dgm:pt>
    <dgm:pt modelId="{C2EDE46C-2E41-4927-B338-9ADBD0FCB855}" type="sibTrans" cxnId="{DA0BE426-CEEC-4D01-BEE8-ED0747CD4055}">
      <dgm:prSet/>
      <dgm:spPr/>
      <dgm:t>
        <a:bodyPr/>
        <a:lstStyle/>
        <a:p>
          <a:endParaRPr lang="en-US"/>
        </a:p>
      </dgm:t>
    </dgm:pt>
    <dgm:pt modelId="{0A1A41C2-CF02-4374-B614-896523F37DB9}">
      <dgm:prSet phldrT="[Text]"/>
      <dgm:spPr/>
      <dgm:t>
        <a:bodyPr/>
        <a:lstStyle/>
        <a:p>
          <a:r>
            <a:rPr lang="en-US" dirty="0"/>
            <a:t>nurture</a:t>
          </a:r>
        </a:p>
      </dgm:t>
    </dgm:pt>
    <dgm:pt modelId="{2B129013-227A-434C-9716-A5918C858E87}" type="parTrans" cxnId="{D702F808-CA87-462F-B918-3B58C46E6095}">
      <dgm:prSet/>
      <dgm:spPr/>
      <dgm:t>
        <a:bodyPr/>
        <a:lstStyle/>
        <a:p>
          <a:endParaRPr lang="en-US"/>
        </a:p>
      </dgm:t>
    </dgm:pt>
    <dgm:pt modelId="{8114EFD6-95A1-420C-9FC3-A6E493433155}" type="sibTrans" cxnId="{D702F808-CA87-462F-B918-3B58C46E6095}">
      <dgm:prSet/>
      <dgm:spPr/>
      <dgm:t>
        <a:bodyPr/>
        <a:lstStyle/>
        <a:p>
          <a:endParaRPr lang="en-US"/>
        </a:p>
      </dgm:t>
    </dgm:pt>
    <dgm:pt modelId="{79922D8D-2A0A-4732-9DDE-007FCA5E23D8}" type="pres">
      <dgm:prSet presAssocID="{F9A04169-538A-4973-8F88-DFC17261FA4E}" presName="CompostProcess" presStyleCnt="0">
        <dgm:presLayoutVars>
          <dgm:dir/>
          <dgm:resizeHandles val="exact"/>
        </dgm:presLayoutVars>
      </dgm:prSet>
      <dgm:spPr/>
    </dgm:pt>
    <dgm:pt modelId="{8382B6D5-8B5B-4E55-BB34-01B51336BA0A}" type="pres">
      <dgm:prSet presAssocID="{F9A04169-538A-4973-8F88-DFC17261FA4E}" presName="arrow" presStyleLbl="bgShp" presStyleIdx="0" presStyleCnt="1"/>
      <dgm:spPr/>
    </dgm:pt>
    <dgm:pt modelId="{DC38811D-05F7-4335-BF24-4EE773AF9F39}" type="pres">
      <dgm:prSet presAssocID="{F9A04169-538A-4973-8F88-DFC17261FA4E}" presName="linearProcess" presStyleCnt="0"/>
      <dgm:spPr/>
    </dgm:pt>
    <dgm:pt modelId="{6F5DC13B-B134-4811-B656-8BDB268429D9}" type="pres">
      <dgm:prSet presAssocID="{F90E903C-F507-42E5-A6BA-7C7EA777DB7C}" presName="textNode" presStyleLbl="node1" presStyleIdx="0" presStyleCnt="4" custLinFactNeighborX="-27386" custLinFactNeighborY="-55736">
        <dgm:presLayoutVars>
          <dgm:bulletEnabled val="1"/>
        </dgm:presLayoutVars>
      </dgm:prSet>
      <dgm:spPr/>
    </dgm:pt>
    <dgm:pt modelId="{4C4A8849-2808-43DA-ACE8-E0154A9616CF}" type="pres">
      <dgm:prSet presAssocID="{433205DB-5B31-4BC0-AE03-74C57ADEA96C}" presName="sibTrans" presStyleCnt="0"/>
      <dgm:spPr/>
    </dgm:pt>
    <dgm:pt modelId="{77E7C896-77AE-41F3-A7EF-3D9751C37F62}" type="pres">
      <dgm:prSet presAssocID="{2970EAF2-6183-4DA6-9247-34A00A60D6F6}" presName="textNode" presStyleLbl="node1" presStyleIdx="1" presStyleCnt="4" custLinFactX="-100000" custLinFactNeighborX="-124879" custLinFactNeighborY="56421">
        <dgm:presLayoutVars>
          <dgm:bulletEnabled val="1"/>
        </dgm:presLayoutVars>
      </dgm:prSet>
      <dgm:spPr/>
    </dgm:pt>
    <dgm:pt modelId="{D3CB52D9-C281-46FA-8BF1-E94D80897ACC}" type="pres">
      <dgm:prSet presAssocID="{DCB94B81-1E2A-4C42-93C0-AAC117225DEE}" presName="sibTrans" presStyleCnt="0"/>
      <dgm:spPr/>
    </dgm:pt>
    <dgm:pt modelId="{3FD2C6F0-2772-48AE-9C42-3E454E897818}" type="pres">
      <dgm:prSet presAssocID="{B06B1AF4-ED7F-4B6B-9DF3-F7F4578B1B2F}" presName="textNode" presStyleLbl="node1" presStyleIdx="2" presStyleCnt="4" custLinFactX="-94390" custLinFactNeighborX="-100000">
        <dgm:presLayoutVars>
          <dgm:bulletEnabled val="1"/>
        </dgm:presLayoutVars>
      </dgm:prSet>
      <dgm:spPr/>
    </dgm:pt>
    <dgm:pt modelId="{80538640-2223-4988-8A87-AC54D3610A0D}" type="pres">
      <dgm:prSet presAssocID="{C2EDE46C-2E41-4927-B338-9ADBD0FCB855}" presName="sibTrans" presStyleCnt="0"/>
      <dgm:spPr/>
    </dgm:pt>
    <dgm:pt modelId="{27443F50-0773-4648-A724-00D45E3357AD}" type="pres">
      <dgm:prSet presAssocID="{0A1A41C2-CF02-4374-B614-896523F37DB9}" presName="textNode" presStyleLbl="node1" presStyleIdx="3" presStyleCnt="4" custLinFactX="-94390" custLinFactNeighborX="-100000">
        <dgm:presLayoutVars>
          <dgm:bulletEnabled val="1"/>
        </dgm:presLayoutVars>
      </dgm:prSet>
      <dgm:spPr/>
    </dgm:pt>
  </dgm:ptLst>
  <dgm:cxnLst>
    <dgm:cxn modelId="{861A1EF3-8120-4961-8239-F6B91F73E08E}" type="presOf" srcId="{0A1A41C2-CF02-4374-B614-896523F37DB9}" destId="{27443F50-0773-4648-A724-00D45E3357AD}" srcOrd="0" destOrd="0" presId="urn:microsoft.com/office/officeart/2005/8/layout/hProcess9"/>
    <dgm:cxn modelId="{2888AF3F-0142-4543-B524-204E5A619268}" type="presOf" srcId="{F90E903C-F507-42E5-A6BA-7C7EA777DB7C}" destId="{6F5DC13B-B134-4811-B656-8BDB268429D9}" srcOrd="0" destOrd="0" presId="urn:microsoft.com/office/officeart/2005/8/layout/hProcess9"/>
    <dgm:cxn modelId="{1C3907ED-21F7-442C-BECD-24B0EF003627}" srcId="{F9A04169-538A-4973-8F88-DFC17261FA4E}" destId="{F90E903C-F507-42E5-A6BA-7C7EA777DB7C}" srcOrd="0" destOrd="0" parTransId="{0459B87F-EE3C-492F-B27B-30690F2A3E7E}" sibTransId="{433205DB-5B31-4BC0-AE03-74C57ADEA96C}"/>
    <dgm:cxn modelId="{DA0BE426-CEEC-4D01-BEE8-ED0747CD4055}" srcId="{F9A04169-538A-4973-8F88-DFC17261FA4E}" destId="{B06B1AF4-ED7F-4B6B-9DF3-F7F4578B1B2F}" srcOrd="2" destOrd="0" parTransId="{5AF0E434-45D9-4F2C-A263-2BE8017D817B}" sibTransId="{C2EDE46C-2E41-4927-B338-9ADBD0FCB855}"/>
    <dgm:cxn modelId="{4E261E79-83F8-4EF7-BCAE-98C1534DD5B1}" type="presOf" srcId="{F9A04169-538A-4973-8F88-DFC17261FA4E}" destId="{79922D8D-2A0A-4732-9DDE-007FCA5E23D8}" srcOrd="0" destOrd="0" presId="urn:microsoft.com/office/officeart/2005/8/layout/hProcess9"/>
    <dgm:cxn modelId="{AA47908E-E30D-473D-B530-E57A0114DF7B}" type="presOf" srcId="{B06B1AF4-ED7F-4B6B-9DF3-F7F4578B1B2F}" destId="{3FD2C6F0-2772-48AE-9C42-3E454E897818}" srcOrd="0" destOrd="0" presId="urn:microsoft.com/office/officeart/2005/8/layout/hProcess9"/>
    <dgm:cxn modelId="{068ED85C-8814-455B-8D2B-E0A270DEEAC6}" type="presOf" srcId="{2970EAF2-6183-4DA6-9247-34A00A60D6F6}" destId="{77E7C896-77AE-41F3-A7EF-3D9751C37F62}" srcOrd="0" destOrd="0" presId="urn:microsoft.com/office/officeart/2005/8/layout/hProcess9"/>
    <dgm:cxn modelId="{D702F808-CA87-462F-B918-3B58C46E6095}" srcId="{F9A04169-538A-4973-8F88-DFC17261FA4E}" destId="{0A1A41C2-CF02-4374-B614-896523F37DB9}" srcOrd="3" destOrd="0" parTransId="{2B129013-227A-434C-9716-A5918C858E87}" sibTransId="{8114EFD6-95A1-420C-9FC3-A6E493433155}"/>
    <dgm:cxn modelId="{63BA4462-5572-4E2E-B646-2ED6C2DDAA04}" srcId="{F9A04169-538A-4973-8F88-DFC17261FA4E}" destId="{2970EAF2-6183-4DA6-9247-34A00A60D6F6}" srcOrd="1" destOrd="0" parTransId="{AEF82ED6-EE7B-419B-AF33-1FDD3B24825F}" sibTransId="{DCB94B81-1E2A-4C42-93C0-AAC117225DEE}"/>
    <dgm:cxn modelId="{3719801D-E85E-4522-9F37-2A8E1A784208}" type="presParOf" srcId="{79922D8D-2A0A-4732-9DDE-007FCA5E23D8}" destId="{8382B6D5-8B5B-4E55-BB34-01B51336BA0A}" srcOrd="0" destOrd="0" presId="urn:microsoft.com/office/officeart/2005/8/layout/hProcess9"/>
    <dgm:cxn modelId="{D574ED60-3622-4931-B846-740A2AFAA3FE}" type="presParOf" srcId="{79922D8D-2A0A-4732-9DDE-007FCA5E23D8}" destId="{DC38811D-05F7-4335-BF24-4EE773AF9F39}" srcOrd="1" destOrd="0" presId="urn:microsoft.com/office/officeart/2005/8/layout/hProcess9"/>
    <dgm:cxn modelId="{4A562B85-C676-4A3B-AE5B-041427687FAC}" type="presParOf" srcId="{DC38811D-05F7-4335-BF24-4EE773AF9F39}" destId="{6F5DC13B-B134-4811-B656-8BDB268429D9}" srcOrd="0" destOrd="0" presId="urn:microsoft.com/office/officeart/2005/8/layout/hProcess9"/>
    <dgm:cxn modelId="{52A5E182-52C8-4A60-9E42-68E9821DF2CD}" type="presParOf" srcId="{DC38811D-05F7-4335-BF24-4EE773AF9F39}" destId="{4C4A8849-2808-43DA-ACE8-E0154A9616CF}" srcOrd="1" destOrd="0" presId="urn:microsoft.com/office/officeart/2005/8/layout/hProcess9"/>
    <dgm:cxn modelId="{795C95B7-6E0B-4A17-A8BB-F63101F88011}" type="presParOf" srcId="{DC38811D-05F7-4335-BF24-4EE773AF9F39}" destId="{77E7C896-77AE-41F3-A7EF-3D9751C37F62}" srcOrd="2" destOrd="0" presId="urn:microsoft.com/office/officeart/2005/8/layout/hProcess9"/>
    <dgm:cxn modelId="{F5B245F1-4C9F-4222-91CB-FE256D1543E3}" type="presParOf" srcId="{DC38811D-05F7-4335-BF24-4EE773AF9F39}" destId="{D3CB52D9-C281-46FA-8BF1-E94D80897ACC}" srcOrd="3" destOrd="0" presId="urn:microsoft.com/office/officeart/2005/8/layout/hProcess9"/>
    <dgm:cxn modelId="{E229B932-A10B-4BFC-9F33-48615397169A}" type="presParOf" srcId="{DC38811D-05F7-4335-BF24-4EE773AF9F39}" destId="{3FD2C6F0-2772-48AE-9C42-3E454E897818}" srcOrd="4" destOrd="0" presId="urn:microsoft.com/office/officeart/2005/8/layout/hProcess9"/>
    <dgm:cxn modelId="{2B2D44E2-81FA-427E-A4F7-230113BE1EC3}" type="presParOf" srcId="{DC38811D-05F7-4335-BF24-4EE773AF9F39}" destId="{80538640-2223-4988-8A87-AC54D3610A0D}" srcOrd="5" destOrd="0" presId="urn:microsoft.com/office/officeart/2005/8/layout/hProcess9"/>
    <dgm:cxn modelId="{CE542544-3B84-443E-A1B8-CB4E338F36E8}" type="presParOf" srcId="{DC38811D-05F7-4335-BF24-4EE773AF9F39}" destId="{27443F50-0773-4648-A724-00D45E3357A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995561-90E1-402A-B9FE-C070C8ED7F5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DCFB67-FBFC-472A-83EF-BDFB19D510AE}">
      <dgm:prSet phldrT="[Text]" custT="1"/>
      <dgm:spPr/>
      <dgm:t>
        <a:bodyPr/>
        <a:lstStyle/>
        <a:p>
          <a:r>
            <a:rPr lang="en-US" sz="1900" dirty="0"/>
            <a:t>Channels</a:t>
          </a:r>
        </a:p>
      </dgm:t>
    </dgm:pt>
    <dgm:pt modelId="{62BDFC71-0C02-4773-B1FD-3DD51D4671B6}" type="parTrans" cxnId="{F4A19CBE-9CCB-40A2-955E-2497F2F2C550}">
      <dgm:prSet/>
      <dgm:spPr/>
      <dgm:t>
        <a:bodyPr/>
        <a:lstStyle/>
        <a:p>
          <a:endParaRPr lang="en-US"/>
        </a:p>
      </dgm:t>
    </dgm:pt>
    <dgm:pt modelId="{E6A5D2DA-2BAC-41AC-A000-E2483E754013}" type="sibTrans" cxnId="{F4A19CBE-9CCB-40A2-955E-2497F2F2C550}">
      <dgm:prSet/>
      <dgm:spPr/>
      <dgm:t>
        <a:bodyPr/>
        <a:lstStyle/>
        <a:p>
          <a:endParaRPr lang="en-US" dirty="0"/>
        </a:p>
      </dgm:t>
    </dgm:pt>
    <dgm:pt modelId="{E6B341A8-D837-433B-9AE3-846F7EB22754}">
      <dgm:prSet phldrT="[Text]" custT="1"/>
      <dgm:spPr/>
      <dgm:t>
        <a:bodyPr/>
        <a:lstStyle/>
        <a:p>
          <a:r>
            <a:rPr lang="en-US" sz="1900" dirty="0"/>
            <a:t>Landing Page</a:t>
          </a:r>
        </a:p>
      </dgm:t>
    </dgm:pt>
    <dgm:pt modelId="{A5F5225A-5238-4838-ABA7-3E1054223208}" type="parTrans" cxnId="{5F3D2BC0-028A-4EE0-9BCC-92B469FDBFD4}">
      <dgm:prSet/>
      <dgm:spPr/>
      <dgm:t>
        <a:bodyPr/>
        <a:lstStyle/>
        <a:p>
          <a:endParaRPr lang="en-US"/>
        </a:p>
      </dgm:t>
    </dgm:pt>
    <dgm:pt modelId="{B0370C4A-56F2-4793-8181-E580D792737C}" type="sibTrans" cxnId="{5F3D2BC0-028A-4EE0-9BCC-92B469FDBFD4}">
      <dgm:prSet/>
      <dgm:spPr/>
      <dgm:t>
        <a:bodyPr/>
        <a:lstStyle/>
        <a:p>
          <a:endParaRPr lang="en-US" dirty="0"/>
        </a:p>
      </dgm:t>
    </dgm:pt>
    <dgm:pt modelId="{2854AB67-E6F8-412F-9BF2-0DFE12AD55C1}">
      <dgm:prSet phldrT="[Text]"/>
      <dgm:spPr/>
      <dgm:t>
        <a:bodyPr/>
        <a:lstStyle/>
        <a:p>
          <a:r>
            <a:rPr lang="en-US" dirty="0"/>
            <a:t>Content download</a:t>
          </a:r>
        </a:p>
      </dgm:t>
    </dgm:pt>
    <dgm:pt modelId="{4BBC8F60-9067-40B2-B80C-9B88103E2727}" type="parTrans" cxnId="{E3AD7AF6-0A25-467E-9FB4-28379D4E4BC6}">
      <dgm:prSet/>
      <dgm:spPr/>
      <dgm:t>
        <a:bodyPr/>
        <a:lstStyle/>
        <a:p>
          <a:endParaRPr lang="en-US"/>
        </a:p>
      </dgm:t>
    </dgm:pt>
    <dgm:pt modelId="{B379D942-285C-4151-A717-E954ECBEC68A}" type="sibTrans" cxnId="{E3AD7AF6-0A25-467E-9FB4-28379D4E4BC6}">
      <dgm:prSet/>
      <dgm:spPr/>
      <dgm:t>
        <a:bodyPr/>
        <a:lstStyle/>
        <a:p>
          <a:endParaRPr lang="en-US" dirty="0"/>
        </a:p>
      </dgm:t>
    </dgm:pt>
    <dgm:pt modelId="{EECA1673-0B99-4D0E-AE9B-C67F71BEDB4A}">
      <dgm:prSet phldrT="[Text]"/>
      <dgm:spPr/>
      <dgm:t>
        <a:bodyPr/>
        <a:lstStyle/>
        <a:p>
          <a:r>
            <a:rPr lang="en-US" dirty="0"/>
            <a:t>Nurturing work flow</a:t>
          </a:r>
        </a:p>
      </dgm:t>
    </dgm:pt>
    <dgm:pt modelId="{8354F4AB-BBC2-4B7C-B7F3-DBD794CD9C4E}" type="parTrans" cxnId="{26ACC0D1-610E-491C-A88B-6A50927FD83F}">
      <dgm:prSet/>
      <dgm:spPr/>
      <dgm:t>
        <a:bodyPr/>
        <a:lstStyle/>
        <a:p>
          <a:endParaRPr lang="en-US"/>
        </a:p>
      </dgm:t>
    </dgm:pt>
    <dgm:pt modelId="{96AF5837-3349-496A-BADB-75B106EC3895}" type="sibTrans" cxnId="{26ACC0D1-610E-491C-A88B-6A50927FD83F}">
      <dgm:prSet/>
      <dgm:spPr/>
      <dgm:t>
        <a:bodyPr/>
        <a:lstStyle/>
        <a:p>
          <a:endParaRPr lang="en-US" dirty="0"/>
        </a:p>
      </dgm:t>
    </dgm:pt>
    <dgm:pt modelId="{CA9E87DE-7C3C-46CB-9311-A9DE8C4BF5AD}">
      <dgm:prSet phldrT="[Text]"/>
      <dgm:spPr/>
      <dgm:t>
        <a:bodyPr/>
        <a:lstStyle/>
        <a:p>
          <a:r>
            <a:rPr lang="en-US" dirty="0"/>
            <a:t>Landing page</a:t>
          </a:r>
        </a:p>
      </dgm:t>
    </dgm:pt>
    <dgm:pt modelId="{9A2BDF18-DA38-488A-99CC-69A7175E5B55}" type="parTrans" cxnId="{946DFC2B-779C-4BCB-93EB-5503A6907046}">
      <dgm:prSet/>
      <dgm:spPr/>
      <dgm:t>
        <a:bodyPr/>
        <a:lstStyle/>
        <a:p>
          <a:endParaRPr lang="en-US"/>
        </a:p>
      </dgm:t>
    </dgm:pt>
    <dgm:pt modelId="{B17606CE-33C9-4EC8-9C21-9A993023B12E}" type="sibTrans" cxnId="{946DFC2B-779C-4BCB-93EB-5503A6907046}">
      <dgm:prSet/>
      <dgm:spPr/>
      <dgm:t>
        <a:bodyPr/>
        <a:lstStyle/>
        <a:p>
          <a:endParaRPr lang="en-US" dirty="0"/>
        </a:p>
      </dgm:t>
    </dgm:pt>
    <dgm:pt modelId="{4F0EE073-7CFE-49BA-B8AD-0E4524CE93A5}">
      <dgm:prSet/>
      <dgm:spPr/>
      <dgm:t>
        <a:bodyPr/>
        <a:lstStyle/>
        <a:p>
          <a:r>
            <a:rPr lang="en-US" dirty="0"/>
            <a:t>Content download</a:t>
          </a:r>
        </a:p>
      </dgm:t>
    </dgm:pt>
    <dgm:pt modelId="{8975D02E-4C60-4A6C-B6A9-DEF8423511E9}" type="parTrans" cxnId="{928C6EAE-8104-44A2-A9A5-82F9E48A424F}">
      <dgm:prSet/>
      <dgm:spPr/>
      <dgm:t>
        <a:bodyPr/>
        <a:lstStyle/>
        <a:p>
          <a:endParaRPr lang="en-US"/>
        </a:p>
      </dgm:t>
    </dgm:pt>
    <dgm:pt modelId="{12BC50D0-2417-4BA3-8086-3C25ECFC497C}" type="sibTrans" cxnId="{928C6EAE-8104-44A2-A9A5-82F9E48A424F}">
      <dgm:prSet/>
      <dgm:spPr/>
      <dgm:t>
        <a:bodyPr/>
        <a:lstStyle/>
        <a:p>
          <a:endParaRPr lang="en-US"/>
        </a:p>
      </dgm:t>
    </dgm:pt>
    <dgm:pt modelId="{05513645-05AB-4667-B463-8898DD1CB3F3}" type="pres">
      <dgm:prSet presAssocID="{E0995561-90E1-402A-B9FE-C070C8ED7F5D}" presName="diagram" presStyleCnt="0">
        <dgm:presLayoutVars>
          <dgm:dir/>
          <dgm:resizeHandles val="exact"/>
        </dgm:presLayoutVars>
      </dgm:prSet>
      <dgm:spPr/>
    </dgm:pt>
    <dgm:pt modelId="{910AEE15-E569-4C46-AB8E-E524FE76D7B2}" type="pres">
      <dgm:prSet presAssocID="{48DCFB67-FBFC-472A-83EF-BDFB19D510AE}" presName="node" presStyleLbl="node1" presStyleIdx="0" presStyleCnt="6">
        <dgm:presLayoutVars>
          <dgm:bulletEnabled val="1"/>
        </dgm:presLayoutVars>
      </dgm:prSet>
      <dgm:spPr/>
    </dgm:pt>
    <dgm:pt modelId="{826F4A4A-0209-4D2B-A6BE-58C12D066E2D}" type="pres">
      <dgm:prSet presAssocID="{E6A5D2DA-2BAC-41AC-A000-E2483E754013}" presName="sibTrans" presStyleLbl="sibTrans2D1" presStyleIdx="0" presStyleCnt="5"/>
      <dgm:spPr/>
    </dgm:pt>
    <dgm:pt modelId="{A2460FB6-5A0B-4A38-9929-8C1826675E50}" type="pres">
      <dgm:prSet presAssocID="{E6A5D2DA-2BAC-41AC-A000-E2483E754013}" presName="connectorText" presStyleLbl="sibTrans2D1" presStyleIdx="0" presStyleCnt="5"/>
      <dgm:spPr/>
    </dgm:pt>
    <dgm:pt modelId="{6CA9E0B6-FD5D-4CAB-A3E6-552AC8F3ED00}" type="pres">
      <dgm:prSet presAssocID="{E6B341A8-D837-433B-9AE3-846F7EB22754}" presName="node" presStyleLbl="node1" presStyleIdx="1" presStyleCnt="6">
        <dgm:presLayoutVars>
          <dgm:bulletEnabled val="1"/>
        </dgm:presLayoutVars>
      </dgm:prSet>
      <dgm:spPr/>
    </dgm:pt>
    <dgm:pt modelId="{CBBB9F73-0835-42A9-A7E9-550E680B7F58}" type="pres">
      <dgm:prSet presAssocID="{B0370C4A-56F2-4793-8181-E580D792737C}" presName="sibTrans" presStyleLbl="sibTrans2D1" presStyleIdx="1" presStyleCnt="5"/>
      <dgm:spPr/>
    </dgm:pt>
    <dgm:pt modelId="{2AA534A4-5730-4779-8C5F-91C7284B59E6}" type="pres">
      <dgm:prSet presAssocID="{B0370C4A-56F2-4793-8181-E580D792737C}" presName="connectorText" presStyleLbl="sibTrans2D1" presStyleIdx="1" presStyleCnt="5"/>
      <dgm:spPr/>
    </dgm:pt>
    <dgm:pt modelId="{65CFFEA7-E1F5-4208-A34B-3706AAD16CBE}" type="pres">
      <dgm:prSet presAssocID="{2854AB67-E6F8-412F-9BF2-0DFE12AD55C1}" presName="node" presStyleLbl="node1" presStyleIdx="2" presStyleCnt="6">
        <dgm:presLayoutVars>
          <dgm:bulletEnabled val="1"/>
        </dgm:presLayoutVars>
      </dgm:prSet>
      <dgm:spPr/>
    </dgm:pt>
    <dgm:pt modelId="{1D4296DB-22F8-4F98-8E8E-A604C91091C1}" type="pres">
      <dgm:prSet presAssocID="{B379D942-285C-4151-A717-E954ECBEC68A}" presName="sibTrans" presStyleLbl="sibTrans2D1" presStyleIdx="2" presStyleCnt="5"/>
      <dgm:spPr/>
    </dgm:pt>
    <dgm:pt modelId="{0A3023E7-A176-41B1-961A-73A33E27B581}" type="pres">
      <dgm:prSet presAssocID="{B379D942-285C-4151-A717-E954ECBEC68A}" presName="connectorText" presStyleLbl="sibTrans2D1" presStyleIdx="2" presStyleCnt="5"/>
      <dgm:spPr/>
    </dgm:pt>
    <dgm:pt modelId="{9C9D933D-269F-4F92-8911-0B639C86DE45}" type="pres">
      <dgm:prSet presAssocID="{EECA1673-0B99-4D0E-AE9B-C67F71BEDB4A}" presName="node" presStyleLbl="node1" presStyleIdx="3" presStyleCnt="6">
        <dgm:presLayoutVars>
          <dgm:bulletEnabled val="1"/>
        </dgm:presLayoutVars>
      </dgm:prSet>
      <dgm:spPr/>
    </dgm:pt>
    <dgm:pt modelId="{2C4D2CC8-50A9-4108-97E3-83CDFD5B3906}" type="pres">
      <dgm:prSet presAssocID="{96AF5837-3349-496A-BADB-75B106EC3895}" presName="sibTrans" presStyleLbl="sibTrans2D1" presStyleIdx="3" presStyleCnt="5"/>
      <dgm:spPr/>
    </dgm:pt>
    <dgm:pt modelId="{5277CE75-6347-4D3C-82A3-48B6E06385F9}" type="pres">
      <dgm:prSet presAssocID="{96AF5837-3349-496A-BADB-75B106EC3895}" presName="connectorText" presStyleLbl="sibTrans2D1" presStyleIdx="3" presStyleCnt="5"/>
      <dgm:spPr/>
    </dgm:pt>
    <dgm:pt modelId="{503E23AF-60BB-478D-A076-328552ABA489}" type="pres">
      <dgm:prSet presAssocID="{CA9E87DE-7C3C-46CB-9311-A9DE8C4BF5AD}" presName="node" presStyleLbl="node1" presStyleIdx="4" presStyleCnt="6">
        <dgm:presLayoutVars>
          <dgm:bulletEnabled val="1"/>
        </dgm:presLayoutVars>
      </dgm:prSet>
      <dgm:spPr/>
    </dgm:pt>
    <dgm:pt modelId="{4E6817D4-C83A-4FD7-A3E1-FD1316A925F9}" type="pres">
      <dgm:prSet presAssocID="{B17606CE-33C9-4EC8-9C21-9A993023B12E}" presName="sibTrans" presStyleLbl="sibTrans2D1" presStyleIdx="4" presStyleCnt="5"/>
      <dgm:spPr/>
    </dgm:pt>
    <dgm:pt modelId="{AC4A1E17-17D8-42A7-A86B-1C3A496EC4FB}" type="pres">
      <dgm:prSet presAssocID="{B17606CE-33C9-4EC8-9C21-9A993023B12E}" presName="connectorText" presStyleLbl="sibTrans2D1" presStyleIdx="4" presStyleCnt="5"/>
      <dgm:spPr/>
    </dgm:pt>
    <dgm:pt modelId="{153BB5EF-45AA-4016-B168-B4B6E813612B}" type="pres">
      <dgm:prSet presAssocID="{4F0EE073-7CFE-49BA-B8AD-0E4524CE93A5}" presName="node" presStyleLbl="node1" presStyleIdx="5" presStyleCnt="6">
        <dgm:presLayoutVars>
          <dgm:bulletEnabled val="1"/>
        </dgm:presLayoutVars>
      </dgm:prSet>
      <dgm:spPr/>
    </dgm:pt>
  </dgm:ptLst>
  <dgm:cxnLst>
    <dgm:cxn modelId="{F6E9A41F-33A3-446C-B412-6153F1D7A637}" type="presOf" srcId="{2854AB67-E6F8-412F-9BF2-0DFE12AD55C1}" destId="{65CFFEA7-E1F5-4208-A34B-3706AAD16CBE}" srcOrd="0" destOrd="0" presId="urn:microsoft.com/office/officeart/2005/8/layout/process5"/>
    <dgm:cxn modelId="{47F4CA7E-A810-4976-A4EF-82ADD6F69F15}" type="presOf" srcId="{48DCFB67-FBFC-472A-83EF-BDFB19D510AE}" destId="{910AEE15-E569-4C46-AB8E-E524FE76D7B2}" srcOrd="0" destOrd="0" presId="urn:microsoft.com/office/officeart/2005/8/layout/process5"/>
    <dgm:cxn modelId="{AA4792A7-38CF-4C3F-9963-431489AA5830}" type="presOf" srcId="{E0995561-90E1-402A-B9FE-C070C8ED7F5D}" destId="{05513645-05AB-4667-B463-8898DD1CB3F3}" srcOrd="0" destOrd="0" presId="urn:microsoft.com/office/officeart/2005/8/layout/process5"/>
    <dgm:cxn modelId="{68E184A1-2890-44F6-B6C8-E2667832E402}" type="presOf" srcId="{96AF5837-3349-496A-BADB-75B106EC3895}" destId="{5277CE75-6347-4D3C-82A3-48B6E06385F9}" srcOrd="1" destOrd="0" presId="urn:microsoft.com/office/officeart/2005/8/layout/process5"/>
    <dgm:cxn modelId="{EDC04BAC-0E8F-4F76-835C-75DAEB32F0BA}" type="presOf" srcId="{B17606CE-33C9-4EC8-9C21-9A993023B12E}" destId="{4E6817D4-C83A-4FD7-A3E1-FD1316A925F9}" srcOrd="0" destOrd="0" presId="urn:microsoft.com/office/officeart/2005/8/layout/process5"/>
    <dgm:cxn modelId="{B65284CB-4EF3-4718-912C-B1DBA92F4B5A}" type="presOf" srcId="{B0370C4A-56F2-4793-8181-E580D792737C}" destId="{CBBB9F73-0835-42A9-A7E9-550E680B7F58}" srcOrd="0" destOrd="0" presId="urn:microsoft.com/office/officeart/2005/8/layout/process5"/>
    <dgm:cxn modelId="{5F0DD1F0-62F4-45C1-9530-4295573FB8A3}" type="presOf" srcId="{E6A5D2DA-2BAC-41AC-A000-E2483E754013}" destId="{826F4A4A-0209-4D2B-A6BE-58C12D066E2D}" srcOrd="0" destOrd="0" presId="urn:microsoft.com/office/officeart/2005/8/layout/process5"/>
    <dgm:cxn modelId="{BB35BF5D-3BF4-4BBC-BCAB-9207E7D636FF}" type="presOf" srcId="{E6A5D2DA-2BAC-41AC-A000-E2483E754013}" destId="{A2460FB6-5A0B-4A38-9929-8C1826675E50}" srcOrd="1" destOrd="0" presId="urn:microsoft.com/office/officeart/2005/8/layout/process5"/>
    <dgm:cxn modelId="{5F3D2BC0-028A-4EE0-9BCC-92B469FDBFD4}" srcId="{E0995561-90E1-402A-B9FE-C070C8ED7F5D}" destId="{E6B341A8-D837-433B-9AE3-846F7EB22754}" srcOrd="1" destOrd="0" parTransId="{A5F5225A-5238-4838-ABA7-3E1054223208}" sibTransId="{B0370C4A-56F2-4793-8181-E580D792737C}"/>
    <dgm:cxn modelId="{23A30D3F-2D35-46E3-92BA-A4B06E41B3ED}" type="presOf" srcId="{CA9E87DE-7C3C-46CB-9311-A9DE8C4BF5AD}" destId="{503E23AF-60BB-478D-A076-328552ABA489}" srcOrd="0" destOrd="0" presId="urn:microsoft.com/office/officeart/2005/8/layout/process5"/>
    <dgm:cxn modelId="{784ACE17-F15E-44AF-90F8-113D30FB86F6}" type="presOf" srcId="{B379D942-285C-4151-A717-E954ECBEC68A}" destId="{0A3023E7-A176-41B1-961A-73A33E27B581}" srcOrd="1" destOrd="0" presId="urn:microsoft.com/office/officeart/2005/8/layout/process5"/>
    <dgm:cxn modelId="{A1DE9F8D-CDED-4754-A2BA-AED95477492F}" type="presOf" srcId="{EECA1673-0B99-4D0E-AE9B-C67F71BEDB4A}" destId="{9C9D933D-269F-4F92-8911-0B639C86DE45}" srcOrd="0" destOrd="0" presId="urn:microsoft.com/office/officeart/2005/8/layout/process5"/>
    <dgm:cxn modelId="{85771B43-0527-499B-B62E-0DCB06F350B5}" type="presOf" srcId="{B17606CE-33C9-4EC8-9C21-9A993023B12E}" destId="{AC4A1E17-17D8-42A7-A86B-1C3A496EC4FB}" srcOrd="1" destOrd="0" presId="urn:microsoft.com/office/officeart/2005/8/layout/process5"/>
    <dgm:cxn modelId="{4C11B26B-56C1-4270-93F4-3F3A548AE479}" type="presOf" srcId="{B0370C4A-56F2-4793-8181-E580D792737C}" destId="{2AA534A4-5730-4779-8C5F-91C7284B59E6}" srcOrd="1" destOrd="0" presId="urn:microsoft.com/office/officeart/2005/8/layout/process5"/>
    <dgm:cxn modelId="{F7AD82C4-6A5C-44E3-886A-2508301534CC}" type="presOf" srcId="{4F0EE073-7CFE-49BA-B8AD-0E4524CE93A5}" destId="{153BB5EF-45AA-4016-B168-B4B6E813612B}" srcOrd="0" destOrd="0" presId="urn:microsoft.com/office/officeart/2005/8/layout/process5"/>
    <dgm:cxn modelId="{F06B53E4-D0C3-43C3-A65E-7D495B966248}" type="presOf" srcId="{E6B341A8-D837-433B-9AE3-846F7EB22754}" destId="{6CA9E0B6-FD5D-4CAB-A3E6-552AC8F3ED00}" srcOrd="0" destOrd="0" presId="urn:microsoft.com/office/officeart/2005/8/layout/process5"/>
    <dgm:cxn modelId="{8E82D178-6526-4049-8BD4-41F916251E0E}" type="presOf" srcId="{B379D942-285C-4151-A717-E954ECBEC68A}" destId="{1D4296DB-22F8-4F98-8E8E-A604C91091C1}" srcOrd="0" destOrd="0" presId="urn:microsoft.com/office/officeart/2005/8/layout/process5"/>
    <dgm:cxn modelId="{F4A19CBE-9CCB-40A2-955E-2497F2F2C550}" srcId="{E0995561-90E1-402A-B9FE-C070C8ED7F5D}" destId="{48DCFB67-FBFC-472A-83EF-BDFB19D510AE}" srcOrd="0" destOrd="0" parTransId="{62BDFC71-0C02-4773-B1FD-3DD51D4671B6}" sibTransId="{E6A5D2DA-2BAC-41AC-A000-E2483E754013}"/>
    <dgm:cxn modelId="{928C6EAE-8104-44A2-A9A5-82F9E48A424F}" srcId="{E0995561-90E1-402A-B9FE-C070C8ED7F5D}" destId="{4F0EE073-7CFE-49BA-B8AD-0E4524CE93A5}" srcOrd="5" destOrd="0" parTransId="{8975D02E-4C60-4A6C-B6A9-DEF8423511E9}" sibTransId="{12BC50D0-2417-4BA3-8086-3C25ECFC497C}"/>
    <dgm:cxn modelId="{6683AFCB-FAEB-4558-A09C-DC9875393E97}" type="presOf" srcId="{96AF5837-3349-496A-BADB-75B106EC3895}" destId="{2C4D2CC8-50A9-4108-97E3-83CDFD5B3906}" srcOrd="0" destOrd="0" presId="urn:microsoft.com/office/officeart/2005/8/layout/process5"/>
    <dgm:cxn modelId="{26ACC0D1-610E-491C-A88B-6A50927FD83F}" srcId="{E0995561-90E1-402A-B9FE-C070C8ED7F5D}" destId="{EECA1673-0B99-4D0E-AE9B-C67F71BEDB4A}" srcOrd="3" destOrd="0" parTransId="{8354F4AB-BBC2-4B7C-B7F3-DBD794CD9C4E}" sibTransId="{96AF5837-3349-496A-BADB-75B106EC3895}"/>
    <dgm:cxn modelId="{946DFC2B-779C-4BCB-93EB-5503A6907046}" srcId="{E0995561-90E1-402A-B9FE-C070C8ED7F5D}" destId="{CA9E87DE-7C3C-46CB-9311-A9DE8C4BF5AD}" srcOrd="4" destOrd="0" parTransId="{9A2BDF18-DA38-488A-99CC-69A7175E5B55}" sibTransId="{B17606CE-33C9-4EC8-9C21-9A993023B12E}"/>
    <dgm:cxn modelId="{E3AD7AF6-0A25-467E-9FB4-28379D4E4BC6}" srcId="{E0995561-90E1-402A-B9FE-C070C8ED7F5D}" destId="{2854AB67-E6F8-412F-9BF2-0DFE12AD55C1}" srcOrd="2" destOrd="0" parTransId="{4BBC8F60-9067-40B2-B80C-9B88103E2727}" sibTransId="{B379D942-285C-4151-A717-E954ECBEC68A}"/>
    <dgm:cxn modelId="{5567D541-1DF0-4BE8-AF0C-6434DB7A756B}" type="presParOf" srcId="{05513645-05AB-4667-B463-8898DD1CB3F3}" destId="{910AEE15-E569-4C46-AB8E-E524FE76D7B2}" srcOrd="0" destOrd="0" presId="urn:microsoft.com/office/officeart/2005/8/layout/process5"/>
    <dgm:cxn modelId="{A0161C40-1C8F-43D7-83BE-9E9F63BD262F}" type="presParOf" srcId="{05513645-05AB-4667-B463-8898DD1CB3F3}" destId="{826F4A4A-0209-4D2B-A6BE-58C12D066E2D}" srcOrd="1" destOrd="0" presId="urn:microsoft.com/office/officeart/2005/8/layout/process5"/>
    <dgm:cxn modelId="{5234855A-8CA8-45DE-98B0-AFB5AAD320AC}" type="presParOf" srcId="{826F4A4A-0209-4D2B-A6BE-58C12D066E2D}" destId="{A2460FB6-5A0B-4A38-9929-8C1826675E50}" srcOrd="0" destOrd="0" presId="urn:microsoft.com/office/officeart/2005/8/layout/process5"/>
    <dgm:cxn modelId="{488F93F5-8ABD-4B2B-A573-8E12CEC03083}" type="presParOf" srcId="{05513645-05AB-4667-B463-8898DD1CB3F3}" destId="{6CA9E0B6-FD5D-4CAB-A3E6-552AC8F3ED00}" srcOrd="2" destOrd="0" presId="urn:microsoft.com/office/officeart/2005/8/layout/process5"/>
    <dgm:cxn modelId="{E091ED0B-E8D4-407E-8AC3-1BCBA15DC230}" type="presParOf" srcId="{05513645-05AB-4667-B463-8898DD1CB3F3}" destId="{CBBB9F73-0835-42A9-A7E9-550E680B7F58}" srcOrd="3" destOrd="0" presId="urn:microsoft.com/office/officeart/2005/8/layout/process5"/>
    <dgm:cxn modelId="{F2AE6103-8CAB-47AF-9D34-5D7443112F96}" type="presParOf" srcId="{CBBB9F73-0835-42A9-A7E9-550E680B7F58}" destId="{2AA534A4-5730-4779-8C5F-91C7284B59E6}" srcOrd="0" destOrd="0" presId="urn:microsoft.com/office/officeart/2005/8/layout/process5"/>
    <dgm:cxn modelId="{6FEFE294-F072-45A8-9992-8C06F6440D0D}" type="presParOf" srcId="{05513645-05AB-4667-B463-8898DD1CB3F3}" destId="{65CFFEA7-E1F5-4208-A34B-3706AAD16CBE}" srcOrd="4" destOrd="0" presId="urn:microsoft.com/office/officeart/2005/8/layout/process5"/>
    <dgm:cxn modelId="{E1BEE923-AFDA-4477-8283-80987D275F64}" type="presParOf" srcId="{05513645-05AB-4667-B463-8898DD1CB3F3}" destId="{1D4296DB-22F8-4F98-8E8E-A604C91091C1}" srcOrd="5" destOrd="0" presId="urn:microsoft.com/office/officeart/2005/8/layout/process5"/>
    <dgm:cxn modelId="{0012FC34-E2FA-4C61-B89E-DD3E9F9807A1}" type="presParOf" srcId="{1D4296DB-22F8-4F98-8E8E-A604C91091C1}" destId="{0A3023E7-A176-41B1-961A-73A33E27B581}" srcOrd="0" destOrd="0" presId="urn:microsoft.com/office/officeart/2005/8/layout/process5"/>
    <dgm:cxn modelId="{FF54F69B-11FB-4B46-8007-15BEFF18A53A}" type="presParOf" srcId="{05513645-05AB-4667-B463-8898DD1CB3F3}" destId="{9C9D933D-269F-4F92-8911-0B639C86DE45}" srcOrd="6" destOrd="0" presId="urn:microsoft.com/office/officeart/2005/8/layout/process5"/>
    <dgm:cxn modelId="{E27CCF6A-D2B2-440F-9BA0-58B4B8F82E96}" type="presParOf" srcId="{05513645-05AB-4667-B463-8898DD1CB3F3}" destId="{2C4D2CC8-50A9-4108-97E3-83CDFD5B3906}" srcOrd="7" destOrd="0" presId="urn:microsoft.com/office/officeart/2005/8/layout/process5"/>
    <dgm:cxn modelId="{ED71E497-556E-452A-B4E7-6A7604358452}" type="presParOf" srcId="{2C4D2CC8-50A9-4108-97E3-83CDFD5B3906}" destId="{5277CE75-6347-4D3C-82A3-48B6E06385F9}" srcOrd="0" destOrd="0" presId="urn:microsoft.com/office/officeart/2005/8/layout/process5"/>
    <dgm:cxn modelId="{839061EF-B1CE-4FC9-B43E-257D997133EB}" type="presParOf" srcId="{05513645-05AB-4667-B463-8898DD1CB3F3}" destId="{503E23AF-60BB-478D-A076-328552ABA489}" srcOrd="8" destOrd="0" presId="urn:microsoft.com/office/officeart/2005/8/layout/process5"/>
    <dgm:cxn modelId="{70E2A5AC-9617-42B3-AA0B-E0D837BAB25B}" type="presParOf" srcId="{05513645-05AB-4667-B463-8898DD1CB3F3}" destId="{4E6817D4-C83A-4FD7-A3E1-FD1316A925F9}" srcOrd="9" destOrd="0" presId="urn:microsoft.com/office/officeart/2005/8/layout/process5"/>
    <dgm:cxn modelId="{811665B2-A065-4A9C-9F9C-9B9E21FF7CE2}" type="presParOf" srcId="{4E6817D4-C83A-4FD7-A3E1-FD1316A925F9}" destId="{AC4A1E17-17D8-42A7-A86B-1C3A496EC4FB}" srcOrd="0" destOrd="0" presId="urn:microsoft.com/office/officeart/2005/8/layout/process5"/>
    <dgm:cxn modelId="{679BB618-188C-4691-9535-58B76888224F}" type="presParOf" srcId="{05513645-05AB-4667-B463-8898DD1CB3F3}" destId="{153BB5EF-45AA-4016-B168-B4B6E813612B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2B6D5-8B5B-4E55-BB34-01B51336BA0A}">
      <dsp:nvSpPr>
        <dsp:cNvPr id="0" name=""/>
        <dsp:cNvSpPr/>
      </dsp:nvSpPr>
      <dsp:spPr>
        <a:xfrm>
          <a:off x="349235" y="0"/>
          <a:ext cx="3958004" cy="331807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DC13B-B134-4811-B656-8BDB268429D9}">
      <dsp:nvSpPr>
        <dsp:cNvPr id="0" name=""/>
        <dsp:cNvSpPr/>
      </dsp:nvSpPr>
      <dsp:spPr>
        <a:xfrm>
          <a:off x="5002" y="995423"/>
          <a:ext cx="1498803" cy="1327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social</a:t>
          </a:r>
        </a:p>
      </dsp:txBody>
      <dsp:txXfrm>
        <a:off x="69792" y="1060213"/>
        <a:ext cx="1369223" cy="1197651"/>
      </dsp:txXfrm>
    </dsp:sp>
    <dsp:sp modelId="{77E7C896-77AE-41F3-A7EF-3D9751C37F62}">
      <dsp:nvSpPr>
        <dsp:cNvPr id="0" name=""/>
        <dsp:cNvSpPr/>
      </dsp:nvSpPr>
      <dsp:spPr>
        <a:xfrm>
          <a:off x="1578836" y="995423"/>
          <a:ext cx="1498803" cy="1327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blog</a:t>
          </a:r>
        </a:p>
      </dsp:txBody>
      <dsp:txXfrm>
        <a:off x="1643626" y="1060213"/>
        <a:ext cx="1369223" cy="1197651"/>
      </dsp:txXfrm>
    </dsp:sp>
    <dsp:sp modelId="{3FD2C6F0-2772-48AE-9C42-3E454E897818}">
      <dsp:nvSpPr>
        <dsp:cNvPr id="0" name=""/>
        <dsp:cNvSpPr/>
      </dsp:nvSpPr>
      <dsp:spPr>
        <a:xfrm>
          <a:off x="3152670" y="995423"/>
          <a:ext cx="1498803" cy="1327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subscribe</a:t>
          </a:r>
        </a:p>
      </dsp:txBody>
      <dsp:txXfrm>
        <a:off x="3217460" y="1060213"/>
        <a:ext cx="1369223" cy="119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2B6D5-8B5B-4E55-BB34-01B51336BA0A}">
      <dsp:nvSpPr>
        <dsp:cNvPr id="0" name=""/>
        <dsp:cNvSpPr/>
      </dsp:nvSpPr>
      <dsp:spPr>
        <a:xfrm>
          <a:off x="349235" y="0"/>
          <a:ext cx="3958004" cy="331807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DC13B-B134-4811-B656-8BDB268429D9}">
      <dsp:nvSpPr>
        <dsp:cNvPr id="0" name=""/>
        <dsp:cNvSpPr/>
      </dsp:nvSpPr>
      <dsp:spPr>
        <a:xfrm>
          <a:off x="0" y="255677"/>
          <a:ext cx="1120919" cy="1327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social</a:t>
          </a:r>
        </a:p>
      </dsp:txBody>
      <dsp:txXfrm>
        <a:off x="54719" y="310396"/>
        <a:ext cx="1011481" cy="1217793"/>
      </dsp:txXfrm>
    </dsp:sp>
    <dsp:sp modelId="{77E7C896-77AE-41F3-A7EF-3D9751C37F62}">
      <dsp:nvSpPr>
        <dsp:cNvPr id="0" name=""/>
        <dsp:cNvSpPr/>
      </dsp:nvSpPr>
      <dsp:spPr>
        <a:xfrm>
          <a:off x="0" y="1744260"/>
          <a:ext cx="1120919" cy="1327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Guest post</a:t>
          </a:r>
        </a:p>
      </dsp:txBody>
      <dsp:txXfrm>
        <a:off x="54719" y="1798979"/>
        <a:ext cx="1011481" cy="1217793"/>
      </dsp:txXfrm>
    </dsp:sp>
    <dsp:sp modelId="{3FD2C6F0-2772-48AE-9C42-3E454E897818}">
      <dsp:nvSpPr>
        <dsp:cNvPr id="0" name=""/>
        <dsp:cNvSpPr/>
      </dsp:nvSpPr>
      <dsp:spPr>
        <a:xfrm>
          <a:off x="1242179" y="995423"/>
          <a:ext cx="1120919" cy="1327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download</a:t>
          </a:r>
        </a:p>
      </dsp:txBody>
      <dsp:txXfrm>
        <a:off x="1296898" y="1050142"/>
        <a:ext cx="1011481" cy="1217793"/>
      </dsp:txXfrm>
    </dsp:sp>
    <dsp:sp modelId="{27443F50-0773-4648-A724-00D45E3357AD}">
      <dsp:nvSpPr>
        <dsp:cNvPr id="0" name=""/>
        <dsp:cNvSpPr/>
      </dsp:nvSpPr>
      <dsp:spPr>
        <a:xfrm>
          <a:off x="2419144" y="995423"/>
          <a:ext cx="1120919" cy="1327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nurture</a:t>
          </a:r>
        </a:p>
      </dsp:txBody>
      <dsp:txXfrm>
        <a:off x="2473863" y="1050142"/>
        <a:ext cx="1011481" cy="1217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AEE15-E569-4C46-AB8E-E524FE76D7B2}">
      <dsp:nvSpPr>
        <dsp:cNvPr id="0" name=""/>
        <dsp:cNvSpPr/>
      </dsp:nvSpPr>
      <dsp:spPr>
        <a:xfrm>
          <a:off x="1048477" y="135"/>
          <a:ext cx="1521078" cy="912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Channels</a:t>
          </a:r>
        </a:p>
      </dsp:txBody>
      <dsp:txXfrm>
        <a:off x="1075208" y="26866"/>
        <a:ext cx="1467616" cy="859185"/>
      </dsp:txXfrm>
    </dsp:sp>
    <dsp:sp modelId="{826F4A4A-0209-4D2B-A6BE-58C12D066E2D}">
      <dsp:nvSpPr>
        <dsp:cNvPr id="0" name=""/>
        <dsp:cNvSpPr/>
      </dsp:nvSpPr>
      <dsp:spPr>
        <a:xfrm>
          <a:off x="2703411" y="267845"/>
          <a:ext cx="322468" cy="377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703411" y="343290"/>
        <a:ext cx="225728" cy="226337"/>
      </dsp:txXfrm>
    </dsp:sp>
    <dsp:sp modelId="{6CA9E0B6-FD5D-4CAB-A3E6-552AC8F3ED00}">
      <dsp:nvSpPr>
        <dsp:cNvPr id="0" name=""/>
        <dsp:cNvSpPr/>
      </dsp:nvSpPr>
      <dsp:spPr>
        <a:xfrm>
          <a:off x="3177987" y="135"/>
          <a:ext cx="1521078" cy="912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Landing Page</a:t>
          </a:r>
        </a:p>
      </dsp:txBody>
      <dsp:txXfrm>
        <a:off x="3204718" y="26866"/>
        <a:ext cx="1467616" cy="859185"/>
      </dsp:txXfrm>
    </dsp:sp>
    <dsp:sp modelId="{CBBB9F73-0835-42A9-A7E9-550E680B7F58}">
      <dsp:nvSpPr>
        <dsp:cNvPr id="0" name=""/>
        <dsp:cNvSpPr/>
      </dsp:nvSpPr>
      <dsp:spPr>
        <a:xfrm rot="5400000">
          <a:off x="3777292" y="1019258"/>
          <a:ext cx="322468" cy="377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3825358" y="1046637"/>
        <a:ext cx="226337" cy="225728"/>
      </dsp:txXfrm>
    </dsp:sp>
    <dsp:sp modelId="{65CFFEA7-E1F5-4208-A34B-3706AAD16CBE}">
      <dsp:nvSpPr>
        <dsp:cNvPr id="0" name=""/>
        <dsp:cNvSpPr/>
      </dsp:nvSpPr>
      <dsp:spPr>
        <a:xfrm>
          <a:off x="3177987" y="1521214"/>
          <a:ext cx="1521078" cy="912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Content download</a:t>
          </a:r>
        </a:p>
      </dsp:txBody>
      <dsp:txXfrm>
        <a:off x="3204718" y="1547945"/>
        <a:ext cx="1467616" cy="859185"/>
      </dsp:txXfrm>
    </dsp:sp>
    <dsp:sp modelId="{1D4296DB-22F8-4F98-8E8E-A604C91091C1}">
      <dsp:nvSpPr>
        <dsp:cNvPr id="0" name=""/>
        <dsp:cNvSpPr/>
      </dsp:nvSpPr>
      <dsp:spPr>
        <a:xfrm rot="10800000">
          <a:off x="2721664" y="1788924"/>
          <a:ext cx="322468" cy="377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10800000">
        <a:off x="2818404" y="1864369"/>
        <a:ext cx="225728" cy="226337"/>
      </dsp:txXfrm>
    </dsp:sp>
    <dsp:sp modelId="{9C9D933D-269F-4F92-8911-0B639C86DE45}">
      <dsp:nvSpPr>
        <dsp:cNvPr id="0" name=""/>
        <dsp:cNvSpPr/>
      </dsp:nvSpPr>
      <dsp:spPr>
        <a:xfrm>
          <a:off x="1048477" y="1521214"/>
          <a:ext cx="1521078" cy="912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Nurturing work flow</a:t>
          </a:r>
        </a:p>
      </dsp:txBody>
      <dsp:txXfrm>
        <a:off x="1075208" y="1547945"/>
        <a:ext cx="1467616" cy="859185"/>
      </dsp:txXfrm>
    </dsp:sp>
    <dsp:sp modelId="{2C4D2CC8-50A9-4108-97E3-83CDFD5B3906}">
      <dsp:nvSpPr>
        <dsp:cNvPr id="0" name=""/>
        <dsp:cNvSpPr/>
      </dsp:nvSpPr>
      <dsp:spPr>
        <a:xfrm rot="5400000">
          <a:off x="1647782" y="2540337"/>
          <a:ext cx="322468" cy="377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695848" y="2567716"/>
        <a:ext cx="226337" cy="225728"/>
      </dsp:txXfrm>
    </dsp:sp>
    <dsp:sp modelId="{503E23AF-60BB-478D-A076-328552ABA489}">
      <dsp:nvSpPr>
        <dsp:cNvPr id="0" name=""/>
        <dsp:cNvSpPr/>
      </dsp:nvSpPr>
      <dsp:spPr>
        <a:xfrm>
          <a:off x="1048477" y="3042292"/>
          <a:ext cx="1521078" cy="912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Landing page</a:t>
          </a:r>
        </a:p>
      </dsp:txBody>
      <dsp:txXfrm>
        <a:off x="1075208" y="3069023"/>
        <a:ext cx="1467616" cy="859185"/>
      </dsp:txXfrm>
    </dsp:sp>
    <dsp:sp modelId="{4E6817D4-C83A-4FD7-A3E1-FD1316A925F9}">
      <dsp:nvSpPr>
        <dsp:cNvPr id="0" name=""/>
        <dsp:cNvSpPr/>
      </dsp:nvSpPr>
      <dsp:spPr>
        <a:xfrm>
          <a:off x="2703411" y="3310002"/>
          <a:ext cx="322468" cy="377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703411" y="3385447"/>
        <a:ext cx="225728" cy="226337"/>
      </dsp:txXfrm>
    </dsp:sp>
    <dsp:sp modelId="{153BB5EF-45AA-4016-B168-B4B6E813612B}">
      <dsp:nvSpPr>
        <dsp:cNvPr id="0" name=""/>
        <dsp:cNvSpPr/>
      </dsp:nvSpPr>
      <dsp:spPr>
        <a:xfrm>
          <a:off x="3177987" y="3042292"/>
          <a:ext cx="1521078" cy="912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Content download</a:t>
          </a:r>
        </a:p>
      </dsp:txBody>
      <dsp:txXfrm>
        <a:off x="3204718" y="3069023"/>
        <a:ext cx="1467616" cy="859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B44B2-9A51-4EA7-B34F-4897BEEB0F7D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C38C5-E04B-4597-8563-092D70E4F0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0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oz.com/blog/segmenting-search-inten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am going to focus on one aspect of a solid B2B marketing strategy – to me a foundational aspect though that’s critical to everything else you can do. It’s content – or content marketing. What is content marketing? {read definition]  -</a:t>
            </a:r>
            <a:r>
              <a:rPr lang="en-US" baseline="0" dirty="0"/>
              <a:t> sounds simple “produce content, people will read it and buy, right?” Not so much. It is far more complicated than that because there is a TON of content. In the next 45 minutes I am going to do my best to hit the main point of a successful content marketing strategy.  Unfortunately I can’t get super detailed in this amount of time. But my promise to you is that you’ll walk-away with enough tips, tricks and ideas to change course in how you may be approaching content marketing or plan to approach it in the future.  Let’s get started.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C38C5-E04B-4597-8563-092D70E4F0A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6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C38C5-E04B-4597-8563-092D70E4F0A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is</a:t>
            </a:r>
            <a:r>
              <a:rPr lang="en-US" baseline="0" dirty="0"/>
              <a:t> King – it drives every aspect of digital marketing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C38C5-E04B-4597-8563-092D70E4F0A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3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Prospecting . Generate leads for follow-up by sales and marketing teams.</a:t>
            </a:r>
          </a:p>
          <a:p>
            <a:r>
              <a:rPr lang="en-US" dirty="0"/>
              <a:t>Sales. Help your sales team close sales more quickly.</a:t>
            </a:r>
          </a:p>
          <a:p>
            <a:r>
              <a:rPr lang="en-US" dirty="0"/>
              <a:t>Marketing. Generate interest in your products.</a:t>
            </a:r>
          </a:p>
          <a:p>
            <a:r>
              <a:rPr lang="en-US" dirty="0"/>
              <a:t>PR. Build and repair public opinion about your brand and products.</a:t>
            </a:r>
          </a:p>
          <a:p>
            <a:r>
              <a:rPr lang="en-US" dirty="0"/>
              <a:t>Community. Develop friends and fans who interact with your brand socially.</a:t>
            </a:r>
          </a:p>
          <a:p>
            <a:r>
              <a:rPr lang="en-US" dirty="0"/>
              <a:t>Customer support. Help customers get the most from your products.</a:t>
            </a:r>
          </a:p>
          <a:p>
            <a:r>
              <a:rPr lang="en-US" dirty="0"/>
              <a:t>Thought leadership. Develop name recognition and respect, and to influence your industry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C38C5-E04B-4597-8563-092D70E4F0A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6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are the three types of queries, </a:t>
            </a:r>
            <a:r>
              <a:rPr lang="en-US" b="0" i="0" u="sng" dirty="0">
                <a:solidFill>
                  <a:srgbClr val="425E9B"/>
                </a:solidFill>
                <a:effectLst/>
                <a:latin typeface="Arial" panose="020B0604020202020204" pitchFamily="34" charset="0"/>
                <a:hlinkClick r:id="rId3"/>
              </a:rPr>
              <a:t>with examples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from Moz.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Navigational Queries: [alaska airlines]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Informational Queries: [actor who played wash from firefly]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Transactional Queries: [greek restaurant in flemington, nj]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buFont typeface="+mj-lt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and only 23% of B2B marketers have adopted a persona-centric focus for their content.” In addition, they found “irrelevance is the number one reason why content is not read by buyers, with 29% of respondents mentioning this as their top challenge.”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C38C5-E04B-4597-8563-092D70E4F0A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1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C38C5-E04B-4597-8563-092D70E4F0A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1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THE DEMOGRAPHICS OF YOUR IDEAL READER. A g e L ocation G ender I ncom e l evel E ducation l evel M arital or f am il y status O ccup ation E thnic back g round 2/ </a:t>
            </a:r>
          </a:p>
          <a:p>
            <a:endParaRPr lang="en-US" dirty="0"/>
          </a:p>
          <a:p>
            <a:r>
              <a:rPr lang="en-US" dirty="0"/>
              <a:t>LIST THE PSYCHOGRAPHICS (VALUES AND MORAL CODE) OF YOUR IDEAL READER. P ersonal ity A ttitudes V al ues I nterests/ hobbies L if estyl es B ehavior 3/ GIVE HIM OR HER A NAME. 4/ IF YOU CAN, FIND A PICTURE.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C38C5-E04B-4597-8563-092D70E4F0A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6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C38C5-E04B-4597-8563-092D70E4F0A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70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C38C5-E04B-4597-8563-092D70E4F0A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6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C38C5-E04B-4597-8563-092D70E4F0A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6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BCC5-A716-4E21-B089-B6860BD83CEF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6FA2-1AAA-4E26-AE5A-A98E7274A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6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BCC5-A716-4E21-B089-B6860BD83CEF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6FA2-1AAA-4E26-AE5A-A98E7274A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BCC5-A716-4E21-B089-B6860BD83CEF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6FA2-1AAA-4E26-AE5A-A98E7274A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8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BCC5-A716-4E21-B089-B6860BD83CEF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6FA2-1AAA-4E26-AE5A-A98E7274A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7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BCC5-A716-4E21-B089-B6860BD83CEF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6FA2-1AAA-4E26-AE5A-A98E7274A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BCC5-A716-4E21-B089-B6860BD83CEF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6FA2-1AAA-4E26-AE5A-A98E7274A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4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BCC5-A716-4E21-B089-B6860BD83CEF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6FA2-1AAA-4E26-AE5A-A98E7274A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3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BCC5-A716-4E21-B089-B6860BD83CEF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6FA2-1AAA-4E26-AE5A-A98E7274A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BCC5-A716-4E21-B089-B6860BD83CEF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6FA2-1AAA-4E26-AE5A-A98E7274A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6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BCC5-A716-4E21-B089-B6860BD83CEF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6FA2-1AAA-4E26-AE5A-A98E7274A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BCC5-A716-4E21-B089-B6860BD83CEF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6FA2-1AAA-4E26-AE5A-A98E7274A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87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DBCC5-A716-4E21-B089-B6860BD83CEF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6FA2-1AAA-4E26-AE5A-A98E7274A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8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0ahUKEwi2k6yZ8MTPAhUp0oMKHThsB9sQjB0IBg&amp;url=https://kevinrcain.com/resources/content-matrix/&amp;psig=AFQjCNFdUt239e_fKGOPxrSRl-DikhWz8Q&amp;ust=147579835354668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dyournextcustomer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emandgenreport.com/industry-resources/research/3141-2015-content-preferences-survey-buyers-value-content-packages-interactive-content-.htm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ontentmarketinginstitute.com/wp-content/uploads/2015/09/2016_B2B_Report_Fina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6049" y="2396358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517A"/>
                </a:solidFill>
                <a:latin typeface="Lucida Console" panose="020B0609040504020204" pitchFamily="49" charset="0"/>
              </a:rPr>
              <a:t>CONTENT MARKETING FOR LEAD GENERATION</a:t>
            </a:r>
          </a:p>
        </p:txBody>
      </p:sp>
    </p:spTree>
    <p:extLst>
      <p:ext uri="{BB962C8B-B14F-4D97-AF65-F5344CB8AC3E}">
        <p14:creationId xmlns:p14="http://schemas.microsoft.com/office/powerpoint/2010/main" val="390447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SURVEYS (SurveyMonkey or </a:t>
            </a:r>
            <a:r>
              <a:rPr lang="en-US" b="1" dirty="0"/>
              <a:t>Quiz &amp; Survey Master)</a:t>
            </a:r>
            <a:endParaRPr lang="en-US" dirty="0"/>
          </a:p>
          <a:p>
            <a:r>
              <a:rPr lang="en-US" dirty="0"/>
              <a:t>CUSTOMER &amp; LOST DEAL INTERVIEWS</a:t>
            </a:r>
          </a:p>
          <a:p>
            <a:r>
              <a:rPr lang="en-US" dirty="0"/>
              <a:t>LINKEDIN PROFILE ANALYSIS</a:t>
            </a:r>
          </a:p>
          <a:p>
            <a:r>
              <a:rPr lang="en-US" dirty="0"/>
              <a:t>FORUM (REDDIT, LINKEDIN GROUPS)</a:t>
            </a:r>
          </a:p>
          <a:p>
            <a:r>
              <a:rPr lang="en-US" dirty="0"/>
              <a:t>Makemypersona.com [HUBSPOT FREE TOOL]</a:t>
            </a:r>
          </a:p>
          <a:p>
            <a:r>
              <a:rPr lang="en-US" dirty="0"/>
              <a:t>Personapp.io [REQUIRES A SIGN-UP]</a:t>
            </a:r>
          </a:p>
          <a:p>
            <a:r>
              <a:rPr lang="en-US" dirty="0"/>
              <a:t>Upcloseandpersona.com [FREE TOOL]</a:t>
            </a:r>
          </a:p>
          <a:p>
            <a:r>
              <a:rPr lang="en-US" dirty="0"/>
              <a:t>Xtensio.com/user-persona [FREE TOOL]</a:t>
            </a:r>
          </a:p>
          <a:p>
            <a:r>
              <a:rPr lang="en-US" dirty="0"/>
              <a:t>Talking to your sales and support teams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5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0667" y="2054830"/>
            <a:ext cx="277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DEMOGRAPHICS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9557" y="2054830"/>
            <a:ext cx="332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PSYCHOGRAPHICS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4103" y="2054830"/>
            <a:ext cx="368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40000"/>
                </a:solidFill>
              </a:rPr>
              <a:t>PAINS/GOALS/JOBS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797155" y="1839074"/>
            <a:ext cx="0" cy="3996647"/>
          </a:xfrm>
          <a:prstGeom prst="line">
            <a:avLst/>
          </a:prstGeom>
          <a:ln w="38100">
            <a:solidFill>
              <a:srgbClr val="005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96189" y="1839074"/>
            <a:ext cx="0" cy="3996647"/>
          </a:xfrm>
          <a:prstGeom prst="line">
            <a:avLst/>
          </a:prstGeom>
          <a:ln w="38100">
            <a:solidFill>
              <a:srgbClr val="005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30668" y="2578050"/>
            <a:ext cx="10109770" cy="0"/>
          </a:xfrm>
          <a:prstGeom prst="line">
            <a:avLst/>
          </a:prstGeom>
          <a:ln w="38100">
            <a:solidFill>
              <a:srgbClr val="005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0667" y="2774022"/>
            <a:ext cx="2685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Ethnicity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77807" y="2774022"/>
            <a:ext cx="2685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Attitudes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Hobbies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Lifestyle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9034" y="2774022"/>
            <a:ext cx="358140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Jobs Performed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Social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Personal/emotional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Undesired outcomes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Obstacles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Unexpected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84707" y="6555223"/>
            <a:ext cx="3882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Value Proposition Design; </a:t>
            </a:r>
            <a:r>
              <a:rPr lang="en-US" sz="1000" dirty="0" err="1"/>
              <a:t>Strategyzer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0479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STRATEGY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1461646"/>
              </p:ext>
            </p:extLst>
          </p:nvPr>
        </p:nvGraphicFramePr>
        <p:xfrm>
          <a:off x="838200" y="1819002"/>
          <a:ext cx="4656476" cy="3318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40456810"/>
              </p:ext>
            </p:extLst>
          </p:nvPr>
        </p:nvGraphicFramePr>
        <p:xfrm>
          <a:off x="6405080" y="1819002"/>
          <a:ext cx="4656476" cy="3318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37206" y="5465853"/>
            <a:ext cx="6472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Define how your content will flow to achieve your objectives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7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REPURPOSE &amp; REUSE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95" b="10476"/>
          <a:stretch/>
        </p:blipFill>
        <p:spPr>
          <a:xfrm>
            <a:off x="6326162" y="1539550"/>
            <a:ext cx="5305996" cy="4898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0" y="6596390"/>
            <a:ext cx="30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SOURCE: Marketer.Kapost.com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539550"/>
            <a:ext cx="548796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517A"/>
                </a:solidFill>
              </a:rPr>
              <a:t>Develop a major content asset and break it down into multiple content parts to tell an integrated story using varying formats around a key audience theme. </a:t>
            </a:r>
          </a:p>
          <a:p>
            <a:endParaRPr lang="en-US" sz="2800" b="1" dirty="0">
              <a:solidFill>
                <a:srgbClr val="00517A"/>
              </a:solidFill>
            </a:endParaRPr>
          </a:p>
          <a:p>
            <a:r>
              <a:rPr lang="en-US" sz="2000" b="1" dirty="0">
                <a:solidFill>
                  <a:srgbClr val="00517A"/>
                </a:solidFill>
              </a:rPr>
              <a:t>Use tools like: www.draw.io</a:t>
            </a:r>
          </a:p>
        </p:txBody>
      </p:sp>
    </p:spTree>
    <p:extLst>
      <p:ext uri="{BB962C8B-B14F-4D97-AF65-F5344CB8AC3E}">
        <p14:creationId xmlns:p14="http://schemas.microsoft.com/office/powerpoint/2010/main" val="301818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AUDIENCE TO CONTENT</a:t>
            </a:r>
          </a:p>
        </p:txBody>
      </p:sp>
      <p:sp>
        <p:nvSpPr>
          <p:cNvPr id="10" name="Trapezoid 9"/>
          <p:cNvSpPr/>
          <p:nvPr/>
        </p:nvSpPr>
        <p:spPr>
          <a:xfrm rot="10800000">
            <a:off x="3636576" y="2142667"/>
            <a:ext cx="4519449" cy="810740"/>
          </a:xfrm>
          <a:prstGeom prst="trapezoid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apezoid 10"/>
          <p:cNvSpPr/>
          <p:nvPr/>
        </p:nvSpPr>
        <p:spPr>
          <a:xfrm rot="10800000">
            <a:off x="3922981" y="3093887"/>
            <a:ext cx="3946635" cy="784430"/>
          </a:xfrm>
          <a:prstGeom prst="trapezoid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apezoid 11"/>
          <p:cNvSpPr/>
          <p:nvPr/>
        </p:nvSpPr>
        <p:spPr>
          <a:xfrm rot="10800000">
            <a:off x="4206759" y="4018794"/>
            <a:ext cx="3379078" cy="763411"/>
          </a:xfrm>
          <a:prstGeom prst="trapezoid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apezoid 12"/>
          <p:cNvSpPr/>
          <p:nvPr/>
        </p:nvSpPr>
        <p:spPr>
          <a:xfrm rot="10800000">
            <a:off x="4490538" y="4922684"/>
            <a:ext cx="2845683" cy="763411"/>
          </a:xfrm>
          <a:prstGeom prst="trapezoid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rapezoid 13"/>
          <p:cNvSpPr/>
          <p:nvPr/>
        </p:nvSpPr>
        <p:spPr>
          <a:xfrm rot="10800000">
            <a:off x="4736214" y="5826573"/>
            <a:ext cx="2354329" cy="763411"/>
          </a:xfrm>
          <a:prstGeom prst="trapezoid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91250" y="2286426"/>
            <a:ext cx="239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AWARENESS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0075" y="3224491"/>
            <a:ext cx="203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INTEREST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87400" y="4138890"/>
            <a:ext cx="3051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CONSIDERATION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26569" y="5042780"/>
            <a:ext cx="203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PURCHASE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99815" y="6008224"/>
            <a:ext cx="18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RE-PURCHASE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841901" y="3104632"/>
            <a:ext cx="3741683" cy="0"/>
          </a:xfrm>
          <a:prstGeom prst="line">
            <a:avLst/>
          </a:prstGeom>
          <a:ln w="31750">
            <a:solidFill>
              <a:srgbClr val="005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47608" y="4022874"/>
            <a:ext cx="3741683" cy="0"/>
          </a:xfrm>
          <a:prstGeom prst="line">
            <a:avLst/>
          </a:prstGeom>
          <a:ln w="31750">
            <a:solidFill>
              <a:srgbClr val="005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34246" y="4933194"/>
            <a:ext cx="3741683" cy="0"/>
          </a:xfrm>
          <a:prstGeom prst="line">
            <a:avLst/>
          </a:prstGeom>
          <a:ln w="31750">
            <a:solidFill>
              <a:srgbClr val="005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74168" y="5840691"/>
            <a:ext cx="3741683" cy="0"/>
          </a:xfrm>
          <a:prstGeom prst="line">
            <a:avLst/>
          </a:prstGeom>
          <a:ln w="31750">
            <a:solidFill>
              <a:srgbClr val="005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82152" y="2255648"/>
            <a:ext cx="335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on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Industry-focused content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82152" y="3224491"/>
            <a:ext cx="335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on SOULTIONS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Help educate &amp; evaluate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82152" y="4142732"/>
            <a:ext cx="335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on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Illuminate your product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82152" y="5012002"/>
            <a:ext cx="335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on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and easy to close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82152" y="6008224"/>
            <a:ext cx="335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on DELIGHT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Support &amp; educate more</a:t>
            </a:r>
          </a:p>
        </p:txBody>
      </p:sp>
      <p:sp>
        <p:nvSpPr>
          <p:cNvPr id="32" name="Arrow: Pentagon 31"/>
          <p:cNvSpPr/>
          <p:nvPr/>
        </p:nvSpPr>
        <p:spPr>
          <a:xfrm>
            <a:off x="838200" y="2142666"/>
            <a:ext cx="2672249" cy="810741"/>
          </a:xfrm>
          <a:prstGeom prst="homePlate">
            <a:avLst/>
          </a:prstGeom>
          <a:solidFill>
            <a:srgbClr val="D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REALIZES PAIN</a:t>
            </a:r>
          </a:p>
        </p:txBody>
      </p:sp>
      <p:sp>
        <p:nvSpPr>
          <p:cNvPr id="33" name="Arrow: Pentagon 32"/>
          <p:cNvSpPr/>
          <p:nvPr/>
        </p:nvSpPr>
        <p:spPr>
          <a:xfrm>
            <a:off x="1061545" y="3093886"/>
            <a:ext cx="2655167" cy="784431"/>
          </a:xfrm>
          <a:prstGeom prst="homePlate">
            <a:avLst/>
          </a:prstGeom>
          <a:solidFill>
            <a:srgbClr val="D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SEEKS TO RELIEVE</a:t>
            </a:r>
          </a:p>
        </p:txBody>
      </p:sp>
      <p:sp>
        <p:nvSpPr>
          <p:cNvPr id="34" name="Arrow: Pentagon 33"/>
          <p:cNvSpPr/>
          <p:nvPr/>
        </p:nvSpPr>
        <p:spPr>
          <a:xfrm>
            <a:off x="1405107" y="4013540"/>
            <a:ext cx="2655167" cy="784431"/>
          </a:xfrm>
          <a:prstGeom prst="homePlate">
            <a:avLst/>
          </a:prstGeom>
          <a:solidFill>
            <a:srgbClr val="D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INVESTIGATES OPTIONS</a:t>
            </a:r>
          </a:p>
        </p:txBody>
      </p:sp>
      <p:sp>
        <p:nvSpPr>
          <p:cNvPr id="35" name="Arrow: Pentagon 34"/>
          <p:cNvSpPr/>
          <p:nvPr/>
        </p:nvSpPr>
        <p:spPr>
          <a:xfrm>
            <a:off x="1716468" y="4933194"/>
            <a:ext cx="2655167" cy="784431"/>
          </a:xfrm>
          <a:prstGeom prst="homePlate">
            <a:avLst/>
          </a:prstGeom>
          <a:solidFill>
            <a:srgbClr val="D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COMMITS TO SOLUTION</a:t>
            </a:r>
          </a:p>
        </p:txBody>
      </p:sp>
      <p:sp>
        <p:nvSpPr>
          <p:cNvPr id="36" name="Arrow: Pentagon 35"/>
          <p:cNvSpPr/>
          <p:nvPr/>
        </p:nvSpPr>
        <p:spPr>
          <a:xfrm>
            <a:off x="1961807" y="5852848"/>
            <a:ext cx="2655167" cy="784431"/>
          </a:xfrm>
          <a:prstGeom prst="homePlate">
            <a:avLst/>
          </a:prstGeom>
          <a:solidFill>
            <a:srgbClr val="D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VALIDATES DECISION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54852" y="1741044"/>
            <a:ext cx="163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BUYER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6569" y="1732011"/>
            <a:ext cx="178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FUNNEL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755774" y="1737371"/>
            <a:ext cx="20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EFFORTS</a:t>
            </a:r>
          </a:p>
        </p:txBody>
      </p:sp>
      <p:cxnSp>
        <p:nvCxnSpPr>
          <p:cNvPr id="42" name="Straight Arrow Connector 41"/>
          <p:cNvCxnSpPr>
            <a:stCxn id="38" idx="3"/>
            <a:endCxn id="39" idx="1"/>
          </p:cNvCxnSpPr>
          <p:nvPr/>
        </p:nvCxnSpPr>
        <p:spPr>
          <a:xfrm flipV="1">
            <a:off x="2993796" y="1916677"/>
            <a:ext cx="2032773" cy="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723001" y="1891895"/>
            <a:ext cx="2032773" cy="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0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CONTENT IDEAS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  <p:pic>
        <p:nvPicPr>
          <p:cNvPr id="5" name="Picture 2" descr="http://cdn.emailmonday.com/wp-content/uploads/2013/09/Decision-stages-Sept-2012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3"/>
          <a:stretch/>
        </p:blipFill>
        <p:spPr bwMode="auto">
          <a:xfrm>
            <a:off x="1524849" y="1908458"/>
            <a:ext cx="8575592" cy="434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137168" y="6555223"/>
            <a:ext cx="2054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Google Images </a:t>
            </a:r>
          </a:p>
        </p:txBody>
      </p:sp>
    </p:spTree>
    <p:extLst>
      <p:ext uri="{BB962C8B-B14F-4D97-AF65-F5344CB8AC3E}">
        <p14:creationId xmlns:p14="http://schemas.microsoft.com/office/powerpoint/2010/main" val="124931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414"/>
            <a:ext cx="4144766" cy="3547759"/>
          </a:xfrm>
        </p:spPr>
        <p:txBody>
          <a:bodyPr/>
          <a:lstStyle/>
          <a:p>
            <a:r>
              <a:rPr lang="en-US" dirty="0"/>
              <a:t>Website</a:t>
            </a:r>
          </a:p>
          <a:p>
            <a:r>
              <a:rPr lang="en-US" dirty="0"/>
              <a:t>Landing Pages</a:t>
            </a:r>
          </a:p>
          <a:p>
            <a:r>
              <a:rPr lang="en-US" dirty="0"/>
              <a:t>Offers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Email marketing</a:t>
            </a:r>
          </a:p>
          <a:p>
            <a:r>
              <a:rPr lang="en-US" dirty="0"/>
              <a:t>Phone calls</a:t>
            </a:r>
          </a:p>
          <a:p>
            <a:r>
              <a:rPr lang="en-US" dirty="0"/>
              <a:t>Tracking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70027922"/>
              </p:ext>
            </p:extLst>
          </p:nvPr>
        </p:nvGraphicFramePr>
        <p:xfrm>
          <a:off x="4982966" y="2023755"/>
          <a:ext cx="5747544" cy="395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412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85917" cy="222239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LeadPages (leadpages.com)</a:t>
            </a:r>
          </a:p>
          <a:p>
            <a:r>
              <a:rPr lang="en-US" sz="2600" dirty="0"/>
              <a:t>Thrive (thrivethemes.com)</a:t>
            </a:r>
          </a:p>
          <a:p>
            <a:r>
              <a:rPr lang="en-US" sz="2600" dirty="0"/>
              <a:t>Unbounce (unbounce.com)</a:t>
            </a:r>
          </a:p>
          <a:p>
            <a:r>
              <a:rPr lang="en-US" sz="2600" dirty="0"/>
              <a:t>Optimizepress (optimizepress.com</a:t>
            </a:r>
          </a:p>
          <a:p>
            <a:r>
              <a:rPr lang="en-US" sz="2600" dirty="0"/>
              <a:t>Matic (Open Source: mautic.org)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787811" y="1825624"/>
            <a:ext cx="606176" cy="222239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11720" y="2244322"/>
            <a:ext cx="2547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Landing page builders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4269162"/>
            <a:ext cx="7185917" cy="2357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/>
              <a:t>MailChimp (mailchimp.com)</a:t>
            </a:r>
          </a:p>
          <a:p>
            <a:r>
              <a:rPr lang="en-US" sz="3100" dirty="0"/>
              <a:t>DRIP (drip.co)</a:t>
            </a:r>
          </a:p>
          <a:p>
            <a:r>
              <a:rPr lang="en-US" sz="3100" dirty="0"/>
              <a:t>Ontraport</a:t>
            </a:r>
          </a:p>
          <a:p>
            <a:r>
              <a:rPr lang="en-US" sz="3100" dirty="0"/>
              <a:t>InfusionSoft</a:t>
            </a:r>
          </a:p>
          <a:p>
            <a:r>
              <a:rPr lang="en-US" sz="3100" dirty="0"/>
              <a:t>Hubspot</a:t>
            </a:r>
          </a:p>
          <a:p>
            <a:r>
              <a:rPr lang="en-US" sz="3100" dirty="0"/>
              <a:t>Salesforce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7787811" y="4404098"/>
            <a:ext cx="606176" cy="208745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11720" y="4755328"/>
            <a:ext cx="2547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Marketing Automation &amp; CRM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910" t="8090" r="21714" b="3970"/>
          <a:stretch/>
        </p:blipFill>
        <p:spPr>
          <a:xfrm>
            <a:off x="838200" y="1690688"/>
            <a:ext cx="5393933" cy="4732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1748" y="2210425"/>
            <a:ext cx="4582274" cy="3693319"/>
          </a:xfrm>
          <a:prstGeom prst="rect">
            <a:avLst/>
          </a:prstGeom>
          <a:solidFill>
            <a:srgbClr val="00517A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No Navigation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Strong headline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Benefit-focused copy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Bullet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Form with CTA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92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Form Builder Plugins</a:t>
            </a:r>
          </a:p>
          <a:p>
            <a:r>
              <a:rPr lang="en-US" sz="3200" dirty="0"/>
              <a:t>WPForms</a:t>
            </a:r>
          </a:p>
          <a:p>
            <a:r>
              <a:rPr lang="en-US" sz="3200" dirty="0"/>
              <a:t>Ninja forms</a:t>
            </a:r>
          </a:p>
          <a:p>
            <a:r>
              <a:rPr lang="en-US" sz="3200" dirty="0"/>
              <a:t>Gravity Forms</a:t>
            </a:r>
          </a:p>
          <a:p>
            <a:r>
              <a:rPr lang="en-US" sz="3200" dirty="0"/>
              <a:t>Contact Form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7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7"/>
            <a:ext cx="7773074" cy="2450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731" y="2453951"/>
            <a:ext cx="1080484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Kevin Gold (kevin@nextleapstrategy.com)</a:t>
            </a:r>
          </a:p>
          <a:p>
            <a:endParaRPr lang="en-US" sz="2400" dirty="0"/>
          </a:p>
          <a:p>
            <a:r>
              <a:rPr lang="en-US" sz="2400" dirty="0"/>
              <a:t>Digital marketing since 1999</a:t>
            </a:r>
          </a:p>
          <a:p>
            <a:endParaRPr lang="en-US" dirty="0"/>
          </a:p>
          <a:p>
            <a:r>
              <a:rPr lang="en-US" sz="2400" dirty="0"/>
              <a:t>Recently, VP Marketing &amp; Content for iNET Interactive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 5000 seven-consecutive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 55 six-consecutive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Acquired by Penton Media in January 2015</a:t>
            </a:r>
          </a:p>
          <a:p>
            <a:endParaRPr lang="en-US" dirty="0"/>
          </a:p>
          <a:p>
            <a:r>
              <a:rPr lang="en-US" sz="2400" dirty="0"/>
              <a:t>Started Next Leap Strategy in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Inbound marketing to help B2B companies generate more sales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46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17861"/>
            <a:ext cx="10515600" cy="28767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METHODS: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Google analytics UTM tracking and conversions</a:t>
            </a:r>
          </a:p>
          <a:p>
            <a:r>
              <a:rPr lang="en-US" dirty="0"/>
              <a:t>Hubspot tracking</a:t>
            </a:r>
          </a:p>
          <a:p>
            <a:r>
              <a:rPr lang="en-US" dirty="0"/>
              <a:t>URL shorteners (ow.ly or bit.ly)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130319" cy="795658"/>
          </a:xfrm>
          <a:prstGeom prst="rect">
            <a:avLst/>
          </a:prstGeom>
          <a:solidFill>
            <a:srgbClr val="D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“CANNOT MANAGE WHAT YOU DON’T MEASURE”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88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EDITORIAL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073"/>
            <a:ext cx="10515600" cy="4039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WORDPRESS PLUGINS:</a:t>
            </a:r>
          </a:p>
          <a:p>
            <a:r>
              <a:rPr lang="en-US" sz="3200" dirty="0"/>
              <a:t>Edit Flow (free)</a:t>
            </a:r>
          </a:p>
          <a:p>
            <a:r>
              <a:rPr lang="en-US" sz="3200" dirty="0"/>
              <a:t>Editorial Calendar (free)</a:t>
            </a:r>
          </a:p>
          <a:p>
            <a:r>
              <a:rPr lang="en-US" sz="3200" dirty="0"/>
              <a:t>CoSchedule (paid)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OTHER:</a:t>
            </a:r>
          </a:p>
          <a:p>
            <a:r>
              <a:rPr lang="en-US" sz="3200" dirty="0"/>
              <a:t>Excel or Google Docs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5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CRITERIA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21526"/>
            <a:ext cx="9538699" cy="282856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D40000"/>
                </a:solidFill>
              </a:rPr>
              <a:t>Align</a:t>
            </a:r>
            <a:r>
              <a:rPr lang="en-US" dirty="0"/>
              <a:t> with your brand message and values</a:t>
            </a:r>
          </a:p>
          <a:p>
            <a:r>
              <a:rPr lang="en-US" dirty="0"/>
              <a:t>Enhance your </a:t>
            </a:r>
            <a:r>
              <a:rPr lang="en-US" b="1" dirty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credibility</a:t>
            </a:r>
          </a:p>
          <a:p>
            <a:r>
              <a:rPr lang="en-US" dirty="0"/>
              <a:t>Build audience </a:t>
            </a:r>
            <a:r>
              <a:rPr lang="en-US" b="1" dirty="0">
                <a:solidFill>
                  <a:srgbClr val="D40000"/>
                </a:solidFill>
              </a:rPr>
              <a:t>trust</a:t>
            </a:r>
          </a:p>
          <a:p>
            <a:r>
              <a:rPr lang="en-US" b="1" dirty="0">
                <a:solidFill>
                  <a:srgbClr val="00517A"/>
                </a:solidFill>
              </a:rPr>
              <a:t>Differentiate</a:t>
            </a:r>
            <a:r>
              <a:rPr lang="en-US" dirty="0"/>
              <a:t> from your competitors</a:t>
            </a:r>
          </a:p>
          <a:p>
            <a:r>
              <a:rPr lang="en-US" dirty="0"/>
              <a:t>Deliver against your </a:t>
            </a:r>
            <a:r>
              <a:rPr lang="en-US" b="1" dirty="0"/>
              <a:t>objective</a:t>
            </a:r>
          </a:p>
          <a:p>
            <a:r>
              <a:rPr lang="en-US" dirty="0"/>
              <a:t>Be consistent and persistent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93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CONTENT</a:t>
            </a:r>
          </a:p>
        </p:txBody>
      </p:sp>
      <p:pic>
        <p:nvPicPr>
          <p:cNvPr id="2050" name="Picture 2" descr="Image result for CONTENT MARKETING TYPES CLOUD 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76" y="1690688"/>
            <a:ext cx="9682047" cy="453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27576" y="6596390"/>
            <a:ext cx="2065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kevinrcain.com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33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164494"/>
          </a:xfrm>
          <a:prstGeom prst="rect">
            <a:avLst/>
          </a:prstGeom>
          <a:solidFill>
            <a:srgbClr val="0051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310727"/>
            <a:ext cx="10515599" cy="42785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Lucida Console" panose="020B0609040504020204" pitchFamily="49" charset="0"/>
              </a:rPr>
              <a:t>David Ogilvy stated…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Lucida Console" panose="020B0609040504020204" pitchFamily="49" charset="0"/>
              </a:rPr>
              <a:t>“On the average, five times as many people read the headline as read the body copy. When you have written your headline, you have spent eighty cents out of your dollar. ”</a:t>
            </a:r>
            <a:br>
              <a:rPr lang="en-US" sz="4400" b="1" dirty="0">
                <a:latin typeface="Lucida Console" panose="020B0609040504020204" pitchFamily="49" charset="0"/>
              </a:rPr>
            </a:br>
            <a:endParaRPr lang="en-US" sz="4400" b="1" dirty="0">
              <a:latin typeface="Lucida Console" panose="020B0609040504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23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  <p:pic>
        <p:nvPicPr>
          <p:cNvPr id="3074" name="Picture 2" descr="Image result for AMPLIFY CONT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45" y="1690688"/>
            <a:ext cx="4524906" cy="495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56372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Social Media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Outreach &amp; Influencer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Content Platforms: (Outbrain, Taboola)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YouTube, Vimeo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Webinarjam</a:t>
            </a:r>
          </a:p>
        </p:txBody>
      </p:sp>
    </p:spTree>
    <p:extLst>
      <p:ext uri="{BB962C8B-B14F-4D97-AF65-F5344CB8AC3E}">
        <p14:creationId xmlns:p14="http://schemas.microsoft.com/office/powerpoint/2010/main" val="541747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TO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Lead Generation Plugins: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3200" dirty="0"/>
              <a:t>Optin Monster</a:t>
            </a:r>
          </a:p>
          <a:p>
            <a:r>
              <a:rPr lang="en-US" sz="3200" dirty="0"/>
              <a:t>Sumome</a:t>
            </a:r>
          </a:p>
          <a:p>
            <a:r>
              <a:rPr lang="en-US" sz="3200" dirty="0"/>
              <a:t>Hellobar</a:t>
            </a:r>
          </a:p>
          <a:p>
            <a:r>
              <a:rPr lang="en-US" sz="3200" dirty="0"/>
              <a:t>Optimizely</a:t>
            </a:r>
          </a:p>
          <a:p>
            <a:r>
              <a:rPr lang="en-US" sz="3200" dirty="0"/>
              <a:t>Visual Website Optimizer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274" y="2804426"/>
            <a:ext cx="3362325" cy="542925"/>
          </a:xfrm>
          <a:prstGeom prst="rect">
            <a:avLst/>
          </a:prstGeom>
        </p:spPr>
      </p:pic>
      <p:pic>
        <p:nvPicPr>
          <p:cNvPr id="1026" name="Picture 2" descr="https://load.sumome.com/images/sumome-logo-color-2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81" y="3390025"/>
            <a:ext cx="24574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7670" y="4039935"/>
            <a:ext cx="212407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1806" y="4325685"/>
            <a:ext cx="1695450" cy="447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2258" y="5443537"/>
            <a:ext cx="18383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59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90688"/>
            <a:ext cx="12192000" cy="4215590"/>
          </a:xfrm>
          <a:prstGeom prst="rect">
            <a:avLst/>
          </a:prstGeom>
          <a:solidFill>
            <a:srgbClr val="0051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166"/>
            <a:ext cx="10515600" cy="38045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</a:rPr>
              <a:t>Develop a Business Process </a:t>
            </a:r>
            <a:r>
              <a:rPr lang="en-US" sz="2600" b="1" i="1" dirty="0">
                <a:solidFill>
                  <a:schemeClr val="bg1"/>
                </a:solidFill>
              </a:rPr>
              <a:t>(starts with “why”)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</a:rPr>
              <a:t>Content is an expense until it converts to value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</a:rPr>
              <a:t>Repurpose and Reuse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</a:rPr>
              <a:t>Know Your Audience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</a:rPr>
              <a:t>Consistency </a:t>
            </a:r>
            <a:r>
              <a:rPr lang="en-US" sz="2600" b="1" i="1" dirty="0">
                <a:solidFill>
                  <a:schemeClr val="bg1"/>
                </a:solidFill>
              </a:rPr>
              <a:t>(it’s hard work – be persistent) 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</a:rPr>
              <a:t>Test, Measure, Repeat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5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796466"/>
          </a:xfrm>
          <a:prstGeom prst="rect">
            <a:avLst/>
          </a:prstGeom>
          <a:solidFill>
            <a:srgbClr val="0051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8406" y="736513"/>
            <a:ext cx="7510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95000"/>
                  </a:schemeClr>
                </a:solidFill>
              </a:rPr>
              <a:t>Thank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569" y="3132197"/>
            <a:ext cx="907208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Interested in learning more? </a:t>
            </a:r>
          </a:p>
          <a:p>
            <a:pPr algn="ctr"/>
            <a:r>
              <a:rPr lang="en-US" sz="2800" dirty="0"/>
              <a:t>Check out the Customer Acquisition Accelerator boot camp starting January 2017. Learn more by visiting </a:t>
            </a:r>
            <a:r>
              <a:rPr lang="en-US" sz="2800" b="1" dirty="0">
                <a:hlinkClick r:id="rId3"/>
              </a:rPr>
              <a:t>www.FindYourNextCustomers.com</a:t>
            </a:r>
            <a:r>
              <a:rPr lang="en-US" sz="2800" b="1" dirty="0"/>
              <a:t>.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000" b="1" dirty="0">
                <a:solidFill>
                  <a:srgbClr val="D40000"/>
                </a:solidFill>
              </a:rPr>
              <a:t>Next Leap Strategy – 513.601.8893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1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569360"/>
            <a:ext cx="10515600" cy="4313887"/>
          </a:xfrm>
          <a:prstGeom prst="rect">
            <a:avLst/>
          </a:prstGeom>
          <a:solidFill>
            <a:srgbClr val="0051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521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600" b="1" dirty="0">
                <a:solidFill>
                  <a:srgbClr val="D40000"/>
                </a:solidFill>
              </a:rPr>
              <a:t>“Content marketing</a:t>
            </a:r>
            <a:r>
              <a:rPr lang="en-US" sz="4600" dirty="0">
                <a:solidFill>
                  <a:srgbClr val="D40000"/>
                </a:solidFill>
              </a:rPr>
              <a:t> is the </a:t>
            </a:r>
            <a:r>
              <a:rPr lang="en-US" sz="4600" b="1" dirty="0">
                <a:solidFill>
                  <a:srgbClr val="D40000"/>
                </a:solidFill>
              </a:rPr>
              <a:t>marketing</a:t>
            </a:r>
            <a:r>
              <a:rPr lang="en-US" sz="4600" dirty="0">
                <a:solidFill>
                  <a:srgbClr val="D40000"/>
                </a:solidFill>
              </a:rPr>
              <a:t> and </a:t>
            </a:r>
            <a:r>
              <a:rPr lang="en-US" sz="4600" b="1" dirty="0">
                <a:solidFill>
                  <a:schemeClr val="bg1"/>
                </a:solidFill>
              </a:rPr>
              <a:t>business process</a:t>
            </a:r>
            <a:r>
              <a:rPr lang="en-US" sz="4600" dirty="0">
                <a:solidFill>
                  <a:srgbClr val="D40000"/>
                </a:solidFill>
              </a:rPr>
              <a:t> for creating and distributing </a:t>
            </a:r>
            <a:r>
              <a:rPr lang="en-US" sz="4600" b="1" dirty="0">
                <a:solidFill>
                  <a:schemeClr val="bg1"/>
                </a:solidFill>
              </a:rPr>
              <a:t>relevant and valuable</a:t>
            </a:r>
            <a:r>
              <a:rPr lang="en-US" sz="4600" b="1" dirty="0">
                <a:solidFill>
                  <a:srgbClr val="D40000"/>
                </a:solidFill>
              </a:rPr>
              <a:t> content</a:t>
            </a:r>
            <a:r>
              <a:rPr lang="en-US" sz="4600" dirty="0">
                <a:solidFill>
                  <a:srgbClr val="D40000"/>
                </a:solidFill>
              </a:rPr>
              <a:t> to attract, acquire, and engage a clearly defined and </a:t>
            </a:r>
            <a:r>
              <a:rPr lang="en-US" sz="4600" b="1" dirty="0">
                <a:solidFill>
                  <a:schemeClr val="bg1"/>
                </a:solidFill>
              </a:rPr>
              <a:t>understood target audience</a:t>
            </a:r>
            <a:r>
              <a:rPr lang="en-US" sz="4600" dirty="0">
                <a:solidFill>
                  <a:srgbClr val="D40000"/>
                </a:solidFill>
              </a:rPr>
              <a:t> – with the objective of driving profitable </a:t>
            </a:r>
            <a:r>
              <a:rPr lang="en-US" sz="4600" b="1" dirty="0">
                <a:solidFill>
                  <a:srgbClr val="D40000"/>
                </a:solidFill>
              </a:rPr>
              <a:t>customer </a:t>
            </a:r>
            <a:r>
              <a:rPr lang="en-US" sz="4600" b="1" dirty="0">
                <a:solidFill>
                  <a:schemeClr val="bg1"/>
                </a:solidFill>
              </a:rPr>
              <a:t>action</a:t>
            </a:r>
            <a:r>
              <a:rPr lang="en-US" sz="4600" dirty="0">
                <a:solidFill>
                  <a:srgbClr val="D40000"/>
                </a:solidFill>
              </a:rPr>
              <a:t>.” </a:t>
            </a:r>
          </a:p>
          <a:p>
            <a:pPr marL="0" indent="0" algn="r">
              <a:buNone/>
            </a:pPr>
            <a:endParaRPr lang="en-US" sz="1100" dirty="0">
              <a:solidFill>
                <a:srgbClr val="D4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D40000"/>
                </a:solidFill>
              </a:rPr>
              <a:t>[Content Marketing Institute]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9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CONTENT MARKETING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45413"/>
            <a:ext cx="10388813" cy="27933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264090"/>
            <a:ext cx="10515600" cy="108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Content fuels every aspect of your marketing strategy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3545" y="1902153"/>
            <a:ext cx="6438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B2B BUYING PROCESS</a:t>
            </a:r>
          </a:p>
        </p:txBody>
      </p:sp>
      <p:sp>
        <p:nvSpPr>
          <p:cNvPr id="10" name="Arrow: Up 9"/>
          <p:cNvSpPr/>
          <p:nvPr/>
        </p:nvSpPr>
        <p:spPr>
          <a:xfrm>
            <a:off x="1287625" y="3732245"/>
            <a:ext cx="858416" cy="5318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Up 10"/>
          <p:cNvSpPr/>
          <p:nvPr/>
        </p:nvSpPr>
        <p:spPr>
          <a:xfrm>
            <a:off x="3031262" y="3732243"/>
            <a:ext cx="858416" cy="5318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Up 11"/>
          <p:cNvSpPr/>
          <p:nvPr/>
        </p:nvSpPr>
        <p:spPr>
          <a:xfrm>
            <a:off x="4694487" y="3732244"/>
            <a:ext cx="858416" cy="5318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/>
          <p:cNvSpPr/>
          <p:nvPr/>
        </p:nvSpPr>
        <p:spPr>
          <a:xfrm>
            <a:off x="6438124" y="3751808"/>
            <a:ext cx="858416" cy="5318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/>
          <p:cNvSpPr/>
          <p:nvPr/>
        </p:nvSpPr>
        <p:spPr>
          <a:xfrm>
            <a:off x="8148735" y="3747144"/>
            <a:ext cx="858416" cy="5318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 14"/>
          <p:cNvSpPr/>
          <p:nvPr/>
        </p:nvSpPr>
        <p:spPr>
          <a:xfrm>
            <a:off x="9831355" y="3732245"/>
            <a:ext cx="858416" cy="5318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911403" y="5856584"/>
            <a:ext cx="836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hlinkClick r:id="rId5"/>
              </a:rPr>
              <a:t>67% of B2B buyers</a:t>
            </a:r>
            <a:r>
              <a:rPr lang="en-US" dirty="0"/>
              <a:t> base their buying decisions on content.</a:t>
            </a:r>
          </a:p>
        </p:txBody>
      </p:sp>
    </p:spTree>
    <p:extLst>
      <p:ext uri="{BB962C8B-B14F-4D97-AF65-F5344CB8AC3E}">
        <p14:creationId xmlns:p14="http://schemas.microsoft.com/office/powerpoint/2010/main" val="396565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6765"/>
            <a:ext cx="4802312" cy="3643021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>
                <a:hlinkClick r:id="rId2"/>
              </a:rPr>
              <a:t>80% of B2B marketers</a:t>
            </a:r>
            <a:r>
              <a:rPr lang="en-US" sz="2000" dirty="0"/>
              <a:t> have a content marketing strategy.</a:t>
            </a:r>
          </a:p>
          <a:p>
            <a:pPr fontAlgn="base">
              <a:lnSpc>
                <a:spcPct val="150000"/>
              </a:lnSpc>
            </a:pPr>
            <a:r>
              <a:rPr lang="en-US" sz="2000" dirty="0"/>
              <a:t>48% (overall) do not have a written plan. </a:t>
            </a:r>
          </a:p>
          <a:p>
            <a:pPr fontAlgn="base">
              <a:lnSpc>
                <a:spcPct val="150000"/>
              </a:lnSpc>
            </a:pPr>
            <a:r>
              <a:rPr lang="en-US" sz="2000" dirty="0"/>
              <a:t>In 99% of cases, this means that they really have no clue what they’re doing.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9882"/>
          <a:stretch/>
        </p:blipFill>
        <p:spPr>
          <a:xfrm>
            <a:off x="6007331" y="2453935"/>
            <a:ext cx="5604538" cy="2948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80848" y="6537848"/>
            <a:ext cx="2911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Content Marketing Institute</a:t>
            </a:r>
          </a:p>
        </p:txBody>
      </p:sp>
    </p:spTree>
    <p:extLst>
      <p:ext uri="{BB962C8B-B14F-4D97-AF65-F5344CB8AC3E}">
        <p14:creationId xmlns:p14="http://schemas.microsoft.com/office/powerpoint/2010/main" val="400592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9825" y="4314548"/>
            <a:ext cx="8410117" cy="2281561"/>
          </a:xfrm>
          <a:prstGeom prst="rect">
            <a:avLst/>
          </a:prstGeom>
          <a:noFill/>
          <a:ln w="254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</a:t>
            </a:r>
          </a:p>
        </p:txBody>
      </p:sp>
      <p:sp>
        <p:nvSpPr>
          <p:cNvPr id="4" name="Callout: Right Arrow 3"/>
          <p:cNvSpPr/>
          <p:nvPr/>
        </p:nvSpPr>
        <p:spPr>
          <a:xfrm>
            <a:off x="929826" y="1705509"/>
            <a:ext cx="2336515" cy="1736333"/>
          </a:xfrm>
          <a:prstGeom prst="rightArrowCallout">
            <a:avLst>
              <a:gd name="adj1" fmla="val 21450"/>
              <a:gd name="adj2" fmla="val 25592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Objective</a:t>
            </a:r>
          </a:p>
        </p:txBody>
      </p:sp>
      <p:sp>
        <p:nvSpPr>
          <p:cNvPr id="5" name="Callout: Right Arrow 4"/>
          <p:cNvSpPr/>
          <p:nvPr/>
        </p:nvSpPr>
        <p:spPr>
          <a:xfrm>
            <a:off x="3345643" y="1705509"/>
            <a:ext cx="2336515" cy="173633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Audience</a:t>
            </a:r>
          </a:p>
        </p:txBody>
      </p:sp>
      <p:sp>
        <p:nvSpPr>
          <p:cNvPr id="6" name="Callout: Right Arrow 5"/>
          <p:cNvSpPr/>
          <p:nvPr/>
        </p:nvSpPr>
        <p:spPr>
          <a:xfrm>
            <a:off x="5757066" y="1705509"/>
            <a:ext cx="2336515" cy="173633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Strategy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3699" y="4487941"/>
            <a:ext cx="1520320" cy="1849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 to Objective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68811" y="1703527"/>
            <a:ext cx="1786205" cy="1849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Audience to Content</a:t>
            </a:r>
          </a:p>
        </p:txBody>
      </p:sp>
      <p:sp>
        <p:nvSpPr>
          <p:cNvPr id="17" name="Arrow: Bent 16"/>
          <p:cNvSpPr/>
          <p:nvPr/>
        </p:nvSpPr>
        <p:spPr>
          <a:xfrm rot="5400000">
            <a:off x="9473384" y="2908200"/>
            <a:ext cx="2042692" cy="107942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allout: Left Arrow 17"/>
          <p:cNvSpPr/>
          <p:nvPr/>
        </p:nvSpPr>
        <p:spPr>
          <a:xfrm>
            <a:off x="8532689" y="4487941"/>
            <a:ext cx="3292866" cy="1849348"/>
          </a:xfrm>
          <a:prstGeom prst="leftArrowCallout">
            <a:avLst>
              <a:gd name="adj1" fmla="val 25000"/>
              <a:gd name="adj2" fmla="val 24444"/>
              <a:gd name="adj3" fmla="val 32222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 Infrastructure and Tracking</a:t>
            </a:r>
          </a:p>
        </p:txBody>
      </p:sp>
      <p:sp>
        <p:nvSpPr>
          <p:cNvPr id="22" name="Callout: Left Arrow 21"/>
          <p:cNvSpPr/>
          <p:nvPr/>
        </p:nvSpPr>
        <p:spPr>
          <a:xfrm>
            <a:off x="2705694" y="4487941"/>
            <a:ext cx="2720497" cy="1849348"/>
          </a:xfrm>
          <a:prstGeom prst="leftArrowCallout">
            <a:avLst>
              <a:gd name="adj1" fmla="val 25000"/>
              <a:gd name="adj2" fmla="val 24444"/>
              <a:gd name="adj3" fmla="val 32222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 Content, Publish &amp; Amplify</a:t>
            </a:r>
          </a:p>
        </p:txBody>
      </p:sp>
      <p:sp>
        <p:nvSpPr>
          <p:cNvPr id="23" name="Callout: Left Arrow 22"/>
          <p:cNvSpPr/>
          <p:nvPr/>
        </p:nvSpPr>
        <p:spPr>
          <a:xfrm>
            <a:off x="5512191" y="4487941"/>
            <a:ext cx="2918823" cy="1849348"/>
          </a:xfrm>
          <a:prstGeom prst="leftArrowCallout">
            <a:avLst>
              <a:gd name="adj1" fmla="val 25000"/>
              <a:gd name="adj2" fmla="val 24444"/>
              <a:gd name="adj3" fmla="val 32222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 Editorial Plan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5643" y="3945216"/>
            <a:ext cx="324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TEST, MEASURE, REPEAT</a:t>
            </a:r>
          </a:p>
        </p:txBody>
      </p:sp>
    </p:spTree>
    <p:extLst>
      <p:ext uri="{BB962C8B-B14F-4D97-AF65-F5344CB8AC3E}">
        <p14:creationId xmlns:p14="http://schemas.microsoft.com/office/powerpoint/2010/main" val="144971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OBJECTIVE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61636" y="1880489"/>
            <a:ext cx="2641067" cy="2601611"/>
          </a:xfrm>
          <a:prstGeom prst="ellipse">
            <a:avLst/>
          </a:prstGeom>
          <a:solidFill>
            <a:srgbClr val="0051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Prospecting</a:t>
            </a:r>
          </a:p>
        </p:txBody>
      </p:sp>
      <p:sp>
        <p:nvSpPr>
          <p:cNvPr id="11" name="Oval 10"/>
          <p:cNvSpPr/>
          <p:nvPr/>
        </p:nvSpPr>
        <p:spPr>
          <a:xfrm>
            <a:off x="3897624" y="4274077"/>
            <a:ext cx="2527442" cy="244524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 Relations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2919366" y="2468094"/>
            <a:ext cx="2527442" cy="2445249"/>
          </a:xfrm>
          <a:prstGeom prst="ellipse">
            <a:avLst/>
          </a:prstGeom>
          <a:noFill/>
          <a:ln w="53975">
            <a:solidFill>
              <a:srgbClr val="D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13" name="Oval 12"/>
          <p:cNvSpPr/>
          <p:nvPr/>
        </p:nvSpPr>
        <p:spPr>
          <a:xfrm>
            <a:off x="2029819" y="4274078"/>
            <a:ext cx="2527442" cy="2445249"/>
          </a:xfrm>
          <a:prstGeom prst="ellipse">
            <a:avLst/>
          </a:prstGeom>
          <a:noFill/>
          <a:ln w="539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Support</a:t>
            </a:r>
          </a:p>
        </p:txBody>
      </p:sp>
      <p:sp>
        <p:nvSpPr>
          <p:cNvPr id="14" name="Oval 13"/>
          <p:cNvSpPr/>
          <p:nvPr/>
        </p:nvSpPr>
        <p:spPr>
          <a:xfrm>
            <a:off x="86531" y="3807197"/>
            <a:ext cx="2527442" cy="2445249"/>
          </a:xfrm>
          <a:prstGeom prst="ellipse">
            <a:avLst/>
          </a:prstGeom>
          <a:solidFill>
            <a:srgbClr val="FFC00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</a:t>
            </a:r>
          </a:p>
        </p:txBody>
      </p:sp>
      <p:pic>
        <p:nvPicPr>
          <p:cNvPr id="2050" name="Picture 2" descr="Image result for ways to AMPLIFY CONTEN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2" r="7322" b="3838"/>
          <a:stretch/>
        </p:blipFill>
        <p:spPr bwMode="auto">
          <a:xfrm>
            <a:off x="7403324" y="1812387"/>
            <a:ext cx="4396125" cy="375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4725727" y="1440126"/>
            <a:ext cx="2527442" cy="2445249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Thought Leadership</a:t>
            </a:r>
          </a:p>
        </p:txBody>
      </p:sp>
      <p:sp>
        <p:nvSpPr>
          <p:cNvPr id="9" name="Oval 8"/>
          <p:cNvSpPr/>
          <p:nvPr/>
        </p:nvSpPr>
        <p:spPr>
          <a:xfrm>
            <a:off x="5032366" y="2983035"/>
            <a:ext cx="2527442" cy="2445249"/>
          </a:xfrm>
          <a:prstGeom prst="ellipse">
            <a:avLst/>
          </a:prstGeom>
          <a:solidFill>
            <a:srgbClr val="D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Marketing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0848" y="6537848"/>
            <a:ext cx="2911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www.business2community.com</a:t>
            </a:r>
          </a:p>
        </p:txBody>
      </p:sp>
    </p:spTree>
    <p:extLst>
      <p:ext uri="{BB962C8B-B14F-4D97-AF65-F5344CB8AC3E}">
        <p14:creationId xmlns:p14="http://schemas.microsoft.com/office/powerpoint/2010/main" val="390417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328773"/>
            <a:ext cx="12192000" cy="6581219"/>
          </a:xfrm>
          <a:prstGeom prst="rect">
            <a:avLst/>
          </a:prstGeom>
          <a:solidFill>
            <a:srgbClr val="D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8569" y="1853732"/>
            <a:ext cx="9394861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effectLst/>
                <a:latin typeface="Lucida Console" panose="020B0609040504020204" pitchFamily="49" charset="0"/>
              </a:rPr>
              <a:t>SiriusDecisions stated…</a:t>
            </a:r>
          </a:p>
          <a:p>
            <a:pPr algn="ctr"/>
            <a:r>
              <a:rPr lang="en-US" sz="4400" b="1" dirty="0">
                <a:latin typeface="Lucida Console" panose="020B0609040504020204" pitchFamily="49" charset="0"/>
              </a:rPr>
              <a:t>“</a:t>
            </a:r>
            <a:r>
              <a:rPr lang="en-US" sz="4400" b="1" i="0" dirty="0">
                <a:effectLst/>
                <a:latin typeface="Lucida Console" panose="020B0609040504020204" pitchFamily="49" charset="0"/>
              </a:rPr>
              <a:t>biggest challenge to creating content is a lack of buyer understanding”</a:t>
            </a:r>
            <a:endParaRPr lang="en-US" sz="4400" b="1" dirty="0">
              <a:latin typeface="Lucida Console" panose="020B060904050402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9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7194"/>
            <a:ext cx="10347664" cy="280481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5900" b="1" dirty="0"/>
              <a:t>Who</a:t>
            </a:r>
            <a:r>
              <a:rPr lang="en-US" sz="5100" b="1" dirty="0"/>
              <a:t> are they? </a:t>
            </a:r>
          </a:p>
          <a:p>
            <a:pPr>
              <a:lnSpc>
                <a:spcPct val="160000"/>
              </a:lnSpc>
            </a:pPr>
            <a:r>
              <a:rPr lang="en-US" sz="5900" b="1" dirty="0"/>
              <a:t>What</a:t>
            </a:r>
            <a:r>
              <a:rPr lang="en-US" sz="5100" b="1" dirty="0"/>
              <a:t> are they struggling with or striving towards? </a:t>
            </a:r>
          </a:p>
          <a:p>
            <a:pPr>
              <a:lnSpc>
                <a:spcPct val="160000"/>
              </a:lnSpc>
            </a:pPr>
            <a:r>
              <a:rPr lang="en-US" sz="5900" b="1" dirty="0"/>
              <a:t>Where</a:t>
            </a:r>
            <a:r>
              <a:rPr lang="en-US" sz="5100" b="1" dirty="0"/>
              <a:t> do they look to find solutions?</a:t>
            </a:r>
          </a:p>
          <a:p>
            <a:pPr>
              <a:lnSpc>
                <a:spcPct val="160000"/>
              </a:lnSpc>
            </a:pPr>
            <a:r>
              <a:rPr lang="en-US" sz="5900" b="1" dirty="0"/>
              <a:t>How</a:t>
            </a:r>
            <a:r>
              <a:rPr lang="en-US" sz="5100" b="1" dirty="0"/>
              <a:t> will you solve their problems or satisfy their aspirations better than anyone or anything else?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02331"/>
            <a:ext cx="998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all" dirty="0">
                <a:solidFill>
                  <a:srgbClr val="D40000"/>
                </a:solidFill>
              </a:rPr>
              <a:t>Quick questions to frame your audience up…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t="24362" r="27472" b="20806"/>
          <a:stretch/>
        </p:blipFill>
        <p:spPr>
          <a:xfrm>
            <a:off x="0" y="6252446"/>
            <a:ext cx="758609" cy="6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12461</TotalTime>
  <Words>1073</Words>
  <Application>Microsoft Office PowerPoint</Application>
  <PresentationFormat>Widescreen</PresentationFormat>
  <Paragraphs>252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Helvetica Neue</vt:lpstr>
      <vt:lpstr>Lucida Console</vt:lpstr>
      <vt:lpstr>Open Sans</vt:lpstr>
      <vt:lpstr>Office Theme</vt:lpstr>
      <vt:lpstr>CONTENT MARKETING FOR LEAD GENERATION</vt:lpstr>
      <vt:lpstr>PowerPoint Presentation</vt:lpstr>
      <vt:lpstr>DEFINITION</vt:lpstr>
      <vt:lpstr>WHY CONTENT MARKETING</vt:lpstr>
      <vt:lpstr>CONTENT CHALLENGE</vt:lpstr>
      <vt:lpstr>BUSINESS PROCESS</vt:lpstr>
      <vt:lpstr>DEFINE YOUR OBJECTIVE</vt:lpstr>
      <vt:lpstr>PowerPoint Presentation</vt:lpstr>
      <vt:lpstr>DEFINING AUDIENCE</vt:lpstr>
      <vt:lpstr>PERSONA RESEARCH</vt:lpstr>
      <vt:lpstr>PERSONA DEVELOPMENT</vt:lpstr>
      <vt:lpstr>DEFINE YOUR STRATEGY</vt:lpstr>
      <vt:lpstr>REPURPOSE &amp; REUSE</vt:lpstr>
      <vt:lpstr>MAP AUDIENCE TO CONTENT</vt:lpstr>
      <vt:lpstr>FRAMING CONTENT IDEAS</vt:lpstr>
      <vt:lpstr>DESIGN INFRASTRUCTURE</vt:lpstr>
      <vt:lpstr>INFRASTRUCTURE TOOLS</vt:lpstr>
      <vt:lpstr>LANDING PAGE EXAMPLE</vt:lpstr>
      <vt:lpstr>CONTACT FORMS</vt:lpstr>
      <vt:lpstr>TRACKING</vt:lpstr>
      <vt:lpstr>DEVELOP EDITORIAL PLAN</vt:lpstr>
      <vt:lpstr>CONTENT CRITERIA</vt:lpstr>
      <vt:lpstr>PRODUCING CONTENT</vt:lpstr>
      <vt:lpstr>PowerPoint Presentation</vt:lpstr>
      <vt:lpstr>AMPLIFY</vt:lpstr>
      <vt:lpstr>OPTIMIZE TO OBJECTIVE</vt:lpstr>
      <vt:lpstr>TAKE-AWAYS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MARKETING FOR LEAD GENERATION</dc:title>
  <dc:creator>kevin gold</dc:creator>
  <cp:lastModifiedBy>kevin gold</cp:lastModifiedBy>
  <cp:revision>167</cp:revision>
  <dcterms:created xsi:type="dcterms:W3CDTF">2016-10-01T13:34:06Z</dcterms:created>
  <dcterms:modified xsi:type="dcterms:W3CDTF">2016-10-26T16:17:59Z</dcterms:modified>
</cp:coreProperties>
</file>