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331"/>
    <a:srgbClr val="FFFBEC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C2973-3975-48E6-B9E1-0652E15B0D18}" type="doc">
      <dgm:prSet loTypeId="urn:microsoft.com/office/officeart/2005/8/layout/cycle8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A1863-325B-4194-B5B8-1A522DD94EF9}">
      <dgm:prSet phldrT="[Text]"/>
      <dgm:spPr>
        <a:solidFill>
          <a:srgbClr val="FF8C00"/>
        </a:solidFill>
      </dgm:spPr>
      <dgm:t>
        <a:bodyPr/>
        <a:lstStyle/>
        <a:p>
          <a:r>
            <a:rPr lang="en-US" b="1" dirty="0">
              <a:latin typeface="Azeret Mono" panose="020B0604020202020204" charset="0"/>
              <a:cs typeface="Azeret Mono" panose="020B0604020202020204" charset="0"/>
            </a:rPr>
            <a:t>Random Customer Distribution</a:t>
          </a:r>
        </a:p>
      </dgm:t>
    </dgm:pt>
    <dgm:pt modelId="{78BCFD8F-EC31-41B8-81D2-2E38E9D1FD49}" type="parTrans" cxnId="{1DE11EDD-22C4-4426-B535-1C36F50CDE0C}">
      <dgm:prSet/>
      <dgm:spPr/>
      <dgm:t>
        <a:bodyPr/>
        <a:lstStyle/>
        <a:p>
          <a:endParaRPr lang="en-US"/>
        </a:p>
      </dgm:t>
    </dgm:pt>
    <dgm:pt modelId="{556365EF-F103-4EB0-B997-2D31D9E40680}" type="sibTrans" cxnId="{1DE11EDD-22C4-4426-B535-1C36F50CDE0C}">
      <dgm:prSet/>
      <dgm:spPr/>
      <dgm:t>
        <a:bodyPr/>
        <a:lstStyle/>
        <a:p>
          <a:endParaRPr lang="en-US"/>
        </a:p>
      </dgm:t>
    </dgm:pt>
    <dgm:pt modelId="{49E512B0-C5A5-42DA-9484-8B5B8A46CF93}">
      <dgm:prSet phldrT="[Text]"/>
      <dgm:spPr>
        <a:solidFill>
          <a:srgbClr val="FF8C00"/>
        </a:solidFill>
      </dgm:spPr>
      <dgm:t>
        <a:bodyPr/>
        <a:lstStyle/>
        <a:p>
          <a:r>
            <a:rPr lang="en-US" b="1" dirty="0">
              <a:latin typeface="Azeret Mono" panose="020B0604020202020204" charset="0"/>
              <a:cs typeface="Azeret Mono" panose="020B0604020202020204" charset="0"/>
            </a:rPr>
            <a:t>Random Allocations after 14 days</a:t>
          </a:r>
        </a:p>
      </dgm:t>
    </dgm:pt>
    <dgm:pt modelId="{85A22842-81B9-4DD6-BC87-128367335FBC}" type="parTrans" cxnId="{9AA0BA0D-F238-41AF-89E1-EB88B92ECEC1}">
      <dgm:prSet/>
      <dgm:spPr/>
      <dgm:t>
        <a:bodyPr/>
        <a:lstStyle/>
        <a:p>
          <a:endParaRPr lang="en-US"/>
        </a:p>
      </dgm:t>
    </dgm:pt>
    <dgm:pt modelId="{2651A1E1-6072-4DD9-A3AA-308FDE830067}" type="sibTrans" cxnId="{9AA0BA0D-F238-41AF-89E1-EB88B92ECEC1}">
      <dgm:prSet/>
      <dgm:spPr/>
      <dgm:t>
        <a:bodyPr/>
        <a:lstStyle/>
        <a:p>
          <a:endParaRPr lang="en-US"/>
        </a:p>
      </dgm:t>
    </dgm:pt>
    <dgm:pt modelId="{CCE186B4-2503-4BF7-84A7-4A5A1C7E8B8E}">
      <dgm:prSet phldrT="[Text]"/>
      <dgm:spPr>
        <a:solidFill>
          <a:srgbClr val="FF8C00"/>
        </a:solidFill>
      </dgm:spPr>
      <dgm:t>
        <a:bodyPr/>
        <a:lstStyle/>
        <a:p>
          <a:r>
            <a:rPr lang="en-US" b="1" dirty="0">
              <a:latin typeface="Azeret Mono" panose="020B0604020202020204" charset="0"/>
              <a:cs typeface="Azeret Mono" panose="020B0604020202020204" charset="0"/>
            </a:rPr>
            <a:t>Reduced Risk of Hackers</a:t>
          </a:r>
        </a:p>
      </dgm:t>
    </dgm:pt>
    <dgm:pt modelId="{004DD9E0-F8E0-4B36-884A-3578649361DF}" type="parTrans" cxnId="{F6E2C65B-2615-4B67-9C17-D3483493E821}">
      <dgm:prSet/>
      <dgm:spPr/>
      <dgm:t>
        <a:bodyPr/>
        <a:lstStyle/>
        <a:p>
          <a:endParaRPr lang="en-US"/>
        </a:p>
      </dgm:t>
    </dgm:pt>
    <dgm:pt modelId="{49585BEC-D51D-492E-8EC0-BDA61D999944}" type="sibTrans" cxnId="{F6E2C65B-2615-4B67-9C17-D3483493E821}">
      <dgm:prSet/>
      <dgm:spPr/>
      <dgm:t>
        <a:bodyPr/>
        <a:lstStyle/>
        <a:p>
          <a:endParaRPr lang="en-US"/>
        </a:p>
      </dgm:t>
    </dgm:pt>
    <dgm:pt modelId="{5C32FD07-BD6E-414B-9AFF-0E17D5B71C2B}" type="pres">
      <dgm:prSet presAssocID="{D25C2973-3975-48E6-B9E1-0652E15B0D18}" presName="compositeShape" presStyleCnt="0">
        <dgm:presLayoutVars>
          <dgm:chMax val="7"/>
          <dgm:dir/>
          <dgm:resizeHandles val="exact"/>
        </dgm:presLayoutVars>
      </dgm:prSet>
      <dgm:spPr/>
    </dgm:pt>
    <dgm:pt modelId="{4045A7B0-9C5E-4812-B09B-C93025E540EC}" type="pres">
      <dgm:prSet presAssocID="{D25C2973-3975-48E6-B9E1-0652E15B0D18}" presName="wedge1" presStyleLbl="node1" presStyleIdx="0" presStyleCnt="3"/>
      <dgm:spPr/>
    </dgm:pt>
    <dgm:pt modelId="{A195D146-9129-4294-A59A-D706EE4DAD31}" type="pres">
      <dgm:prSet presAssocID="{D25C2973-3975-48E6-B9E1-0652E15B0D18}" presName="dummy1a" presStyleCnt="0"/>
      <dgm:spPr/>
    </dgm:pt>
    <dgm:pt modelId="{1E495CCE-119D-472E-9637-1ABFF84C4018}" type="pres">
      <dgm:prSet presAssocID="{D25C2973-3975-48E6-B9E1-0652E15B0D18}" presName="dummy1b" presStyleCnt="0"/>
      <dgm:spPr/>
    </dgm:pt>
    <dgm:pt modelId="{7E188815-611B-4393-862D-CC81F87A192A}" type="pres">
      <dgm:prSet presAssocID="{D25C2973-3975-48E6-B9E1-0652E15B0D1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B708FE-CA17-4A65-9108-D49C3A2CEB45}" type="pres">
      <dgm:prSet presAssocID="{D25C2973-3975-48E6-B9E1-0652E15B0D18}" presName="wedge2" presStyleLbl="node1" presStyleIdx="1" presStyleCnt="3"/>
      <dgm:spPr/>
    </dgm:pt>
    <dgm:pt modelId="{431AA80E-0354-4C2A-95FF-48E8FEA0561A}" type="pres">
      <dgm:prSet presAssocID="{D25C2973-3975-48E6-B9E1-0652E15B0D18}" presName="dummy2a" presStyleCnt="0"/>
      <dgm:spPr/>
    </dgm:pt>
    <dgm:pt modelId="{738F041B-ADD5-4A0E-A3F5-8FBE5E44F676}" type="pres">
      <dgm:prSet presAssocID="{D25C2973-3975-48E6-B9E1-0652E15B0D18}" presName="dummy2b" presStyleCnt="0"/>
      <dgm:spPr/>
    </dgm:pt>
    <dgm:pt modelId="{22A0DDD0-FA8B-40DB-B35A-F97583D179B1}" type="pres">
      <dgm:prSet presAssocID="{D25C2973-3975-48E6-B9E1-0652E15B0D1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FCD073-24E6-413F-8C90-AA98310AEBAA}" type="pres">
      <dgm:prSet presAssocID="{D25C2973-3975-48E6-B9E1-0652E15B0D18}" presName="wedge3" presStyleLbl="node1" presStyleIdx="2" presStyleCnt="3"/>
      <dgm:spPr/>
    </dgm:pt>
    <dgm:pt modelId="{AC3E0892-8FAE-4DE1-A22B-1F994B4E1FF9}" type="pres">
      <dgm:prSet presAssocID="{D25C2973-3975-48E6-B9E1-0652E15B0D18}" presName="dummy3a" presStyleCnt="0"/>
      <dgm:spPr/>
    </dgm:pt>
    <dgm:pt modelId="{588216D1-6190-4FDD-A965-6822A9CC941E}" type="pres">
      <dgm:prSet presAssocID="{D25C2973-3975-48E6-B9E1-0652E15B0D18}" presName="dummy3b" presStyleCnt="0"/>
      <dgm:spPr/>
    </dgm:pt>
    <dgm:pt modelId="{8E836537-C59F-4BB0-A26C-034E580FFCD5}" type="pres">
      <dgm:prSet presAssocID="{D25C2973-3975-48E6-B9E1-0652E15B0D1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57B2109-E7F3-4404-87F8-D88F3E4B8812}" type="pres">
      <dgm:prSet presAssocID="{556365EF-F103-4EB0-B997-2D31D9E40680}" presName="arrowWedge1" presStyleLbl="fgSibTrans2D1" presStyleIdx="0" presStyleCnt="3"/>
      <dgm:spPr>
        <a:solidFill>
          <a:srgbClr val="FF8C00"/>
        </a:solidFill>
      </dgm:spPr>
    </dgm:pt>
    <dgm:pt modelId="{0BCC382D-7B9D-4C61-A214-4CC8E9BC2047}" type="pres">
      <dgm:prSet presAssocID="{2651A1E1-6072-4DD9-A3AA-308FDE830067}" presName="arrowWedge2" presStyleLbl="fgSibTrans2D1" presStyleIdx="1" presStyleCnt="3"/>
      <dgm:spPr>
        <a:solidFill>
          <a:srgbClr val="FF8C00"/>
        </a:solidFill>
      </dgm:spPr>
    </dgm:pt>
    <dgm:pt modelId="{9BDDD9C2-97A6-456E-BC60-18161DF0D067}" type="pres">
      <dgm:prSet presAssocID="{49585BEC-D51D-492E-8EC0-BDA61D999944}" presName="arrowWedge3" presStyleLbl="fgSibTrans2D1" presStyleIdx="2" presStyleCnt="3"/>
      <dgm:spPr>
        <a:solidFill>
          <a:srgbClr val="FF8C00"/>
        </a:solidFill>
      </dgm:spPr>
    </dgm:pt>
  </dgm:ptLst>
  <dgm:cxnLst>
    <dgm:cxn modelId="{9AA0BA0D-F238-41AF-89E1-EB88B92ECEC1}" srcId="{D25C2973-3975-48E6-B9E1-0652E15B0D18}" destId="{49E512B0-C5A5-42DA-9484-8B5B8A46CF93}" srcOrd="1" destOrd="0" parTransId="{85A22842-81B9-4DD6-BC87-128367335FBC}" sibTransId="{2651A1E1-6072-4DD9-A3AA-308FDE830067}"/>
    <dgm:cxn modelId="{F6E2C65B-2615-4B67-9C17-D3483493E821}" srcId="{D25C2973-3975-48E6-B9E1-0652E15B0D18}" destId="{CCE186B4-2503-4BF7-84A7-4A5A1C7E8B8E}" srcOrd="2" destOrd="0" parTransId="{004DD9E0-F8E0-4B36-884A-3578649361DF}" sibTransId="{49585BEC-D51D-492E-8EC0-BDA61D999944}"/>
    <dgm:cxn modelId="{E715FE41-00E6-48A3-8653-52DC8622AD60}" type="presOf" srcId="{D25C2973-3975-48E6-B9E1-0652E15B0D18}" destId="{5C32FD07-BD6E-414B-9AFF-0E17D5B71C2B}" srcOrd="0" destOrd="0" presId="urn:microsoft.com/office/officeart/2005/8/layout/cycle8"/>
    <dgm:cxn modelId="{1956984F-DAD3-4897-946C-572620D3F188}" type="presOf" srcId="{49E512B0-C5A5-42DA-9484-8B5B8A46CF93}" destId="{22A0DDD0-FA8B-40DB-B35A-F97583D179B1}" srcOrd="1" destOrd="0" presId="urn:microsoft.com/office/officeart/2005/8/layout/cycle8"/>
    <dgm:cxn modelId="{1BD1E659-C905-4DB8-8E3D-AEC5433C3D8B}" type="presOf" srcId="{CCE186B4-2503-4BF7-84A7-4A5A1C7E8B8E}" destId="{8E836537-C59F-4BB0-A26C-034E580FFCD5}" srcOrd="1" destOrd="0" presId="urn:microsoft.com/office/officeart/2005/8/layout/cycle8"/>
    <dgm:cxn modelId="{AFFC73AC-7628-49B1-AE68-25BFBB477790}" type="presOf" srcId="{55BA1863-325B-4194-B5B8-1A522DD94EF9}" destId="{7E188815-611B-4393-862D-CC81F87A192A}" srcOrd="1" destOrd="0" presId="urn:microsoft.com/office/officeart/2005/8/layout/cycle8"/>
    <dgm:cxn modelId="{531CFFBD-8743-4A1D-A8E5-3886706DD764}" type="presOf" srcId="{49E512B0-C5A5-42DA-9484-8B5B8A46CF93}" destId="{E6B708FE-CA17-4A65-9108-D49C3A2CEB45}" srcOrd="0" destOrd="0" presId="urn:microsoft.com/office/officeart/2005/8/layout/cycle8"/>
    <dgm:cxn modelId="{1DE11EDD-22C4-4426-B535-1C36F50CDE0C}" srcId="{D25C2973-3975-48E6-B9E1-0652E15B0D18}" destId="{55BA1863-325B-4194-B5B8-1A522DD94EF9}" srcOrd="0" destOrd="0" parTransId="{78BCFD8F-EC31-41B8-81D2-2E38E9D1FD49}" sibTransId="{556365EF-F103-4EB0-B997-2D31D9E40680}"/>
    <dgm:cxn modelId="{2FA20BE2-3FAE-4EB8-ABD7-639F56762F6F}" type="presOf" srcId="{55BA1863-325B-4194-B5B8-1A522DD94EF9}" destId="{4045A7B0-9C5E-4812-B09B-C93025E540EC}" srcOrd="0" destOrd="0" presId="urn:microsoft.com/office/officeart/2005/8/layout/cycle8"/>
    <dgm:cxn modelId="{CAB453E8-F093-4CA3-B7E1-C289D82571FE}" type="presOf" srcId="{CCE186B4-2503-4BF7-84A7-4A5A1C7E8B8E}" destId="{4AFCD073-24E6-413F-8C90-AA98310AEBAA}" srcOrd="0" destOrd="0" presId="urn:microsoft.com/office/officeart/2005/8/layout/cycle8"/>
    <dgm:cxn modelId="{658B1930-A797-48C3-95C1-720760D73A8F}" type="presParOf" srcId="{5C32FD07-BD6E-414B-9AFF-0E17D5B71C2B}" destId="{4045A7B0-9C5E-4812-B09B-C93025E540EC}" srcOrd="0" destOrd="0" presId="urn:microsoft.com/office/officeart/2005/8/layout/cycle8"/>
    <dgm:cxn modelId="{6B1BB7E9-B564-4FC1-B1A4-A3E07CD5F7EB}" type="presParOf" srcId="{5C32FD07-BD6E-414B-9AFF-0E17D5B71C2B}" destId="{A195D146-9129-4294-A59A-D706EE4DAD31}" srcOrd="1" destOrd="0" presId="urn:microsoft.com/office/officeart/2005/8/layout/cycle8"/>
    <dgm:cxn modelId="{5E92620E-26BD-4344-A535-2B1B2822F7D4}" type="presParOf" srcId="{5C32FD07-BD6E-414B-9AFF-0E17D5B71C2B}" destId="{1E495CCE-119D-472E-9637-1ABFF84C4018}" srcOrd="2" destOrd="0" presId="urn:microsoft.com/office/officeart/2005/8/layout/cycle8"/>
    <dgm:cxn modelId="{731E64D0-7522-469A-9BEA-DBA712667806}" type="presParOf" srcId="{5C32FD07-BD6E-414B-9AFF-0E17D5B71C2B}" destId="{7E188815-611B-4393-862D-CC81F87A192A}" srcOrd="3" destOrd="0" presId="urn:microsoft.com/office/officeart/2005/8/layout/cycle8"/>
    <dgm:cxn modelId="{495857AD-CA0F-4661-BA2A-C8E0B5AD0DB8}" type="presParOf" srcId="{5C32FD07-BD6E-414B-9AFF-0E17D5B71C2B}" destId="{E6B708FE-CA17-4A65-9108-D49C3A2CEB45}" srcOrd="4" destOrd="0" presId="urn:microsoft.com/office/officeart/2005/8/layout/cycle8"/>
    <dgm:cxn modelId="{99FE62FB-3211-4F49-9046-58498D0FB639}" type="presParOf" srcId="{5C32FD07-BD6E-414B-9AFF-0E17D5B71C2B}" destId="{431AA80E-0354-4C2A-95FF-48E8FEA0561A}" srcOrd="5" destOrd="0" presId="urn:microsoft.com/office/officeart/2005/8/layout/cycle8"/>
    <dgm:cxn modelId="{29425DAE-D9C6-468B-AF72-93C3DA00F569}" type="presParOf" srcId="{5C32FD07-BD6E-414B-9AFF-0E17D5B71C2B}" destId="{738F041B-ADD5-4A0E-A3F5-8FBE5E44F676}" srcOrd="6" destOrd="0" presId="urn:microsoft.com/office/officeart/2005/8/layout/cycle8"/>
    <dgm:cxn modelId="{62EAD017-7A0D-4A71-B499-8499972680EA}" type="presParOf" srcId="{5C32FD07-BD6E-414B-9AFF-0E17D5B71C2B}" destId="{22A0DDD0-FA8B-40DB-B35A-F97583D179B1}" srcOrd="7" destOrd="0" presId="urn:microsoft.com/office/officeart/2005/8/layout/cycle8"/>
    <dgm:cxn modelId="{3A3A260B-FC0E-4ED6-869A-A9FA49D101AF}" type="presParOf" srcId="{5C32FD07-BD6E-414B-9AFF-0E17D5B71C2B}" destId="{4AFCD073-24E6-413F-8C90-AA98310AEBAA}" srcOrd="8" destOrd="0" presId="urn:microsoft.com/office/officeart/2005/8/layout/cycle8"/>
    <dgm:cxn modelId="{6AE60EDB-2AD6-4E2B-B411-9B16387468B9}" type="presParOf" srcId="{5C32FD07-BD6E-414B-9AFF-0E17D5B71C2B}" destId="{AC3E0892-8FAE-4DE1-A22B-1F994B4E1FF9}" srcOrd="9" destOrd="0" presId="urn:microsoft.com/office/officeart/2005/8/layout/cycle8"/>
    <dgm:cxn modelId="{1369E6A9-0F37-4478-B4D5-83B0955F0673}" type="presParOf" srcId="{5C32FD07-BD6E-414B-9AFF-0E17D5B71C2B}" destId="{588216D1-6190-4FDD-A965-6822A9CC941E}" srcOrd="10" destOrd="0" presId="urn:microsoft.com/office/officeart/2005/8/layout/cycle8"/>
    <dgm:cxn modelId="{407D478E-3D6A-4313-BF69-C260645225A3}" type="presParOf" srcId="{5C32FD07-BD6E-414B-9AFF-0E17D5B71C2B}" destId="{8E836537-C59F-4BB0-A26C-034E580FFCD5}" srcOrd="11" destOrd="0" presId="urn:microsoft.com/office/officeart/2005/8/layout/cycle8"/>
    <dgm:cxn modelId="{A136A823-D7CB-48A4-8459-1A49A8E1453A}" type="presParOf" srcId="{5C32FD07-BD6E-414B-9AFF-0E17D5B71C2B}" destId="{457B2109-E7F3-4404-87F8-D88F3E4B8812}" srcOrd="12" destOrd="0" presId="urn:microsoft.com/office/officeart/2005/8/layout/cycle8"/>
    <dgm:cxn modelId="{C86A4AEB-0536-44EE-9569-F799171BD589}" type="presParOf" srcId="{5C32FD07-BD6E-414B-9AFF-0E17D5B71C2B}" destId="{0BCC382D-7B9D-4C61-A214-4CC8E9BC2047}" srcOrd="13" destOrd="0" presId="urn:microsoft.com/office/officeart/2005/8/layout/cycle8"/>
    <dgm:cxn modelId="{03F63D19-D547-45E1-874A-ED50EF4422CD}" type="presParOf" srcId="{5C32FD07-BD6E-414B-9AFF-0E17D5B71C2B}" destId="{9BDDD9C2-97A6-456E-BC60-18161DF0D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5A7B0-9C5E-4812-B09B-C93025E540EC}">
      <dsp:nvSpPr>
        <dsp:cNvPr id="0" name=""/>
        <dsp:cNvSpPr/>
      </dsp:nvSpPr>
      <dsp:spPr>
        <a:xfrm>
          <a:off x="3453488" y="335229"/>
          <a:ext cx="4332191" cy="4332191"/>
        </a:xfrm>
        <a:prstGeom prst="pie">
          <a:avLst>
            <a:gd name="adj1" fmla="val 16200000"/>
            <a:gd name="adj2" fmla="val 1800000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zeret Mono" panose="020B0604020202020204" charset="0"/>
              <a:cs typeface="Azeret Mono" panose="020B0604020202020204" charset="0"/>
            </a:rPr>
            <a:t>Random Customer Distribution</a:t>
          </a:r>
        </a:p>
      </dsp:txBody>
      <dsp:txXfrm>
        <a:off x="5736656" y="1253241"/>
        <a:ext cx="1547211" cy="1289342"/>
      </dsp:txXfrm>
    </dsp:sp>
    <dsp:sp modelId="{E6B708FE-CA17-4A65-9108-D49C3A2CEB45}">
      <dsp:nvSpPr>
        <dsp:cNvPr id="0" name=""/>
        <dsp:cNvSpPr/>
      </dsp:nvSpPr>
      <dsp:spPr>
        <a:xfrm>
          <a:off x="3364265" y="489950"/>
          <a:ext cx="4332191" cy="4332191"/>
        </a:xfrm>
        <a:prstGeom prst="pie">
          <a:avLst>
            <a:gd name="adj1" fmla="val 1800000"/>
            <a:gd name="adj2" fmla="val 9000000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zeret Mono" panose="020B0604020202020204" charset="0"/>
              <a:cs typeface="Azeret Mono" panose="020B0604020202020204" charset="0"/>
            </a:rPr>
            <a:t>Random Allocations after 14 days</a:t>
          </a:r>
        </a:p>
      </dsp:txBody>
      <dsp:txXfrm>
        <a:off x="4395739" y="3300717"/>
        <a:ext cx="2320816" cy="1134621"/>
      </dsp:txXfrm>
    </dsp:sp>
    <dsp:sp modelId="{4AFCD073-24E6-413F-8C90-AA98310AEBAA}">
      <dsp:nvSpPr>
        <dsp:cNvPr id="0" name=""/>
        <dsp:cNvSpPr/>
      </dsp:nvSpPr>
      <dsp:spPr>
        <a:xfrm>
          <a:off x="3275043" y="335229"/>
          <a:ext cx="4332191" cy="4332191"/>
        </a:xfrm>
        <a:prstGeom prst="pie">
          <a:avLst>
            <a:gd name="adj1" fmla="val 9000000"/>
            <a:gd name="adj2" fmla="val 16200000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zeret Mono" panose="020B0604020202020204" charset="0"/>
              <a:cs typeface="Azeret Mono" panose="020B0604020202020204" charset="0"/>
            </a:rPr>
            <a:t>Reduced Risk of Hackers</a:t>
          </a:r>
        </a:p>
      </dsp:txBody>
      <dsp:txXfrm>
        <a:off x="3776855" y="1253241"/>
        <a:ext cx="1547211" cy="1289342"/>
      </dsp:txXfrm>
    </dsp:sp>
    <dsp:sp modelId="{457B2109-E7F3-4404-87F8-D88F3E4B8812}">
      <dsp:nvSpPr>
        <dsp:cNvPr id="0" name=""/>
        <dsp:cNvSpPr/>
      </dsp:nvSpPr>
      <dsp:spPr>
        <a:xfrm>
          <a:off x="3185662" y="67045"/>
          <a:ext cx="4868558" cy="486855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C382D-7B9D-4C61-A214-4CC8E9BC2047}">
      <dsp:nvSpPr>
        <dsp:cNvPr id="0" name=""/>
        <dsp:cNvSpPr/>
      </dsp:nvSpPr>
      <dsp:spPr>
        <a:xfrm>
          <a:off x="3096082" y="221493"/>
          <a:ext cx="4868558" cy="486855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DD9C2-97A6-456E-BC60-18161DF0D067}">
      <dsp:nvSpPr>
        <dsp:cNvPr id="0" name=""/>
        <dsp:cNvSpPr/>
      </dsp:nvSpPr>
      <dsp:spPr>
        <a:xfrm>
          <a:off x="3006502" y="67045"/>
          <a:ext cx="4868558" cy="486855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8C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F364-B6AD-4772-8FCB-54603F5A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3C4C-82F8-411A-9AA3-17AB875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7E44-66DD-450E-971E-231E890B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0C9B-DFE5-4C71-AA41-F25A9E9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635F-C290-4416-8033-8F8963C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2B2-3480-490C-A8CB-94C1B3F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17D1-4894-4A1C-AA51-99CBEAD7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1172-3308-4E63-A0EB-B6BD9E8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A09D-125A-4C88-9BF5-9BE2F608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6F3F-E349-418D-86D6-77721568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1C17-6B36-44B1-847E-84AE2BA4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8C44-E7B3-4848-983F-68C2FBC6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6660-15D2-4C47-B5EF-BDD14A3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BE7D-25F2-479A-B78D-E01D449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B615-033B-4A1F-A63A-96D81244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1C17-AF57-42DC-B0DD-9C5E896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1441-19CC-4711-B4DE-FBEF66F5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7D30-3FA6-4EB2-9F9D-2A86B10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6AFA-6772-402D-8E3B-D88A1BEA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7E54-DFA4-425D-A0BA-AF48A99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0C01-42AA-4314-AA20-699AFE1E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5601-5627-42D8-977D-DDCF3B4B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0322-9831-44B7-B224-6A254EFF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D4E6-A9F0-4BB0-91FF-E8266907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43600-0218-4916-ACD0-9146784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74D-8A7C-4AC9-B378-0535699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C0E-FC79-4B94-9A89-7959A5B8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B6AE-13A5-48BC-8436-F5B486748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22AB-C969-4656-97BA-5F2072C3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FD1C-CC7B-48F3-A15F-9DA7669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1EE2-0DB2-4211-A8C0-5DB5F566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F9B-84AE-4FD8-8DF9-6855B831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070F-183A-4EA1-8FB9-6F9118C2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7002-28C5-40C4-AD03-060318D3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14DA3-414F-426B-AF2D-4F817F08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33140-CA54-4D27-8CD2-00B22757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B3807-022F-4E49-A6B5-FE356CD7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18F0-57AE-45E2-9142-1EB5E359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BDE94-CDD0-4F0A-A623-B7D1E221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C7C-C5C6-4483-9D07-3C915CB9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0656-1F00-4326-9CA4-5A80D1CB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E66AB-C9E8-4A46-9A9A-1D393709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A321-CA9F-4B59-98CC-56315807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DF1AC-F8A5-4375-95A5-0EFA182D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2163B-8D12-46C7-9504-A0CD9EA6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3143-7678-42B8-BCD4-B5A2543B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17C-E04B-4086-8A21-D9A28CD0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C55B-6EED-43B0-A877-861498B5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6BF9-7B6B-4367-9474-CC9A7896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AAEE-B6FC-4F45-A958-FB217FA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629A-7293-47ED-AE2B-381E478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7B57-994D-41B6-A12F-179EF3D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49E-493D-4C40-8803-B565D89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BB41A-74ED-4551-9C70-0B3DE234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C759-35A7-48B9-9E06-257454E1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B021-BCF4-4EB3-A1CE-BAE1FBF8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7578-CF0E-4933-BC4A-954A450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07DF6-4266-49DE-A76D-7305460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50A4B-CD07-426B-B08E-ED636199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F668-16DE-403B-AB9A-E64E2974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4911-EDF0-4785-ADB9-BB318B31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C671-4928-4315-A0D0-C302EB0E9FF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6013-5E55-4DDD-A9E3-14F324D99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146A-D181-41DB-9022-56DEB213A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F1E5-FDD2-4FAB-82C1-9C946B14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051" y="496389"/>
            <a:ext cx="5446296" cy="2429691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rgbClr val="9D5331"/>
                </a:solidFill>
                <a:latin typeface="Azeret Mono" panose="020B0604020202020204" charset="0"/>
                <a:cs typeface="Azeret Mono" panose="020B0604020202020204" charset="0"/>
              </a:rPr>
              <a:t>Transaction Analysis &amp; Data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6116-1017-45DF-B63B-1F2BD4BF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354"/>
            <a:ext cx="5085347" cy="1655762"/>
          </a:xfrm>
        </p:spPr>
        <p:txBody>
          <a:bodyPr/>
          <a:lstStyle/>
          <a:p>
            <a:r>
              <a:rPr lang="en-US" b="1" dirty="0">
                <a:solidFill>
                  <a:srgbClr val="9D5331"/>
                </a:solidFill>
                <a:latin typeface="Azeret Mono" panose="020B0604020202020204" charset="0"/>
                <a:cs typeface="Azeret Mono" panose="020B0604020202020204" charset="0"/>
              </a:rPr>
              <a:t>Data Bank : Neo-Banks </a:t>
            </a:r>
          </a:p>
          <a:p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dirty="0">
                <a:solidFill>
                  <a:srgbClr val="9D5331"/>
                </a:solidFill>
                <a:latin typeface="Azeret Mono" panose="020B0604020202020204" charset="0"/>
                <a:cs typeface="Azeret Mono" panose="020B0604020202020204" charset="0"/>
              </a:rPr>
              <a:t>By: Muhammad Tabish Sami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2EDA-0575-4943-943D-B2CE402C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41" y="1362866"/>
            <a:ext cx="4764034" cy="47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524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Optimized Allocation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06861-1F48-46BF-84D7-DFDB8BA2C0C3}"/>
              </a:ext>
            </a:extLst>
          </p:cNvPr>
          <p:cNvSpPr/>
          <p:nvPr/>
        </p:nvSpPr>
        <p:spPr>
          <a:xfrm>
            <a:off x="938447" y="1611976"/>
            <a:ext cx="4523906" cy="696218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January                                             236773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71ED6F-2261-46F8-9C9F-E6F185BD7F73}"/>
              </a:ext>
            </a:extLst>
          </p:cNvPr>
          <p:cNvSpPr/>
          <p:nvPr/>
        </p:nvSpPr>
        <p:spPr>
          <a:xfrm>
            <a:off x="971203" y="2689733"/>
            <a:ext cx="4057996" cy="696218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February                                    134059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B9D556-35D8-4E0A-A466-FBA06C1FC2D2}"/>
              </a:ext>
            </a:extLst>
          </p:cNvPr>
          <p:cNvSpPr/>
          <p:nvPr/>
        </p:nvSpPr>
        <p:spPr>
          <a:xfrm>
            <a:off x="971203" y="3765666"/>
            <a:ext cx="3882151" cy="690671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March                                     132632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F806B-C9E1-4FC8-BCEF-F3B7A2155D5B}"/>
              </a:ext>
            </a:extLst>
          </p:cNvPr>
          <p:cNvSpPr/>
          <p:nvPr/>
        </p:nvSpPr>
        <p:spPr>
          <a:xfrm>
            <a:off x="971204" y="4843423"/>
            <a:ext cx="2229196" cy="690670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April               83088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617274-1CFE-4883-B279-FA6576B5426E}"/>
              </a:ext>
            </a:extLst>
          </p:cNvPr>
          <p:cNvSpPr/>
          <p:nvPr/>
        </p:nvSpPr>
        <p:spPr>
          <a:xfrm>
            <a:off x="938448" y="5941721"/>
            <a:ext cx="4317134" cy="527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March has the highest data reduction by </a:t>
            </a:r>
            <a:r>
              <a:rPr lang="en-US" sz="2000" b="1" dirty="0">
                <a:solidFill>
                  <a:schemeClr val="tx1"/>
                </a:solidFill>
              </a:rPr>
              <a:t>66.51%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B3034-6241-42DC-A699-0C0EBD98A052}"/>
              </a:ext>
            </a:extLst>
          </p:cNvPr>
          <p:cNvSpPr/>
          <p:nvPr/>
        </p:nvSpPr>
        <p:spPr>
          <a:xfrm>
            <a:off x="6373427" y="1611976"/>
            <a:ext cx="5197250" cy="4857604"/>
          </a:xfrm>
          <a:prstGeom prst="rect">
            <a:avLst/>
          </a:prstGeom>
          <a:solidFill>
            <a:srgbClr val="FFFB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Data Allocation by Interest</a:t>
            </a:r>
          </a:p>
          <a:p>
            <a:endParaRPr lang="en-US" sz="28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Optimized data allocation based </a:t>
            </a: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off the interest calculations. </a:t>
            </a:r>
          </a:p>
          <a:p>
            <a:endParaRPr lang="en-US" sz="24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Reduced the data allocation </a:t>
            </a: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size by </a:t>
            </a:r>
            <a:r>
              <a:rPr lang="en-US" sz="2400" b="1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55.63%</a:t>
            </a:r>
          </a:p>
          <a:p>
            <a:endParaRPr lang="en-US" sz="24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Data Bank Efficiency = Happy Customer!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ADBFB7-F43F-4EB9-9BEE-E6FAFF315208}"/>
              </a:ext>
            </a:extLst>
          </p:cNvPr>
          <p:cNvSpPr/>
          <p:nvPr/>
        </p:nvSpPr>
        <p:spPr>
          <a:xfrm>
            <a:off x="6465845" y="2725002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33F9CB-7656-43B5-945B-799195188241}"/>
              </a:ext>
            </a:extLst>
          </p:cNvPr>
          <p:cNvSpPr/>
          <p:nvPr/>
        </p:nvSpPr>
        <p:spPr>
          <a:xfrm>
            <a:off x="6465845" y="3787859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45080"/>
            <a:ext cx="9241277" cy="4351338"/>
          </a:xfrm>
        </p:spPr>
        <p:txBody>
          <a:bodyPr>
            <a:normAutofit/>
          </a:bodyPr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Reduce data reallocation rate to an average of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7 days 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for more secured cloud storage.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Send reallocation notifications to the customers to develop trust. 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Allocate cloud data storage on the basis of calculated interest for space optimization by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55.63%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17515" y="3390303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4778013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45080"/>
            <a:ext cx="9241277" cy="4351338"/>
          </a:xfrm>
        </p:spPr>
        <p:txBody>
          <a:bodyPr>
            <a:normAutofit/>
          </a:bodyPr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Our model optimize your data bank allocation spaces.</a:t>
            </a: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Your money is our integrity, we’ll protect it.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With Data Bank node, hacker’s are at bay.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67278" y="3352408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7278" y="4370800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9674-18D1-4AE8-9198-E57EEAFC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B321-5BF2-448F-8FDD-8AF8A90E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2" y="1849083"/>
            <a:ext cx="5092822" cy="3810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01</a:t>
            </a:r>
            <a:r>
              <a:rPr lang="en-US" sz="3600" b="1" dirty="0">
                <a:latin typeface="Azeret Mono" panose="020B0604020202020204" charset="0"/>
                <a:cs typeface="Azeret Mono" panose="020B0604020202020204" charset="0"/>
              </a:rPr>
              <a:t>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Business Problem</a:t>
            </a: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02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03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Secure Storage </a:t>
            </a:r>
          </a:p>
          <a:p>
            <a:pPr marL="0" indent="0">
              <a:buNone/>
            </a:pP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        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DE315-A24D-43A4-8809-AC8F190F0F5E}"/>
              </a:ext>
            </a:extLst>
          </p:cNvPr>
          <p:cNvSpPr txBox="1">
            <a:spLocks/>
          </p:cNvSpPr>
          <p:nvPr/>
        </p:nvSpPr>
        <p:spPr>
          <a:xfrm>
            <a:off x="6273554" y="1849084"/>
            <a:ext cx="4432916" cy="3459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7063" indent="-627063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04</a:t>
            </a:r>
            <a:r>
              <a:rPr lang="en-US" sz="3600" dirty="0">
                <a:latin typeface="Azeret Mono" panose="020B0604020202020204" charset="0"/>
                <a:cs typeface="Azeret Mono" panose="020B0604020202020204" charset="0"/>
              </a:rPr>
              <a:t> 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  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Data Allocation                   </a:t>
            </a:r>
          </a:p>
          <a:p>
            <a:pPr marL="627063" indent="-627063">
              <a:buNone/>
            </a:pP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     Metrics</a:t>
            </a:r>
          </a:p>
          <a:p>
            <a:pPr marL="0" indent="0">
              <a:buNone/>
            </a:pPr>
            <a:endParaRPr lang="en-US" sz="240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05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Recommendations</a:t>
            </a:r>
          </a:p>
          <a:p>
            <a:pPr marL="0" indent="0">
              <a:buNone/>
            </a:pPr>
            <a:endParaRPr lang="en-US" sz="310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endParaRPr lang="en-US" sz="105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06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01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25625"/>
            <a:ext cx="9241277" cy="4351338"/>
          </a:xfrm>
        </p:spPr>
        <p:txBody>
          <a:bodyPr/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A digital Data Bank wants to allocate cloud data storage limit for its customers.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The management team wants to increase their total customer base.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How should they manage monthly data allocation for customers?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33730" y="332361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4740611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4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45080"/>
            <a:ext cx="9241277" cy="4351338"/>
          </a:xfrm>
        </p:spPr>
        <p:txBody>
          <a:bodyPr>
            <a:normAutofit/>
          </a:bodyPr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Data Bank is distributed in every continent of world – Africa, America, Asia, Australia, Europe and Oceania.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Customers are distributed across nodes according to their region (i.e., bank branches)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It provides basic transaction facilities – deposits,</a:t>
            </a: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purchases, and withdrawals.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17515" y="3741998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5164881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524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B448FF-957B-4B2F-9EFC-62E736CF6453}"/>
              </a:ext>
            </a:extLst>
          </p:cNvPr>
          <p:cNvSpPr/>
          <p:nvPr/>
        </p:nvSpPr>
        <p:spPr>
          <a:xfrm>
            <a:off x="971204" y="1609827"/>
            <a:ext cx="4681451" cy="864524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Customer’s Allocation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6B2FE-8217-450D-8953-F23210455915}"/>
              </a:ext>
            </a:extLst>
          </p:cNvPr>
          <p:cNvSpPr/>
          <p:nvPr/>
        </p:nvSpPr>
        <p:spPr>
          <a:xfrm>
            <a:off x="6539345" y="1609827"/>
            <a:ext cx="4681451" cy="864524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Regional Transactions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06861-1F48-46BF-84D7-DFDB8BA2C0C3}"/>
              </a:ext>
            </a:extLst>
          </p:cNvPr>
          <p:cNvSpPr/>
          <p:nvPr/>
        </p:nvSpPr>
        <p:spPr>
          <a:xfrm>
            <a:off x="971204" y="2564476"/>
            <a:ext cx="4523906" cy="527859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Australia                                                   110                              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71ED6F-2261-46F8-9C9F-E6F185BD7F73}"/>
              </a:ext>
            </a:extLst>
          </p:cNvPr>
          <p:cNvSpPr/>
          <p:nvPr/>
        </p:nvSpPr>
        <p:spPr>
          <a:xfrm>
            <a:off x="971204" y="3237807"/>
            <a:ext cx="4093165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America                                             105                        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B9D556-35D8-4E0A-A466-FBA06C1FC2D2}"/>
              </a:ext>
            </a:extLst>
          </p:cNvPr>
          <p:cNvSpPr/>
          <p:nvPr/>
        </p:nvSpPr>
        <p:spPr>
          <a:xfrm>
            <a:off x="971204" y="3900907"/>
            <a:ext cx="3882150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Africa                                             102                                    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F806B-C9E1-4FC8-BCEF-F3B7A2155D5B}"/>
              </a:ext>
            </a:extLst>
          </p:cNvPr>
          <p:cNvSpPr/>
          <p:nvPr/>
        </p:nvSpPr>
        <p:spPr>
          <a:xfrm>
            <a:off x="971204" y="4564007"/>
            <a:ext cx="3372196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Asia                                          95                                     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79FDBD-9926-49DD-BE2A-7C6ECA725D13}"/>
              </a:ext>
            </a:extLst>
          </p:cNvPr>
          <p:cNvSpPr/>
          <p:nvPr/>
        </p:nvSpPr>
        <p:spPr>
          <a:xfrm>
            <a:off x="971204" y="5252224"/>
            <a:ext cx="2809488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Europe                           88                                      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7FA965-061B-4BB5-904E-B97BD21A9055}"/>
              </a:ext>
            </a:extLst>
          </p:cNvPr>
          <p:cNvSpPr/>
          <p:nvPr/>
        </p:nvSpPr>
        <p:spPr>
          <a:xfrm>
            <a:off x="6539345" y="2564476"/>
            <a:ext cx="4523906" cy="527859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Australia                                                   726                             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B159AC-17B6-4418-B71F-60E901C2B6C1}"/>
              </a:ext>
            </a:extLst>
          </p:cNvPr>
          <p:cNvSpPr/>
          <p:nvPr/>
        </p:nvSpPr>
        <p:spPr>
          <a:xfrm>
            <a:off x="6539345" y="3237807"/>
            <a:ext cx="4093165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America                                             705                          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CF76C-940B-42A1-803B-D01435FE5E2F}"/>
              </a:ext>
            </a:extLst>
          </p:cNvPr>
          <p:cNvSpPr/>
          <p:nvPr/>
        </p:nvSpPr>
        <p:spPr>
          <a:xfrm>
            <a:off x="6539345" y="3900907"/>
            <a:ext cx="3882150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Africa                                             694                                     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E955A-DBA6-4DF6-98AD-BC0204E05E0D}"/>
              </a:ext>
            </a:extLst>
          </p:cNvPr>
          <p:cNvSpPr/>
          <p:nvPr/>
        </p:nvSpPr>
        <p:spPr>
          <a:xfrm>
            <a:off x="6539345" y="4564007"/>
            <a:ext cx="3372196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Asia                                         693                                     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533F1C-6A3E-482D-A06F-B752E4D51E6D}"/>
              </a:ext>
            </a:extLst>
          </p:cNvPr>
          <p:cNvSpPr/>
          <p:nvPr/>
        </p:nvSpPr>
        <p:spPr>
          <a:xfrm>
            <a:off x="6539345" y="5252224"/>
            <a:ext cx="2809488" cy="527859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Europe                          631                                      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0D5A90-7B02-4094-85EE-C916B77F7E03}"/>
              </a:ext>
            </a:extLst>
          </p:cNvPr>
          <p:cNvSpPr/>
          <p:nvPr/>
        </p:nvSpPr>
        <p:spPr>
          <a:xfrm>
            <a:off x="6539344" y="5940441"/>
            <a:ext cx="4681451" cy="527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Australia had the highest transactions.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617274-1CFE-4883-B279-FA6576B5426E}"/>
              </a:ext>
            </a:extLst>
          </p:cNvPr>
          <p:cNvSpPr/>
          <p:nvPr/>
        </p:nvSpPr>
        <p:spPr>
          <a:xfrm>
            <a:off x="971203" y="5938730"/>
            <a:ext cx="4681451" cy="527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It shows distribution of customers in each region.</a:t>
            </a:r>
          </a:p>
        </p:txBody>
      </p:sp>
    </p:spTree>
    <p:extLst>
      <p:ext uri="{BB962C8B-B14F-4D97-AF65-F5344CB8AC3E}">
        <p14:creationId xmlns:p14="http://schemas.microsoft.com/office/powerpoint/2010/main" val="199497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Customer’s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2DEEB6-6217-4F05-BEFC-3AF2C160F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773245"/>
              </p:ext>
            </p:extLst>
          </p:nvPr>
        </p:nvGraphicFramePr>
        <p:xfrm>
          <a:off x="1649385" y="1832428"/>
          <a:ext cx="8893230" cy="414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410">
                  <a:extLst>
                    <a:ext uri="{9D8B030D-6E8A-4147-A177-3AD203B41FA5}">
                      <a16:colId xmlns:a16="http://schemas.microsoft.com/office/drawing/2014/main" val="2372728944"/>
                    </a:ext>
                  </a:extLst>
                </a:gridCol>
                <a:gridCol w="2964410">
                  <a:extLst>
                    <a:ext uri="{9D8B030D-6E8A-4147-A177-3AD203B41FA5}">
                      <a16:colId xmlns:a16="http://schemas.microsoft.com/office/drawing/2014/main" val="2512319217"/>
                    </a:ext>
                  </a:extLst>
                </a:gridCol>
                <a:gridCol w="2964410">
                  <a:extLst>
                    <a:ext uri="{9D8B030D-6E8A-4147-A177-3AD203B41FA5}">
                      <a16:colId xmlns:a16="http://schemas.microsoft.com/office/drawing/2014/main" val="993227944"/>
                    </a:ext>
                  </a:extLst>
                </a:gridCol>
              </a:tblGrid>
              <a:tr h="9470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Transaction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 How many transactions?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How much money?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386959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Deposits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$1,359,168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55505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Purchases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$806,537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722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Withdrawals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439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$793,003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22097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$2,958,708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0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140678"/>
            <a:ext cx="10515600" cy="1194827"/>
          </a:xfrm>
        </p:spPr>
        <p:txBody>
          <a:bodyPr>
            <a:normAutofit/>
          </a:bodyPr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Secure Storage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EF4B50-6E78-4DB2-8889-7E5CBFE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80515"/>
              </p:ext>
            </p:extLst>
          </p:nvPr>
        </p:nvGraphicFramePr>
        <p:xfrm>
          <a:off x="325315" y="1335505"/>
          <a:ext cx="11060723" cy="515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3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340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Nodes Distribution Percentile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2DEEB6-6217-4F05-BEFC-3AF2C160F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75848"/>
              </p:ext>
            </p:extLst>
          </p:nvPr>
        </p:nvGraphicFramePr>
        <p:xfrm>
          <a:off x="1434292" y="1559952"/>
          <a:ext cx="9323416" cy="465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54">
                  <a:extLst>
                    <a:ext uri="{9D8B030D-6E8A-4147-A177-3AD203B41FA5}">
                      <a16:colId xmlns:a16="http://schemas.microsoft.com/office/drawing/2014/main" val="2372728944"/>
                    </a:ext>
                  </a:extLst>
                </a:gridCol>
                <a:gridCol w="2330854">
                  <a:extLst>
                    <a:ext uri="{9D8B030D-6E8A-4147-A177-3AD203B41FA5}">
                      <a16:colId xmlns:a16="http://schemas.microsoft.com/office/drawing/2014/main" val="2512319217"/>
                    </a:ext>
                  </a:extLst>
                </a:gridCol>
                <a:gridCol w="2330854">
                  <a:extLst>
                    <a:ext uri="{9D8B030D-6E8A-4147-A177-3AD203B41FA5}">
                      <a16:colId xmlns:a16="http://schemas.microsoft.com/office/drawing/2014/main" val="993227944"/>
                    </a:ext>
                  </a:extLst>
                </a:gridCol>
                <a:gridCol w="2330854">
                  <a:extLst>
                    <a:ext uri="{9D8B030D-6E8A-4147-A177-3AD203B41FA5}">
                      <a16:colId xmlns:a16="http://schemas.microsoft.com/office/drawing/2014/main" val="3821451862"/>
                    </a:ext>
                  </a:extLst>
                </a:gridCol>
              </a:tblGrid>
              <a:tr h="881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 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85</a:t>
                      </a:r>
                      <a:r>
                        <a:rPr lang="en-US" sz="2800" baseline="30000" dirty="0">
                          <a:latin typeface="Azeret Mono" panose="020B0604020202020204" charset="0"/>
                          <a:cs typeface="Azeret Mono" panose="020B0604020202020204" charset="0"/>
                        </a:rPr>
                        <a:t>th</a:t>
                      </a:r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 Percentile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95</a:t>
                      </a:r>
                      <a:r>
                        <a:rPr lang="en-US" sz="2800" baseline="30000" dirty="0">
                          <a:latin typeface="Azeret Mono" panose="020B0604020202020204" charset="0"/>
                          <a:cs typeface="Azeret Mono" panose="020B0604020202020204" charset="0"/>
                        </a:rPr>
                        <a:t>th</a:t>
                      </a:r>
                      <a:r>
                        <a:rPr lang="en-US" sz="2800" dirty="0">
                          <a:latin typeface="Azeret Mono" panose="020B0604020202020204" charset="0"/>
                          <a:cs typeface="Azeret Mono" panose="020B0604020202020204" charset="0"/>
                        </a:rPr>
                        <a:t> Percentile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386959"/>
                  </a:ext>
                </a:extLst>
              </a:tr>
              <a:tr h="74270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Africa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55505"/>
                  </a:ext>
                </a:extLst>
              </a:tr>
              <a:tr h="74270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America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722"/>
                  </a:ext>
                </a:extLst>
              </a:tr>
              <a:tr h="74270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Asia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22097"/>
                  </a:ext>
                </a:extLst>
              </a:tr>
              <a:tr h="74270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05073"/>
                  </a:ext>
                </a:extLst>
              </a:tr>
              <a:tr h="74270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zeret Mono" panose="020B0604020202020204" charset="0"/>
                          <a:cs typeface="Azeret Mono" panose="020B0604020202020204" charset="0"/>
                        </a:rPr>
                        <a:t>Europe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zeret Mono" panose="020B0604020202020204" charset="0"/>
                          <a:cs typeface="Azeret Mono" panose="020B060402020202020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2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524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Data Allocation Metrics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06861-1F48-46BF-84D7-DFDB8BA2C0C3}"/>
              </a:ext>
            </a:extLst>
          </p:cNvPr>
          <p:cNvSpPr/>
          <p:nvPr/>
        </p:nvSpPr>
        <p:spPr>
          <a:xfrm>
            <a:off x="938447" y="1611976"/>
            <a:ext cx="4523906" cy="696218"/>
          </a:xfrm>
          <a:prstGeom prst="rect">
            <a:avLst/>
          </a:prstGeom>
          <a:solidFill>
            <a:srgbClr val="FF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January                                           480325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71ED6F-2261-46F8-9C9F-E6F185BD7F73}"/>
              </a:ext>
            </a:extLst>
          </p:cNvPr>
          <p:cNvSpPr/>
          <p:nvPr/>
        </p:nvSpPr>
        <p:spPr>
          <a:xfrm>
            <a:off x="971203" y="2689733"/>
            <a:ext cx="3565626" cy="696218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February                             312219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B9D556-35D8-4E0A-A466-FBA06C1FC2D2}"/>
              </a:ext>
            </a:extLst>
          </p:cNvPr>
          <p:cNvSpPr/>
          <p:nvPr/>
        </p:nvSpPr>
        <p:spPr>
          <a:xfrm>
            <a:off x="971203" y="3765666"/>
            <a:ext cx="4057996" cy="690671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March                                  396069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F806B-C9E1-4FC8-BCEF-F3B7A2155D5B}"/>
              </a:ext>
            </a:extLst>
          </p:cNvPr>
          <p:cNvSpPr/>
          <p:nvPr/>
        </p:nvSpPr>
        <p:spPr>
          <a:xfrm>
            <a:off x="971204" y="4843423"/>
            <a:ext cx="2229196" cy="690670"/>
          </a:xfrm>
          <a:prstGeom prst="rect">
            <a:avLst/>
          </a:prstGeom>
          <a:noFill/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April             133485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617274-1CFE-4883-B279-FA6576B5426E}"/>
              </a:ext>
            </a:extLst>
          </p:cNvPr>
          <p:cNvSpPr/>
          <p:nvPr/>
        </p:nvSpPr>
        <p:spPr>
          <a:xfrm>
            <a:off x="938448" y="5941721"/>
            <a:ext cx="4317134" cy="527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January has the highest data allocation.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B3034-6241-42DC-A699-0C0EBD98A052}"/>
              </a:ext>
            </a:extLst>
          </p:cNvPr>
          <p:cNvSpPr/>
          <p:nvPr/>
        </p:nvSpPr>
        <p:spPr>
          <a:xfrm>
            <a:off x="6373427" y="1611976"/>
            <a:ext cx="4980373" cy="4857604"/>
          </a:xfrm>
          <a:prstGeom prst="rect">
            <a:avLst/>
          </a:prstGeom>
          <a:solidFill>
            <a:srgbClr val="FFFB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Data Allocation by Running Balance</a:t>
            </a:r>
          </a:p>
          <a:p>
            <a:endParaRPr lang="en-US" sz="28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Numbers are unbiased and not   </a:t>
            </a: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too much distant.</a:t>
            </a:r>
          </a:p>
          <a:p>
            <a:endParaRPr lang="en-US" sz="24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Using an Average model will </a:t>
            </a:r>
          </a:p>
          <a:p>
            <a:r>
              <a:rPr lang="en-US" sz="2400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     cause biasness or skewness.</a:t>
            </a:r>
          </a:p>
          <a:p>
            <a:endParaRPr lang="en-US" sz="2400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zeret Mono" panose="020B0604020202020204" charset="0"/>
              <a:cs typeface="Azeret Mono" panose="020B0604020202020204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Azeret Mono" panose="020B0604020202020204" charset="0"/>
                <a:cs typeface="Azeret Mono" panose="020B0604020202020204" charset="0"/>
              </a:rPr>
              <a:t>What’s next?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ADBFB7-F43F-4EB9-9BEE-E6FAFF315208}"/>
              </a:ext>
            </a:extLst>
          </p:cNvPr>
          <p:cNvSpPr/>
          <p:nvPr/>
        </p:nvSpPr>
        <p:spPr>
          <a:xfrm>
            <a:off x="6465845" y="292896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33F9CB-7656-43B5-945B-799195188241}"/>
              </a:ext>
            </a:extLst>
          </p:cNvPr>
          <p:cNvSpPr/>
          <p:nvPr/>
        </p:nvSpPr>
        <p:spPr>
          <a:xfrm>
            <a:off x="6467785" y="3977866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9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417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Azeret Mono</vt:lpstr>
      <vt:lpstr>Calibri</vt:lpstr>
      <vt:lpstr>Calibri Light</vt:lpstr>
      <vt:lpstr>Office Theme</vt:lpstr>
      <vt:lpstr>Transaction Analysis &amp; Data Allocation</vt:lpstr>
      <vt:lpstr>Table of Contents</vt:lpstr>
      <vt:lpstr>Business Problem</vt:lpstr>
      <vt:lpstr>Business Model</vt:lpstr>
      <vt:lpstr>Business Model</vt:lpstr>
      <vt:lpstr>Customer’s Transaction</vt:lpstr>
      <vt:lpstr>Secure Storage System</vt:lpstr>
      <vt:lpstr>Nodes Distribution Percentile</vt:lpstr>
      <vt:lpstr>Data Allocation Metrics</vt:lpstr>
      <vt:lpstr>Optimized Allocation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Analysis &amp; Data Allocation</dc:title>
  <dc:creator>Muhammad Tabish Sami</dc:creator>
  <cp:lastModifiedBy>Muhammad Tabish Sami</cp:lastModifiedBy>
  <cp:revision>28</cp:revision>
  <dcterms:created xsi:type="dcterms:W3CDTF">2024-02-18T15:55:40Z</dcterms:created>
  <dcterms:modified xsi:type="dcterms:W3CDTF">2024-02-18T21:48:28Z</dcterms:modified>
</cp:coreProperties>
</file>