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F364-B6AD-4772-8FCB-54603F5AF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13C4C-82F8-411A-9AA3-17AB87524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7E44-66DD-450E-971E-231E890B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0C9B-DFE5-4C71-AA41-F25A9E9A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635F-C290-4416-8033-8F8963C1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8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2B2-3480-490C-A8CB-94C1B3F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17D1-4894-4A1C-AA51-99CBEAD77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1172-3308-4E63-A0EB-B6BD9E83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A09D-125A-4C88-9BF5-9BE2F608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6F3F-E349-418D-86D6-77721568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91C17-6B36-44B1-847E-84AE2BA40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58C44-E7B3-4848-983F-68C2FBC62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6660-15D2-4C47-B5EF-BDD14A31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2BE7D-25F2-479A-B78D-E01D4497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2B615-033B-4A1F-A63A-96D81244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1C17-AF57-42DC-B0DD-9C5E8963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1441-19CC-4711-B4DE-FBEF66F5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17D30-3FA6-4EB2-9F9D-2A86B10C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6AFA-6772-402D-8E3B-D88A1BEA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7E54-DFA4-425D-A0BA-AF48A99A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3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0C01-42AA-4314-AA20-699AFE1E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F5601-5627-42D8-977D-DDCF3B4B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0322-9831-44B7-B224-6A254EFF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D4E6-A9F0-4BB0-91FF-E8266907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43600-0218-4916-ACD0-9146784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074D-8A7C-4AC9-B378-05356999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C0E-FC79-4B94-9A89-7959A5B8E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0B6AE-13A5-48BC-8436-F5B486748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822AB-C969-4656-97BA-5F2072C3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4FD1C-CC7B-48F3-A15F-9DA76693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21EE2-0DB2-4211-A8C0-5DB5F566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F9B-84AE-4FD8-8DF9-6855B831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3070F-183A-4EA1-8FB9-6F9118C2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97002-28C5-40C4-AD03-060318D32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14DA3-414F-426B-AF2D-4F817F088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33140-CA54-4D27-8CD2-00B22757A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B3807-022F-4E49-A6B5-FE356CD7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318F0-57AE-45E2-9142-1EB5E359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BDE94-CDD0-4F0A-A623-B7D1E221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2C7C-C5C6-4483-9D07-3C915CB9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D0656-1F00-4326-9CA4-5A80D1CB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E66AB-C9E8-4A46-9A9A-1D393709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0A321-CA9F-4B59-98CC-56315807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DF1AC-F8A5-4375-95A5-0EFA182D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2163B-8D12-46C7-9504-A0CD9EA6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13143-7678-42B8-BCD4-B5A2543B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17C-E04B-4086-8A21-D9A28CD0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C55B-6EED-43B0-A877-861498B5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36BF9-7B6B-4367-9474-CC9A7896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AAEE-B6FC-4F45-A958-FB217FAD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1629A-7293-47ED-AE2B-381E4786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77B57-994D-41B6-A12F-179EF3D9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D49E-493D-4C40-8803-B565D895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BB41A-74ED-4551-9C70-0B3DE234A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C759-35A7-48B9-9E06-257454E18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CB021-BCF4-4EB3-A1CE-BAE1FBF8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C671-4928-4315-A0D0-C302EB0E9FF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97578-CF0E-4933-BC4A-954A4505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07DF6-4266-49DE-A76D-73054605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1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50A4B-CD07-426B-B08E-ED636199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7F668-16DE-403B-AB9A-E64E2974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4911-EDF0-4785-ADB9-BB318B31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C671-4928-4315-A0D0-C302EB0E9FF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6013-5E55-4DDD-A9E3-14F324D99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146A-D181-41DB-9022-56DEB213A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A818-117A-48EA-B7F8-9FDE7470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F1E5-FDD2-4FAB-82C1-9C946B14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051" y="496389"/>
            <a:ext cx="5446296" cy="2497382"/>
          </a:xfrm>
        </p:spPr>
        <p:txBody>
          <a:bodyPr>
            <a:noAutofit/>
          </a:bodyPr>
          <a:lstStyle/>
          <a:p>
            <a:r>
              <a:rPr lang="en-US" sz="5000" b="1" dirty="0">
                <a:latin typeface="Azeret Mono" panose="020B0604020202020204" charset="0"/>
                <a:cs typeface="Azeret Mono" panose="020B0604020202020204" charset="0"/>
              </a:rPr>
              <a:t>Transaction Analysis &amp; Data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96116-1017-45DF-B63B-1F2BD4BF7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5085347" cy="1655762"/>
          </a:xfrm>
        </p:spPr>
        <p:txBody>
          <a:bodyPr/>
          <a:lstStyle/>
          <a:p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Data Bank : Neo-Banks </a:t>
            </a:r>
          </a:p>
          <a:p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By: Muhammad Tabish Sami</a:t>
            </a:r>
          </a:p>
        </p:txBody>
      </p:sp>
      <p:pic>
        <p:nvPicPr>
          <p:cNvPr id="636" name="Picture 635">
            <a:extLst>
              <a:ext uri="{FF2B5EF4-FFF2-40B4-BE49-F238E27FC236}">
                <a16:creationId xmlns:a16="http://schemas.microsoft.com/office/drawing/2014/main" id="{FCF75759-8818-4AF2-8EEA-F7B431BBD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34" b="2797"/>
          <a:stretch/>
        </p:blipFill>
        <p:spPr>
          <a:xfrm>
            <a:off x="8031136" y="2735057"/>
            <a:ext cx="3324603" cy="31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5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9674-18D1-4AE8-9198-E57EEAFC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B321-5BF2-448F-8FDD-8AF8A90E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2" y="1849083"/>
            <a:ext cx="5092822" cy="38109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FF8C00"/>
                </a:solidFill>
                <a:latin typeface="Azeret Mono" panose="020B0604020202020204" charset="0"/>
                <a:cs typeface="Azeret Mono" panose="020B0604020202020204" charset="0"/>
              </a:rPr>
              <a:t>01</a:t>
            </a:r>
            <a:r>
              <a:rPr lang="en-US" sz="3600" b="1" dirty="0">
                <a:latin typeface="Azeret Mono" panose="020B0604020202020204" charset="0"/>
                <a:cs typeface="Azeret Mono" panose="020B0604020202020204" charset="0"/>
              </a:rPr>
              <a:t> 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   </a:t>
            </a:r>
            <a:r>
              <a:rPr lang="en-US" sz="3000" b="1" dirty="0">
                <a:latin typeface="Azeret Mono" panose="020B0604020202020204" charset="0"/>
                <a:cs typeface="Azeret Mono" panose="020B0604020202020204" charset="0"/>
              </a:rPr>
              <a:t>Business Problem</a:t>
            </a:r>
          </a:p>
          <a:p>
            <a:pPr marL="514350" indent="-514350">
              <a:buAutoNum type="arabicPlain"/>
            </a:pPr>
            <a:endParaRPr lang="en-US" b="1" dirty="0">
              <a:latin typeface="Azeret Mono" panose="020B0604020202020204" charset="0"/>
              <a:cs typeface="Azeret Mono" panose="020B0604020202020204" charset="0"/>
            </a:endParaRPr>
          </a:p>
          <a:p>
            <a:pPr marL="514350" indent="-514350">
              <a:buAutoNum type="arabicPlain"/>
            </a:pPr>
            <a:endParaRPr lang="en-US" b="1" dirty="0">
              <a:latin typeface="Azeret Mono" panose="020B0604020202020204" charset="0"/>
              <a:cs typeface="Azeret Mono" panose="020B0604020202020204" charset="0"/>
            </a:endParaRPr>
          </a:p>
          <a:p>
            <a:pPr marL="0" indent="0">
              <a:buNone/>
            </a:pPr>
            <a:r>
              <a:rPr lang="en-US" sz="3900" b="1" dirty="0">
                <a:solidFill>
                  <a:srgbClr val="FF8C00"/>
                </a:solidFill>
                <a:latin typeface="Azeret Mono" panose="020B0604020202020204" charset="0"/>
                <a:cs typeface="Azeret Mono" panose="020B0604020202020204" charset="0"/>
              </a:rPr>
              <a:t>02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    </a:t>
            </a:r>
            <a:r>
              <a:rPr lang="en-US" sz="3000" b="1" dirty="0">
                <a:latin typeface="Azeret Mono" panose="020B0604020202020204" charset="0"/>
                <a:cs typeface="Azeret Mono" panose="020B0604020202020204" charset="0"/>
              </a:rPr>
              <a:t>Business Model</a:t>
            </a:r>
          </a:p>
          <a:p>
            <a:pPr marL="514350" indent="-514350">
              <a:buAutoNum type="arabicPlain"/>
            </a:pPr>
            <a:endParaRPr lang="en-US" b="1" dirty="0">
              <a:latin typeface="Azeret Mono" panose="020B0604020202020204" charset="0"/>
              <a:cs typeface="Azeret Mono" panose="020B0604020202020204" charset="0"/>
            </a:endParaRPr>
          </a:p>
          <a:p>
            <a:pPr marL="514350" indent="-514350">
              <a:buAutoNum type="arabicPlain"/>
            </a:pPr>
            <a:endParaRPr lang="en-US" b="1" dirty="0">
              <a:latin typeface="Azeret Mono" panose="020B0604020202020204" charset="0"/>
              <a:cs typeface="Azeret Mono" panose="020B0604020202020204" charset="0"/>
            </a:endParaRPr>
          </a:p>
          <a:p>
            <a:pPr marL="0" indent="0">
              <a:buNone/>
            </a:pPr>
            <a:r>
              <a:rPr lang="en-US" sz="3900" b="1" dirty="0">
                <a:solidFill>
                  <a:srgbClr val="FF8C00"/>
                </a:solidFill>
                <a:latin typeface="Azeret Mono" panose="020B0604020202020204" charset="0"/>
                <a:cs typeface="Azeret Mono" panose="020B0604020202020204" charset="0"/>
              </a:rPr>
              <a:t>03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    </a:t>
            </a:r>
            <a:r>
              <a:rPr lang="en-US" sz="3000" b="1" dirty="0">
                <a:latin typeface="Azeret Mono" panose="020B0604020202020204" charset="0"/>
                <a:cs typeface="Azeret Mono" panose="020B0604020202020204" charset="0"/>
              </a:rPr>
              <a:t>Secure Storage </a:t>
            </a:r>
          </a:p>
          <a:p>
            <a:pPr marL="0" indent="0">
              <a:buNone/>
            </a:pPr>
            <a:r>
              <a:rPr lang="en-US" sz="3000" b="1" dirty="0">
                <a:latin typeface="Azeret Mono" panose="020B0604020202020204" charset="0"/>
                <a:cs typeface="Azeret Mono" panose="020B0604020202020204" charset="0"/>
              </a:rPr>
              <a:t>         System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8DE315-A24D-43A4-8809-AC8F190F0F5E}"/>
              </a:ext>
            </a:extLst>
          </p:cNvPr>
          <p:cNvSpPr txBox="1">
            <a:spLocks/>
          </p:cNvSpPr>
          <p:nvPr/>
        </p:nvSpPr>
        <p:spPr>
          <a:xfrm>
            <a:off x="6273554" y="1849084"/>
            <a:ext cx="4432916" cy="3459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7063" indent="-627063">
              <a:buNone/>
            </a:pPr>
            <a:r>
              <a:rPr lang="en-US" sz="3600" b="1" dirty="0">
                <a:solidFill>
                  <a:srgbClr val="FF8C00"/>
                </a:solidFill>
                <a:latin typeface="Azeret Mono" panose="020B0604020202020204" charset="0"/>
                <a:cs typeface="Azeret Mono" panose="020B0604020202020204" charset="0"/>
              </a:rPr>
              <a:t>04</a:t>
            </a:r>
            <a:r>
              <a:rPr lang="en-US" sz="3600" dirty="0">
                <a:latin typeface="Azeret Mono" panose="020B0604020202020204" charset="0"/>
                <a:cs typeface="Azeret Mono" panose="020B0604020202020204" charset="0"/>
              </a:rPr>
              <a:t> </a:t>
            </a: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   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Data Allocation                   </a:t>
            </a:r>
          </a:p>
          <a:p>
            <a:pPr marL="627063" indent="-627063">
              <a:buNone/>
            </a:pP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         Metrics</a:t>
            </a:r>
          </a:p>
          <a:p>
            <a:pPr marL="0" indent="0">
              <a:buNone/>
            </a:pPr>
            <a:endParaRPr lang="en-US" sz="2400" dirty="0">
              <a:latin typeface="Azeret Mono" panose="020B0604020202020204" charset="0"/>
              <a:cs typeface="Azeret Mono" panose="020B0604020202020204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FF8C00"/>
                </a:solidFill>
                <a:latin typeface="Azeret Mono" panose="020B0604020202020204" charset="0"/>
                <a:cs typeface="Azeret Mono" panose="020B0604020202020204" charset="0"/>
              </a:rPr>
              <a:t>05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    Recommendations</a:t>
            </a:r>
          </a:p>
          <a:p>
            <a:pPr marL="0" indent="0">
              <a:buNone/>
            </a:pPr>
            <a:endParaRPr lang="en-US" sz="3100" dirty="0">
              <a:latin typeface="Azeret Mono" panose="020B0604020202020204" charset="0"/>
              <a:cs typeface="Azeret Mono" panose="020B0604020202020204" charset="0"/>
            </a:endParaRPr>
          </a:p>
          <a:p>
            <a:pPr marL="0" indent="0">
              <a:buNone/>
            </a:pPr>
            <a:endParaRPr lang="en-US" sz="1050" dirty="0">
              <a:latin typeface="Azeret Mono" panose="020B0604020202020204" charset="0"/>
              <a:cs typeface="Azeret Mono" panose="020B0604020202020204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FF8C00"/>
                </a:solidFill>
                <a:latin typeface="Azeret Mono" panose="020B0604020202020204" charset="0"/>
                <a:cs typeface="Azeret Mono" panose="020B0604020202020204" charset="0"/>
              </a:rPr>
              <a:t>06</a:t>
            </a: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    </a:t>
            </a:r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4017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13D2-7F29-4A82-A24D-7C1857D0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6A6F-A47E-4EFB-A212-1232525A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685" y="1825625"/>
            <a:ext cx="9241277" cy="4351338"/>
          </a:xfrm>
        </p:spPr>
        <p:txBody>
          <a:bodyPr/>
          <a:lstStyle/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A digital Data Bank wants to allocate cloud data storage limit for its customers.</a:t>
            </a:r>
          </a:p>
          <a:p>
            <a:pPr marL="1031875" indent="0" algn="just"/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The management team wants to increase their total customer base.</a:t>
            </a:r>
          </a:p>
          <a:p>
            <a:pPr marL="1031875" indent="0" algn="just"/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How should they manage monthly data allocation for customers?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19E9A5-3852-4CAB-B422-BCE2FD956EF2}"/>
              </a:ext>
            </a:extLst>
          </p:cNvPr>
          <p:cNvSpPr/>
          <p:nvPr/>
        </p:nvSpPr>
        <p:spPr>
          <a:xfrm>
            <a:off x="1498060" y="1964987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67CD5E-703D-4B94-9E09-187378B2449D}"/>
              </a:ext>
            </a:extLst>
          </p:cNvPr>
          <p:cNvSpPr/>
          <p:nvPr/>
        </p:nvSpPr>
        <p:spPr>
          <a:xfrm>
            <a:off x="1533730" y="3323617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D43B-3BA8-49CE-A5FB-890EE6A1AC71}"/>
              </a:ext>
            </a:extLst>
          </p:cNvPr>
          <p:cNvSpPr/>
          <p:nvPr/>
        </p:nvSpPr>
        <p:spPr>
          <a:xfrm>
            <a:off x="1569398" y="4740611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4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13D2-7F29-4A82-A24D-7C1857D0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827"/>
          </a:xfrm>
        </p:spPr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6A6F-A47E-4EFB-A212-1232525A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685" y="1845080"/>
            <a:ext cx="9241277" cy="4351338"/>
          </a:xfrm>
        </p:spPr>
        <p:txBody>
          <a:bodyPr>
            <a:normAutofit/>
          </a:bodyPr>
          <a:lstStyle/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Data Bank is distributed in every continent of world – Africa, America, Asia, Australia, Europe and Oceania.</a:t>
            </a:r>
          </a:p>
          <a:p>
            <a:pPr marL="1031875" indent="0" algn="just">
              <a:buNone/>
            </a:pPr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Customers are distributed across nodes according to their region (i.e., bank branches)</a:t>
            </a:r>
          </a:p>
          <a:p>
            <a:pPr marL="1031875" indent="0" algn="just"/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It provides basic transaction facilities – deposits,</a:t>
            </a: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purchases, and withdrawals.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19E9A5-3852-4CAB-B422-BCE2FD956EF2}"/>
              </a:ext>
            </a:extLst>
          </p:cNvPr>
          <p:cNvSpPr/>
          <p:nvPr/>
        </p:nvSpPr>
        <p:spPr>
          <a:xfrm>
            <a:off x="1498060" y="1964987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67CD5E-703D-4B94-9E09-187378B2449D}"/>
              </a:ext>
            </a:extLst>
          </p:cNvPr>
          <p:cNvSpPr/>
          <p:nvPr/>
        </p:nvSpPr>
        <p:spPr>
          <a:xfrm>
            <a:off x="1517515" y="3741998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D43B-3BA8-49CE-A5FB-890EE6A1AC71}"/>
              </a:ext>
            </a:extLst>
          </p:cNvPr>
          <p:cNvSpPr/>
          <p:nvPr/>
        </p:nvSpPr>
        <p:spPr>
          <a:xfrm>
            <a:off x="1569398" y="5129711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9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13D2-7F29-4A82-A24D-7C1857D0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4827"/>
          </a:xfrm>
        </p:spPr>
        <p:txBody>
          <a:bodyPr/>
          <a:lstStyle/>
          <a:p>
            <a:r>
              <a:rPr lang="en-US" b="1" dirty="0">
                <a:latin typeface="Azeret Mono" panose="020B0604020202020204" charset="0"/>
                <a:cs typeface="Azeret Mono" panose="020B0604020202020204" charset="0"/>
              </a:rPr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6A6F-A47E-4EFB-A212-1232525A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685" y="1845080"/>
            <a:ext cx="9241277" cy="4351338"/>
          </a:xfrm>
        </p:spPr>
        <p:txBody>
          <a:bodyPr>
            <a:normAutofit/>
          </a:bodyPr>
          <a:lstStyle/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Data Bank is distributed in every continent of world – Africa, America, Asia, Australia, Europe and Oceania.</a:t>
            </a:r>
          </a:p>
          <a:p>
            <a:pPr marL="1031875" indent="0" algn="just">
              <a:buNone/>
            </a:pPr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Customers are distributed across nodes according to their region (i.e., bank branches)</a:t>
            </a:r>
          </a:p>
          <a:p>
            <a:pPr marL="1031875" indent="0" algn="just"/>
            <a:endParaRPr lang="en-US" dirty="0">
              <a:latin typeface="Azeret Mono" panose="020B0604020202020204" charset="0"/>
              <a:cs typeface="Azeret Mono" panose="020B0604020202020204" charset="0"/>
            </a:endParaRP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It provides basic transaction facilities – deposits,</a:t>
            </a:r>
          </a:p>
          <a:p>
            <a:pPr marL="1031875" indent="0" algn="just">
              <a:buNone/>
            </a:pPr>
            <a:r>
              <a:rPr lang="en-US" dirty="0">
                <a:latin typeface="Azeret Mono" panose="020B0604020202020204" charset="0"/>
                <a:cs typeface="Azeret Mono" panose="020B0604020202020204" charset="0"/>
              </a:rPr>
              <a:t>purchases, and withdrawals.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19E9A5-3852-4CAB-B422-BCE2FD956EF2}"/>
              </a:ext>
            </a:extLst>
          </p:cNvPr>
          <p:cNvSpPr/>
          <p:nvPr/>
        </p:nvSpPr>
        <p:spPr>
          <a:xfrm>
            <a:off x="1498060" y="1964987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67CD5E-703D-4B94-9E09-187378B2449D}"/>
              </a:ext>
            </a:extLst>
          </p:cNvPr>
          <p:cNvSpPr/>
          <p:nvPr/>
        </p:nvSpPr>
        <p:spPr>
          <a:xfrm>
            <a:off x="1517515" y="3741998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D43B-3BA8-49CE-A5FB-890EE6A1AC71}"/>
              </a:ext>
            </a:extLst>
          </p:cNvPr>
          <p:cNvSpPr/>
          <p:nvPr/>
        </p:nvSpPr>
        <p:spPr>
          <a:xfrm>
            <a:off x="1569398" y="5129711"/>
            <a:ext cx="272374" cy="252919"/>
          </a:xfrm>
          <a:prstGeom prst="ellipse">
            <a:avLst/>
          </a:prstGeom>
          <a:solidFill>
            <a:srgbClr val="FF8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8C00"/>
                </a:solidFill>
              </a:ln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7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Azeret Mono</vt:lpstr>
      <vt:lpstr>Calibri</vt:lpstr>
      <vt:lpstr>Calibri Light</vt:lpstr>
      <vt:lpstr>Office Theme</vt:lpstr>
      <vt:lpstr>Transaction Analysis &amp; Data Allocation</vt:lpstr>
      <vt:lpstr>Table of Contents</vt:lpstr>
      <vt:lpstr>Business Problem</vt:lpstr>
      <vt:lpstr>Business Model</vt:lpstr>
      <vt:lpstr>Business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Analysis &amp; Data Allocation</dc:title>
  <dc:creator>Muhammad Tabish Sami</dc:creator>
  <cp:lastModifiedBy>Muhammad Tabish Sami</cp:lastModifiedBy>
  <cp:revision>9</cp:revision>
  <dcterms:created xsi:type="dcterms:W3CDTF">2024-02-18T15:55:40Z</dcterms:created>
  <dcterms:modified xsi:type="dcterms:W3CDTF">2024-02-18T18:02:51Z</dcterms:modified>
</cp:coreProperties>
</file>