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0" r:id="rId3"/>
    <p:sldId id="275" r:id="rId4"/>
    <p:sldId id="257" r:id="rId5"/>
    <p:sldId id="276" r:id="rId6"/>
    <p:sldId id="277" r:id="rId7"/>
    <p:sldId id="278" r:id="rId8"/>
    <p:sldId id="271" r:id="rId9"/>
    <p:sldId id="274" r:id="rId10"/>
    <p:sldId id="272" r:id="rId11"/>
    <p:sldId id="273" r:id="rId12"/>
    <p:sldId id="279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599" autoAdjust="0"/>
  </p:normalViewPr>
  <p:slideViewPr>
    <p:cSldViewPr>
      <p:cViewPr varScale="1">
        <p:scale>
          <a:sx n="57" d="100"/>
          <a:sy n="57" d="100"/>
        </p:scale>
        <p:origin x="378" y="60"/>
      </p:cViewPr>
      <p:guideLst>
        <p:guide pos="3839"/>
        <p:guide orient="horz" pos="21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7/7/2022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7/7/2022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7/7/2022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7/7/2022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7/7/2022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7/7/2022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7/7/2022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7/7/2022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7/7/2022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7/7/2022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7/7/2022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7/7/2022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3: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1: Comparison Operators in Conditional Statements.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Indentation/Understanding the Syntax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7612" y="1558088"/>
            <a:ext cx="10070386" cy="5050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Increase indent : Indent after an if or for statement. (</a:t>
            </a:r>
            <a:r>
              <a:rPr lang="en-US" sz="2400" dirty="0"/>
              <a:t> </a:t>
            </a:r>
            <a:r>
              <a:rPr lang="en-US" sz="2400" dirty="0" smtClean="0"/>
              <a:t>For Example: if x &lt; 5 </a:t>
            </a:r>
            <a:r>
              <a:rPr lang="en-US" sz="2800" b="1" dirty="0" smtClean="0">
                <a:solidFill>
                  <a:srgbClr val="FFC000"/>
                </a:solidFill>
              </a:rPr>
              <a:t>: </a:t>
            </a:r>
            <a:r>
              <a:rPr lang="en-US" sz="2400" dirty="0" smtClean="0"/>
              <a:t>)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C000"/>
                </a:solidFill>
              </a:rPr>
              <a:t>If x &lt;= 5 </a:t>
            </a:r>
            <a:r>
              <a:rPr lang="en-US" sz="3000" b="1" dirty="0" smtClean="0">
                <a:solidFill>
                  <a:srgbClr val="92D050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US" sz="2400" b="1" dirty="0" smtClean="0">
                <a:solidFill>
                  <a:srgbClr val="FFFF00"/>
                </a:solidFill>
              </a:rPr>
              <a:t>_</a:t>
            </a:r>
            <a:r>
              <a:rPr lang="en-US" sz="2400" b="1" dirty="0" smtClean="0">
                <a:solidFill>
                  <a:srgbClr val="FF0000"/>
                </a:solidFill>
              </a:rPr>
              <a:t>_</a:t>
            </a:r>
            <a:r>
              <a:rPr lang="en-US" sz="2400" b="1" dirty="0" smtClean="0">
                <a:solidFill>
                  <a:srgbClr val="92D050"/>
                </a:solidFill>
              </a:rPr>
              <a:t>_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print(“ I am inside the if block”)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US" sz="2400" b="1" dirty="0" smtClean="0">
                <a:solidFill>
                  <a:srgbClr val="FFFF00"/>
                </a:solidFill>
              </a:rPr>
              <a:t>_</a:t>
            </a:r>
            <a:r>
              <a:rPr lang="en-US" sz="2400" b="1" dirty="0" smtClean="0">
                <a:solidFill>
                  <a:srgbClr val="FF0000"/>
                </a:solidFill>
              </a:rPr>
              <a:t>_</a:t>
            </a:r>
            <a:r>
              <a:rPr lang="en-US" sz="2400" b="1" dirty="0" smtClean="0">
                <a:solidFill>
                  <a:srgbClr val="92D050"/>
                </a:solidFill>
              </a:rPr>
              <a:t>_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print(“ I am still inside the if block”)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C000"/>
                </a:solidFill>
              </a:rPr>
              <a:t>If x != 10 </a:t>
            </a:r>
            <a:r>
              <a:rPr lang="en-US" sz="3000" b="1" dirty="0" smtClean="0">
                <a:solidFill>
                  <a:srgbClr val="92D050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print(“ I am second condition’s body”)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print(“ Still second condition’s body.”)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rint(“ I am outside the if block”)</a:t>
            </a:r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C000"/>
                </a:solidFill>
              </a:rPr>
              <a:t>Condition.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92D050"/>
                </a:solidFill>
              </a:rPr>
              <a:t>Indentation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Block/body of if statement`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Reduce Indentation. (Outside the if statement.)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52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Program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2414" y="1915602"/>
            <a:ext cx="8978868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FFC000"/>
                </a:solidFill>
              </a:rPr>
              <a:t>Write a Program to create a basic level calculator to add, subtract, 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FFC000"/>
                </a:solidFill>
              </a:rPr>
              <a:t>division and multiplication.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32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Indentation/Understanding the Syntax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9012" y="3733800"/>
            <a:ext cx="86885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0" dirty="0" smtClean="0">
                <a:latin typeface="28 Days Later" panose="020B0603050302020204" pitchFamily="34" charset="0"/>
              </a:rPr>
              <a:t>VIDEO </a:t>
            </a:r>
          </a:p>
          <a:p>
            <a:pPr>
              <a:lnSpc>
                <a:spcPct val="90000"/>
              </a:lnSpc>
            </a:pPr>
            <a:r>
              <a:rPr lang="en-US" sz="10000" dirty="0" smtClean="0">
                <a:latin typeface="28 Days Later" panose="020B0603050302020204" pitchFamily="34" charset="0"/>
              </a:rPr>
              <a:t>DEMONSTRATION</a:t>
            </a:r>
            <a:endParaRPr lang="en-US" sz="10000" dirty="0">
              <a:latin typeface="28 Days Later" panose="020B06030503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2414" y="1915602"/>
            <a:ext cx="7252819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FFC000"/>
                </a:solidFill>
              </a:rPr>
              <a:t>Understanding the Syntax of conditional statements.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US" sz="2400" b="1" dirty="0" smtClean="0">
                <a:solidFill>
                  <a:srgbClr val="FFC000"/>
                </a:solidFill>
              </a:rPr>
              <a:t>One way Decision.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US" sz="2400" b="1" dirty="0" smtClean="0">
                <a:solidFill>
                  <a:srgbClr val="FFC000"/>
                </a:solidFill>
              </a:rPr>
              <a:t>Nested Decision.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54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362463"/>
            <a:ext cx="9143998" cy="1020762"/>
          </a:xfrm>
        </p:spPr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41412" y="1905000"/>
            <a:ext cx="8728672" cy="3305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Boolean Expressions </a:t>
            </a:r>
            <a:r>
              <a:rPr lang="en-US" sz="2400" dirty="0" smtClean="0"/>
              <a:t>ask a question and give a “Yes” or “No” answer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Which is then used to control the program flow.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Comparison Operator: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		</a:t>
            </a:r>
            <a:r>
              <a:rPr lang="en-US" sz="4000" b="1" dirty="0" smtClean="0">
                <a:solidFill>
                  <a:srgbClr val="FFFF00"/>
                </a:solidFill>
              </a:rPr>
              <a:t>			&lt; </a:t>
            </a:r>
            <a:endParaRPr lang="en-US" sz="4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8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362463"/>
            <a:ext cx="9143998" cy="1020762"/>
          </a:xfrm>
        </p:spPr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41412" y="1905000"/>
            <a:ext cx="8728672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Boolean Expressions </a:t>
            </a:r>
            <a:r>
              <a:rPr lang="en-US" sz="2400" dirty="0" smtClean="0"/>
              <a:t>ask a question and give a “Yes” or “No” answer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Which is then used to control the program flow.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68618"/>
              </p:ext>
            </p:extLst>
          </p:nvPr>
        </p:nvGraphicFramePr>
        <p:xfrm>
          <a:off x="1827213" y="2819400"/>
          <a:ext cx="8534400" cy="312419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339561722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10125207"/>
                    </a:ext>
                  </a:extLst>
                </a:gridCol>
              </a:tblGrid>
              <a:tr h="4410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228714"/>
                  </a:ext>
                </a:extLst>
              </a:tr>
              <a:tr h="4471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Less than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234369"/>
                  </a:ext>
                </a:extLst>
              </a:tr>
              <a:tr h="4471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Less than or equals 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57474"/>
                  </a:ext>
                </a:extLst>
              </a:tr>
              <a:tr h="4471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Equals 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474451"/>
                  </a:ext>
                </a:extLst>
              </a:tr>
              <a:tr h="4471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Greater than or Equals 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998282"/>
                  </a:ext>
                </a:extLst>
              </a:tr>
              <a:tr h="4471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Greater than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802254"/>
                  </a:ext>
                </a:extLst>
              </a:tr>
              <a:tr h="4471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Equal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31819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094413" y="6248400"/>
            <a:ext cx="454573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Note: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“ = “ is used for Assignment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942012" y="6100868"/>
            <a:ext cx="4724400" cy="604732"/>
          </a:xfrm>
          <a:prstGeom prst="round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55013" y="1730734"/>
            <a:ext cx="2209800" cy="533400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ecision 5"/>
          <p:cNvSpPr/>
          <p:nvPr/>
        </p:nvSpPr>
        <p:spPr>
          <a:xfrm>
            <a:off x="6607413" y="2721334"/>
            <a:ext cx="1905000" cy="1066800"/>
          </a:xfrm>
          <a:prstGeom prst="flowChartDecision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ecision 6"/>
          <p:cNvSpPr/>
          <p:nvPr/>
        </p:nvSpPr>
        <p:spPr>
          <a:xfrm>
            <a:off x="6607413" y="4321534"/>
            <a:ext cx="1905000" cy="1066800"/>
          </a:xfrm>
          <a:prstGeom prst="flowChartDecision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55013" y="5921734"/>
            <a:ext cx="2209800" cy="533400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83813" y="5235934"/>
            <a:ext cx="2209800" cy="533400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83813" y="3864334"/>
            <a:ext cx="2209800" cy="533400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7559913" y="2264134"/>
            <a:ext cx="0" cy="45720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3"/>
            <a:endCxn id="10" idx="0"/>
          </p:cNvCxnSpPr>
          <p:nvPr/>
        </p:nvCxnSpPr>
        <p:spPr>
          <a:xfrm>
            <a:off x="8512413" y="3254734"/>
            <a:ext cx="876300" cy="609600"/>
          </a:xfrm>
          <a:prstGeom prst="bentConnector2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>
            <a:off x="7559913" y="3788134"/>
            <a:ext cx="0" cy="53340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1"/>
          </p:cNvCxnSpPr>
          <p:nvPr/>
        </p:nvCxnSpPr>
        <p:spPr>
          <a:xfrm flipH="1" flipV="1">
            <a:off x="7559913" y="4111984"/>
            <a:ext cx="723900" cy="1905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3"/>
            <a:endCxn id="9" idx="0"/>
          </p:cNvCxnSpPr>
          <p:nvPr/>
        </p:nvCxnSpPr>
        <p:spPr>
          <a:xfrm>
            <a:off x="8512413" y="4854934"/>
            <a:ext cx="876300" cy="381000"/>
          </a:xfrm>
          <a:prstGeom prst="bentConnector2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7559913" y="5388334"/>
            <a:ext cx="0" cy="53340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1"/>
          </p:cNvCxnSpPr>
          <p:nvPr/>
        </p:nvCxnSpPr>
        <p:spPr>
          <a:xfrm flipH="1">
            <a:off x="7559913" y="5502634"/>
            <a:ext cx="723900" cy="3810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84650" y="1739672"/>
            <a:ext cx="76495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x = 6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7093939" y="3002604"/>
            <a:ext cx="98296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X &lt; 5 ?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7064613" y="4658802"/>
            <a:ext cx="98296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X &gt; 5 ?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9388713" y="3048074"/>
            <a:ext cx="62228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Yes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9388713" y="4679900"/>
            <a:ext cx="62228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Yes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8529470" y="3896802"/>
            <a:ext cx="194425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Print(“lower”)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8387345" y="5268402"/>
            <a:ext cx="204575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Print(“bigger”)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6760960" y="3662943"/>
            <a:ext cx="56297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No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6732012" y="5241630"/>
            <a:ext cx="56297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No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6704012" y="5976068"/>
            <a:ext cx="192071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Print(“Close”)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102269" y="2094577"/>
            <a:ext cx="7887743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>
                <a:solidFill>
                  <a:srgbClr val="FFFF00"/>
                </a:solidFill>
              </a:rPr>
              <a:t>Conditional Steps:</a:t>
            </a:r>
          </a:p>
          <a:p>
            <a:r>
              <a:rPr lang="en-US" sz="2500" b="1" dirty="0"/>
              <a:t>x = 6</a:t>
            </a:r>
          </a:p>
          <a:p>
            <a:r>
              <a:rPr lang="en-US" sz="2500" b="1" dirty="0"/>
              <a:t>If </a:t>
            </a:r>
            <a:r>
              <a:rPr lang="en-US" sz="2500" b="1" dirty="0" smtClean="0"/>
              <a:t>x </a:t>
            </a:r>
            <a:r>
              <a:rPr lang="en-US" sz="2500" b="1" dirty="0"/>
              <a:t>&lt;</a:t>
            </a:r>
            <a:r>
              <a:rPr lang="en-US" sz="2500" b="1" dirty="0" smtClean="0"/>
              <a:t>5:</a:t>
            </a:r>
            <a:endParaRPr lang="en-US" sz="2500" b="1" dirty="0"/>
          </a:p>
          <a:p>
            <a:r>
              <a:rPr lang="en-US" sz="2500" b="1" dirty="0" smtClean="0"/>
              <a:t>	print</a:t>
            </a:r>
            <a:r>
              <a:rPr lang="en-US" sz="2500" b="1" dirty="0"/>
              <a:t>(“lower”)</a:t>
            </a:r>
          </a:p>
          <a:p>
            <a:endParaRPr lang="en-US" sz="2500" b="1" dirty="0"/>
          </a:p>
          <a:p>
            <a:r>
              <a:rPr lang="en-US" sz="2500" b="1" dirty="0" err="1" smtClean="0"/>
              <a:t>elif</a:t>
            </a:r>
            <a:r>
              <a:rPr lang="en-US" sz="2500" b="1" dirty="0" smtClean="0"/>
              <a:t> x </a:t>
            </a:r>
            <a:r>
              <a:rPr lang="en-US" sz="2500" b="1" dirty="0"/>
              <a:t>&gt; </a:t>
            </a:r>
            <a:r>
              <a:rPr lang="en-US" sz="2500" b="1" dirty="0" smtClean="0"/>
              <a:t>5:</a:t>
            </a:r>
            <a:endParaRPr lang="en-US" sz="2500" b="1" dirty="0"/>
          </a:p>
          <a:p>
            <a:r>
              <a:rPr lang="en-US" sz="2500" b="1" dirty="0"/>
              <a:t>	print(“bigger)</a:t>
            </a:r>
          </a:p>
          <a:p>
            <a:r>
              <a:rPr lang="en-US" sz="2500" b="1" dirty="0"/>
              <a:t>Print(“close”)</a:t>
            </a:r>
          </a:p>
          <a:p>
            <a:r>
              <a:rPr lang="en-US" sz="2500" b="1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 Else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169" y="1905000"/>
            <a:ext cx="10515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Scripts in which condition inside the condition exists.</a:t>
            </a:r>
          </a:p>
          <a:p>
            <a:r>
              <a:rPr lang="en-US" dirty="0" smtClean="0"/>
              <a:t>Basic Structure:</a:t>
            </a:r>
          </a:p>
          <a:p>
            <a:pPr marL="274320" lvl="1" indent="0">
              <a:buNone/>
            </a:pPr>
            <a:r>
              <a:rPr lang="en-US" dirty="0" smtClean="0"/>
              <a:t>  If x &lt; 10:</a:t>
            </a:r>
          </a:p>
          <a:p>
            <a:pPr marL="548640" lvl="2" indent="0">
              <a:buNone/>
            </a:pPr>
            <a:r>
              <a:rPr lang="en-US" dirty="0"/>
              <a:t> </a:t>
            </a:r>
            <a:r>
              <a:rPr lang="en-US" dirty="0" smtClean="0"/>
              <a:t>   If x &lt; 5:</a:t>
            </a:r>
          </a:p>
          <a:p>
            <a:pPr marL="777240" lvl="3" indent="0">
              <a:buNone/>
            </a:pPr>
            <a:r>
              <a:rPr lang="en-US" dirty="0" smtClean="0"/>
              <a:t>	print(“Very Small”)</a:t>
            </a:r>
          </a:p>
          <a:p>
            <a:pPr marL="777240" lvl="3" indent="0">
              <a:buNone/>
            </a:pPr>
            <a:r>
              <a:rPr lang="en-US" dirty="0" err="1" smtClean="0"/>
              <a:t>Elif</a:t>
            </a:r>
            <a:r>
              <a:rPr lang="en-US" dirty="0" smtClean="0"/>
              <a:t> x &lt; 10:</a:t>
            </a:r>
          </a:p>
          <a:p>
            <a:pPr marL="777240" lvl="3" indent="0">
              <a:buNone/>
            </a:pPr>
            <a:r>
              <a:rPr lang="en-US" dirty="0" smtClean="0"/>
              <a:t>     print(“Small”)</a:t>
            </a:r>
          </a:p>
          <a:p>
            <a:pPr marL="274320" lvl="1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elif</a:t>
            </a:r>
            <a:r>
              <a:rPr lang="en-US" dirty="0" smtClean="0"/>
              <a:t> x &lt; 30:</a:t>
            </a:r>
          </a:p>
          <a:p>
            <a:pPr marL="274320" lvl="1" indent="0">
              <a:buNone/>
            </a:pPr>
            <a:r>
              <a:rPr lang="en-US" dirty="0" smtClean="0"/>
              <a:t>          if x &lt; 30:</a:t>
            </a:r>
          </a:p>
          <a:p>
            <a:pPr marL="27432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print (“Medium”)</a:t>
            </a:r>
          </a:p>
          <a:p>
            <a:pPr marL="274320" lvl="1" indent="0">
              <a:buNone/>
            </a:pPr>
            <a:r>
              <a:rPr lang="en-US" dirty="0" smtClean="0"/>
              <a:t>Else: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print(“large”)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2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If, If, </a:t>
            </a:r>
            <a:r>
              <a:rPr lang="en-US" dirty="0" err="1" smtClean="0"/>
              <a:t>Elif</a:t>
            </a:r>
            <a:r>
              <a:rPr lang="en-US" dirty="0" smtClean="0"/>
              <a:t> and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huge difference between If, </a:t>
            </a:r>
            <a:r>
              <a:rPr lang="en-US" dirty="0" err="1" smtClean="0"/>
              <a:t>elif</a:t>
            </a:r>
            <a:r>
              <a:rPr lang="en-US" dirty="0" smtClean="0"/>
              <a:t> and else work.</a:t>
            </a:r>
          </a:p>
          <a:p>
            <a:r>
              <a:rPr lang="en-US" dirty="0" smtClean="0"/>
              <a:t>The output of if, if structure is different than if </a:t>
            </a:r>
            <a:r>
              <a:rPr lang="en-US" dirty="0" err="1" smtClean="0"/>
              <a:t>elif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7212" y="3657600"/>
            <a:ext cx="25090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x &lt; 20</a:t>
            </a:r>
            <a:r>
              <a:rPr lang="en-US" sz="2800" dirty="0"/>
              <a:t>:</a:t>
            </a:r>
          </a:p>
          <a:p>
            <a:r>
              <a:rPr lang="en-US" sz="2800" dirty="0"/>
              <a:t>   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print("Large")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x &lt; 10</a:t>
            </a:r>
            <a:r>
              <a:rPr lang="en-US" sz="2800" dirty="0"/>
              <a:t>:</a:t>
            </a:r>
          </a:p>
          <a:p>
            <a:r>
              <a:rPr lang="en-US" sz="2800" dirty="0"/>
              <a:t>   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print("Small")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38192" y="3657600"/>
            <a:ext cx="25090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x &lt; 20</a:t>
            </a:r>
            <a:r>
              <a:rPr lang="en-US" sz="2800" dirty="0"/>
              <a:t>:</a:t>
            </a:r>
          </a:p>
          <a:p>
            <a:r>
              <a:rPr lang="en-US" sz="2800" dirty="0"/>
              <a:t>   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print("Large")</a:t>
            </a:r>
          </a:p>
          <a:p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x &lt; 10</a:t>
            </a:r>
            <a:r>
              <a:rPr lang="en-US" sz="2800" dirty="0"/>
              <a:t>:</a:t>
            </a:r>
          </a:p>
          <a:p>
            <a:r>
              <a:rPr lang="en-US" sz="2800" dirty="0"/>
              <a:t>   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print("Small")</a:t>
            </a:r>
          </a:p>
        </p:txBody>
      </p:sp>
    </p:spTree>
    <p:extLst>
      <p:ext uri="{BB962C8B-B14F-4D97-AF65-F5344CB8AC3E}">
        <p14:creationId xmlns:p14="http://schemas.microsoft.com/office/powerpoint/2010/main" val="2789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Hand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further shorten the conditional scripts in Python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x &lt; 10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print(“Small”)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2414" y="2667000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Short Hand If-Else Statement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2412" y="38862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can further shorten the conditional scripts in Python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print(“Small”)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if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x &lt; 10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else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print(“large”)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49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51012" y="2209800"/>
            <a:ext cx="1139588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smtClean="0">
                <a:solidFill>
                  <a:srgbClr val="00B0F0"/>
                </a:solidFill>
              </a:rPr>
              <a:t>Operation			     Description.</a:t>
            </a:r>
          </a:p>
          <a:p>
            <a:endParaRPr lang="en-US" sz="2500" b="1" dirty="0" smtClean="0"/>
          </a:p>
          <a:p>
            <a:r>
              <a:rPr lang="en-US" sz="2500" b="1" dirty="0" smtClean="0"/>
              <a:t>X = 5                                                   5 is assigned to ‘x’.</a:t>
            </a:r>
          </a:p>
          <a:p>
            <a:r>
              <a:rPr lang="en-US" sz="2500" b="1" dirty="0" smtClean="0"/>
              <a:t>x == 5				     The value of x is equals to 5.</a:t>
            </a:r>
          </a:p>
          <a:p>
            <a:r>
              <a:rPr lang="en-US" sz="2500" b="1" dirty="0" smtClean="0"/>
              <a:t>x &gt; 5				     The value of x is greater than 5.</a:t>
            </a:r>
          </a:p>
          <a:p>
            <a:r>
              <a:rPr lang="en-US" sz="2500" b="1" dirty="0" smtClean="0"/>
              <a:t>x &gt;= 5			                   The value of x is greater and equal to 5.</a:t>
            </a:r>
          </a:p>
          <a:p>
            <a:r>
              <a:rPr lang="en-US" sz="2500" b="1" dirty="0"/>
              <a:t>x</a:t>
            </a:r>
            <a:r>
              <a:rPr lang="en-US" sz="2500" b="1" dirty="0" smtClean="0"/>
              <a:t> &lt; 6			                   The value of x is less than 6.</a:t>
            </a:r>
          </a:p>
          <a:p>
            <a:r>
              <a:rPr lang="en-US" sz="2500" b="1" dirty="0" smtClean="0"/>
              <a:t>x &lt;= 7			                   The value of x is less than or equals to 7.</a:t>
            </a:r>
          </a:p>
          <a:p>
            <a:r>
              <a:rPr lang="en-US" sz="2500" b="1" dirty="0"/>
              <a:t>x</a:t>
            </a:r>
            <a:r>
              <a:rPr lang="en-US" sz="2500" b="1" dirty="0" smtClean="0"/>
              <a:t> != 6				     The value of x is not equal to 6.	</a:t>
            </a:r>
            <a:endParaRPr lang="en-US" sz="2500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817812" y="3276600"/>
            <a:ext cx="281940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817812" y="3657600"/>
            <a:ext cx="281940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817812" y="4038600"/>
            <a:ext cx="281940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817812" y="4419600"/>
            <a:ext cx="281940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817812" y="4800600"/>
            <a:ext cx="281940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817812" y="5181600"/>
            <a:ext cx="281940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817812" y="5562600"/>
            <a:ext cx="281940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75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No 3: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2: Indentation/ Understanding the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93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2763</TotalTime>
  <Words>367</Words>
  <Application>Microsoft Office PowerPoint</Application>
  <PresentationFormat>Custom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28 Days Later</vt:lpstr>
      <vt:lpstr>Arial</vt:lpstr>
      <vt:lpstr>Consolas</vt:lpstr>
      <vt:lpstr>Corbel</vt:lpstr>
      <vt:lpstr>Wingdings</vt:lpstr>
      <vt:lpstr>Chalkboard 16x9</vt:lpstr>
      <vt:lpstr>Chapter 3:</vt:lpstr>
      <vt:lpstr>Comparison Operators</vt:lpstr>
      <vt:lpstr>Comparison Operators</vt:lpstr>
      <vt:lpstr>Conditional Statements</vt:lpstr>
      <vt:lpstr>Nested If Else Statements</vt:lpstr>
      <vt:lpstr>If, If, Elif and Else</vt:lpstr>
      <vt:lpstr>Short Hand If Statement</vt:lpstr>
      <vt:lpstr>Comparison Operators</vt:lpstr>
      <vt:lpstr>Chapter No 3:</vt:lpstr>
      <vt:lpstr>Indentation/Understanding the Syntax</vt:lpstr>
      <vt:lpstr>Practice Program</vt:lpstr>
      <vt:lpstr>Indentation/Understanding the Syntax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</dc:title>
  <dc:creator>Marshmello</dc:creator>
  <cp:lastModifiedBy>Marshmello</cp:lastModifiedBy>
  <cp:revision>16</cp:revision>
  <dcterms:created xsi:type="dcterms:W3CDTF">2020-09-09T16:47:55Z</dcterms:created>
  <dcterms:modified xsi:type="dcterms:W3CDTF">2022-07-07T19:28:00Z</dcterms:modified>
</cp:coreProperties>
</file>