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0" r:id="rId4"/>
    <p:sldId id="271" r:id="rId5"/>
    <p:sldId id="261" r:id="rId6"/>
    <p:sldId id="272" r:id="rId7"/>
    <p:sldId id="260" r:id="rId8"/>
    <p:sldId id="276" r:id="rId9"/>
    <p:sldId id="277" r:id="rId10"/>
    <p:sldId id="278" r:id="rId11"/>
    <p:sldId id="275" r:id="rId12"/>
    <p:sldId id="273" r:id="rId13"/>
    <p:sldId id="274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599" autoAdjust="0"/>
  </p:normalViewPr>
  <p:slideViewPr>
    <p:cSldViewPr>
      <p:cViewPr varScale="1">
        <p:scale>
          <a:sx n="59" d="100"/>
          <a:sy n="59" d="100"/>
        </p:scale>
        <p:origin x="300" y="66"/>
      </p:cViewPr>
      <p:guideLst>
        <p:guide pos="3839"/>
        <p:guide orient="horz" pos="22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3: More Conditional Execution Patterns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Raising an Exception in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8153398" cy="762000"/>
          </a:xfrm>
        </p:spPr>
        <p:txBody>
          <a:bodyPr/>
          <a:lstStyle/>
          <a:p>
            <a:r>
              <a:rPr lang="en-US" dirty="0" smtClean="0"/>
              <a:t>We can always throw an exception in the program based on any condition.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2819399"/>
            <a:ext cx="8153399" cy="33528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 = -1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 </a:t>
            </a:r>
            <a:r>
              <a:rPr lang="en-US" dirty="0">
                <a:solidFill>
                  <a:srgbClr val="FF0000"/>
                </a:solidFill>
              </a:rPr>
              <a:t>x &lt; 0</a:t>
            </a:r>
            <a:r>
              <a:rPr lang="en-US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raise Exception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("Sorry, no numbers below zero")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8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5: Try/ Except Structure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4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/ Except Structure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5212" y="2057400"/>
            <a:ext cx="102150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FF00"/>
                </a:solidFill>
              </a:rPr>
              <a:t>EXERCISE</a:t>
            </a:r>
            <a:endParaRPr lang="en-US" sz="2400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Rewrite your pay computation program to give the employees their pay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based</a:t>
            </a:r>
            <a:r>
              <a:rPr lang="en-US" sz="2400" dirty="0"/>
              <a:t> </a:t>
            </a:r>
            <a:r>
              <a:rPr lang="en-US" sz="2400" dirty="0" smtClean="0"/>
              <a:t>on the number of hours they worked if the rate per hour is 40. Use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try / except structure to handle non-numeric input gracefully.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Enter Hours: 45			Enter Hours: 45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Enter Rate: 40				Enter Rate: Forty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92D050"/>
                </a:solidFill>
              </a:rPr>
              <a:t>Pay: 1800</a:t>
            </a: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Error, Input should be numeric.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0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/ Except Structure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9012" y="3429000"/>
            <a:ext cx="86885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0" dirty="0" smtClean="0">
                <a:latin typeface="28 Days Later" panose="020B0603050302020204" pitchFamily="34" charset="0"/>
              </a:rPr>
              <a:t>VIDEO </a:t>
            </a:r>
          </a:p>
          <a:p>
            <a:pPr>
              <a:lnSpc>
                <a:spcPct val="90000"/>
              </a:lnSpc>
            </a:pPr>
            <a:r>
              <a:rPr lang="en-US" sz="10000" dirty="0" smtClean="0">
                <a:latin typeface="28 Days Later" panose="020B0603050302020204" pitchFamily="34" charset="0"/>
              </a:rPr>
              <a:t>DEMONSTRATION</a:t>
            </a:r>
            <a:endParaRPr lang="en-US" sz="10000" dirty="0"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Execution Patterns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 x  &lt;  5: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print(“ Small” )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print(“ large “ )</a:t>
            </a:r>
          </a:p>
          <a:p>
            <a:pPr marL="0" indent="0">
              <a:buNone/>
            </a:pPr>
            <a:r>
              <a:rPr lang="en-US" dirty="0" smtClean="0"/>
              <a:t>Print(“All done.”)</a:t>
            </a:r>
          </a:p>
        </p:txBody>
      </p:sp>
      <p:sp>
        <p:nvSpPr>
          <p:cNvPr id="2" name="Flowchart: Process 1"/>
          <p:cNvSpPr/>
          <p:nvPr/>
        </p:nvSpPr>
        <p:spPr>
          <a:xfrm>
            <a:off x="8609012" y="1905000"/>
            <a:ext cx="1371600" cy="762000"/>
          </a:xfrm>
          <a:prstGeom prst="flowChartProcess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84467" y="2073634"/>
            <a:ext cx="9444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</a:t>
            </a:r>
            <a:r>
              <a:rPr lang="en-US" sz="2400" dirty="0" smtClean="0"/>
              <a:t>  =   4</a:t>
            </a:r>
            <a:endParaRPr lang="en-US" sz="2400" dirty="0"/>
          </a:p>
        </p:txBody>
      </p:sp>
      <p:sp>
        <p:nvSpPr>
          <p:cNvPr id="6" name="Flowchart: Decision 5"/>
          <p:cNvSpPr/>
          <p:nvPr/>
        </p:nvSpPr>
        <p:spPr>
          <a:xfrm>
            <a:off x="8380412" y="2971800"/>
            <a:ext cx="1905000" cy="1066800"/>
          </a:xfrm>
          <a:prstGeom prst="flowChartDecision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74063" y="3352800"/>
            <a:ext cx="8723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</a:t>
            </a:r>
            <a:r>
              <a:rPr lang="en-US" sz="2400" dirty="0" smtClean="0"/>
              <a:t>  &lt;  5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2" idx="2"/>
            <a:endCxn id="6" idx="0"/>
          </p:cNvCxnSpPr>
          <p:nvPr/>
        </p:nvCxnSpPr>
        <p:spPr>
          <a:xfrm>
            <a:off x="9294812" y="2667000"/>
            <a:ext cx="38100" cy="304800"/>
          </a:xfrm>
          <a:prstGeom prst="straightConnector1">
            <a:avLst/>
          </a:prstGeom>
          <a:ln w="381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10285412" y="4267200"/>
            <a:ext cx="1371600" cy="762000"/>
          </a:xfrm>
          <a:prstGeom prst="flowChartProcess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460867" y="4435834"/>
            <a:ext cx="9044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Small</a:t>
            </a:r>
            <a:endParaRPr lang="en-US" sz="2400" dirty="0"/>
          </a:p>
        </p:txBody>
      </p:sp>
      <p:sp>
        <p:nvSpPr>
          <p:cNvPr id="16" name="Flowchart: Process 15"/>
          <p:cNvSpPr/>
          <p:nvPr/>
        </p:nvSpPr>
        <p:spPr>
          <a:xfrm>
            <a:off x="7161212" y="4267200"/>
            <a:ext cx="1371600" cy="762000"/>
          </a:xfrm>
          <a:prstGeom prst="flowChartProcess">
            <a:avLst/>
          </a:prstGeom>
          <a:noFill/>
          <a:ln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large</a:t>
            </a:r>
            <a:endParaRPr lang="en-US" sz="2400" dirty="0"/>
          </a:p>
        </p:txBody>
      </p:sp>
      <p:sp>
        <p:nvSpPr>
          <p:cNvPr id="18" name="Flowchart: Process 17"/>
          <p:cNvSpPr/>
          <p:nvPr/>
        </p:nvSpPr>
        <p:spPr>
          <a:xfrm>
            <a:off x="8761412" y="5562600"/>
            <a:ext cx="1371600" cy="762000"/>
          </a:xfrm>
          <a:prstGeom prst="flowChartProcess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37612" y="5731234"/>
            <a:ext cx="12715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All Done</a:t>
            </a:r>
            <a:endParaRPr lang="en-US" sz="2400" dirty="0"/>
          </a:p>
        </p:txBody>
      </p:sp>
      <p:cxnSp>
        <p:nvCxnSpPr>
          <p:cNvPr id="11" name="Elbow Connector 10"/>
          <p:cNvCxnSpPr>
            <a:stCxn id="6" idx="1"/>
            <a:endCxn id="16" idx="0"/>
          </p:cNvCxnSpPr>
          <p:nvPr/>
        </p:nvCxnSpPr>
        <p:spPr>
          <a:xfrm rot="10800000" flipV="1">
            <a:off x="7847012" y="3505200"/>
            <a:ext cx="533400" cy="762000"/>
          </a:xfrm>
          <a:prstGeom prst="bentConnector2">
            <a:avLst/>
          </a:prstGeom>
          <a:ln w="28575">
            <a:solidFill>
              <a:srgbClr val="FFC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2"/>
          </p:cNvCxnSpPr>
          <p:nvPr/>
        </p:nvCxnSpPr>
        <p:spPr>
          <a:xfrm rot="16200000" flipH="1">
            <a:off x="8532812" y="4343400"/>
            <a:ext cx="228600" cy="1600200"/>
          </a:xfrm>
          <a:prstGeom prst="bentConnector2">
            <a:avLst/>
          </a:prstGeom>
          <a:ln w="28575">
            <a:solidFill>
              <a:srgbClr val="FFC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2" idx="0"/>
          </p:cNvCxnSpPr>
          <p:nvPr/>
        </p:nvCxnSpPr>
        <p:spPr>
          <a:xfrm>
            <a:off x="10285412" y="3505200"/>
            <a:ext cx="685800" cy="762000"/>
          </a:xfrm>
          <a:prstGeom prst="bentConnector2">
            <a:avLst/>
          </a:prstGeom>
          <a:ln w="381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2"/>
            <a:endCxn id="18" idx="0"/>
          </p:cNvCxnSpPr>
          <p:nvPr/>
        </p:nvCxnSpPr>
        <p:spPr>
          <a:xfrm rot="5400000">
            <a:off x="9942512" y="4533900"/>
            <a:ext cx="533400" cy="1524000"/>
          </a:xfrm>
          <a:prstGeom prst="bentConnector3">
            <a:avLst/>
          </a:prstGeom>
          <a:ln w="285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23538" y="3004268"/>
            <a:ext cx="6222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337871" y="2988034"/>
            <a:ext cx="5629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No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989012" y="2955566"/>
            <a:ext cx="4419600" cy="218230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80212" y="2835634"/>
            <a:ext cx="5105400" cy="257456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74208" y="1943100"/>
            <a:ext cx="24120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VISUAL BLOCKS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7" grpId="0"/>
      <p:bldP spid="12" grpId="0" animBg="1"/>
      <p:bldP spid="15" grpId="0"/>
      <p:bldP spid="16" grpId="0" animBg="1"/>
      <p:bldP spid="18" grpId="0" animBg="1"/>
      <p:bldP spid="19" grpId="0"/>
      <p:bldP spid="27" grpId="0"/>
      <p:bldP spid="28" grpId="0"/>
      <p:bldP spid="29" grpId="0" animBg="1"/>
      <p:bldP spid="30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Execution Patterns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29283" y="1619249"/>
            <a:ext cx="10134598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x</a:t>
            </a:r>
            <a:r>
              <a:rPr lang="en-US" b="1" dirty="0" smtClean="0">
                <a:solidFill>
                  <a:srgbClr val="FFFF00"/>
                </a:solidFill>
              </a:rPr>
              <a:t> = 4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If  x  &lt;  5: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print( “Small” 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FF00"/>
                </a:solidFill>
              </a:rPr>
              <a:t>e</a:t>
            </a:r>
            <a:r>
              <a:rPr lang="en-US" b="1" dirty="0" err="1" smtClean="0">
                <a:solidFill>
                  <a:srgbClr val="FFFF00"/>
                </a:solidFill>
              </a:rPr>
              <a:t>lif</a:t>
            </a:r>
            <a:r>
              <a:rPr lang="en-US" b="1" dirty="0" smtClean="0">
                <a:solidFill>
                  <a:srgbClr val="FFFF00"/>
                </a:solidFill>
              </a:rPr>
              <a:t> x &lt; 10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print( “medium“ 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FF00"/>
                </a:solidFill>
              </a:rPr>
              <a:t>e</a:t>
            </a:r>
            <a:r>
              <a:rPr lang="en-US" b="1" dirty="0" err="1" smtClean="0">
                <a:solidFill>
                  <a:srgbClr val="FFFF00"/>
                </a:solidFill>
              </a:rPr>
              <a:t>lif</a:t>
            </a:r>
            <a:r>
              <a:rPr lang="en-US" b="1" dirty="0" smtClean="0">
                <a:solidFill>
                  <a:srgbClr val="FFFF00"/>
                </a:solidFill>
              </a:rPr>
              <a:t>  x  &lt;  20: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print( “Large”)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e</a:t>
            </a:r>
            <a:r>
              <a:rPr lang="en-US" b="1" dirty="0" smtClean="0">
                <a:solidFill>
                  <a:srgbClr val="FFFF00"/>
                </a:solidFill>
              </a:rPr>
              <a:t>lse: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	print( “Very Large”)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Print(“All done.”)</a:t>
            </a:r>
          </a:p>
        </p:txBody>
      </p:sp>
      <p:sp>
        <p:nvSpPr>
          <p:cNvPr id="2" name="Flowchart: Process 1"/>
          <p:cNvSpPr/>
          <p:nvPr/>
        </p:nvSpPr>
        <p:spPr>
          <a:xfrm>
            <a:off x="8317155" y="1676400"/>
            <a:ext cx="1289806" cy="495300"/>
          </a:xfrm>
          <a:prstGeom prst="flowChartProcess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92610" y="1676400"/>
            <a:ext cx="9444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</a:t>
            </a:r>
            <a:r>
              <a:rPr lang="en-US" sz="2400" dirty="0" smtClean="0"/>
              <a:t>  =   4</a:t>
            </a:r>
            <a:endParaRPr lang="en-US" sz="2400" dirty="0"/>
          </a:p>
        </p:txBody>
      </p:sp>
      <p:sp>
        <p:nvSpPr>
          <p:cNvPr id="6" name="Flowchart: Decision 5"/>
          <p:cNvSpPr/>
          <p:nvPr/>
        </p:nvSpPr>
        <p:spPr>
          <a:xfrm>
            <a:off x="8240955" y="2302234"/>
            <a:ext cx="1424745" cy="745766"/>
          </a:xfrm>
          <a:prstGeom prst="flowChartDecision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8393355" y="6172200"/>
            <a:ext cx="1371600" cy="585250"/>
          </a:xfrm>
          <a:prstGeom prst="flowChartProcess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64744" y="6252458"/>
            <a:ext cx="12715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All Done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646612" y="1676400"/>
            <a:ext cx="351814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u="sng" dirty="0" smtClean="0">
                <a:solidFill>
                  <a:srgbClr val="92D050"/>
                </a:solidFill>
              </a:rPr>
              <a:t>MULTI WAY CONDITION:</a:t>
            </a:r>
            <a:endParaRPr lang="en-US" sz="2400" b="1" u="sng" dirty="0">
              <a:solidFill>
                <a:srgbClr val="92D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26675" y="2424467"/>
            <a:ext cx="6524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x&lt;5</a:t>
            </a:r>
            <a:endParaRPr lang="en-US" sz="2400" dirty="0"/>
          </a:p>
        </p:txBody>
      </p:sp>
      <p:sp>
        <p:nvSpPr>
          <p:cNvPr id="32" name="Flowchart: Decision 31"/>
          <p:cNvSpPr/>
          <p:nvPr/>
        </p:nvSpPr>
        <p:spPr>
          <a:xfrm>
            <a:off x="8240955" y="3352800"/>
            <a:ext cx="1424745" cy="745766"/>
          </a:xfrm>
          <a:prstGeom prst="flowChartDecision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577063" y="3521434"/>
            <a:ext cx="9802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x&lt;10</a:t>
            </a:r>
            <a:endParaRPr lang="en-US" sz="2400" dirty="0"/>
          </a:p>
        </p:txBody>
      </p:sp>
      <p:sp>
        <p:nvSpPr>
          <p:cNvPr id="34" name="Flowchart: Decision 33"/>
          <p:cNvSpPr/>
          <p:nvPr/>
        </p:nvSpPr>
        <p:spPr>
          <a:xfrm>
            <a:off x="8317155" y="4343400"/>
            <a:ext cx="1424745" cy="745766"/>
          </a:xfrm>
          <a:prstGeom prst="flowChartDecision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624169" y="4501101"/>
            <a:ext cx="86217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x&lt;20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2" idx="2"/>
            <a:endCxn id="6" idx="0"/>
          </p:cNvCxnSpPr>
          <p:nvPr/>
        </p:nvCxnSpPr>
        <p:spPr>
          <a:xfrm flipH="1">
            <a:off x="8953328" y="2171700"/>
            <a:ext cx="8730" cy="13053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10792883" y="3222266"/>
            <a:ext cx="1289806" cy="495300"/>
          </a:xfrm>
          <a:prstGeom prst="flowChartProcess">
            <a:avLst/>
          </a:prstGeom>
          <a:noFill/>
          <a:ln>
            <a:solidFill>
              <a:srgbClr val="92D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968338" y="3292834"/>
            <a:ext cx="9044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Small</a:t>
            </a:r>
            <a:endParaRPr lang="en-US" sz="2400" dirty="0"/>
          </a:p>
        </p:txBody>
      </p:sp>
      <p:cxnSp>
        <p:nvCxnSpPr>
          <p:cNvPr id="39" name="Elbow Connector 38"/>
          <p:cNvCxnSpPr>
            <a:stCxn id="6" idx="3"/>
            <a:endCxn id="36" idx="0"/>
          </p:cNvCxnSpPr>
          <p:nvPr/>
        </p:nvCxnSpPr>
        <p:spPr>
          <a:xfrm>
            <a:off x="9665700" y="2675117"/>
            <a:ext cx="1772086" cy="547149"/>
          </a:xfrm>
          <a:prstGeom prst="bentConnector2">
            <a:avLst/>
          </a:prstGeom>
          <a:ln w="25400">
            <a:solidFill>
              <a:srgbClr val="92D05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6" idx="2"/>
            <a:endCxn id="19" idx="3"/>
          </p:cNvCxnSpPr>
          <p:nvPr/>
        </p:nvCxnSpPr>
        <p:spPr>
          <a:xfrm rot="5400000">
            <a:off x="9213387" y="4240425"/>
            <a:ext cx="2747258" cy="1701540"/>
          </a:xfrm>
          <a:prstGeom prst="bentConnector2">
            <a:avLst/>
          </a:prstGeom>
          <a:ln w="25400">
            <a:solidFill>
              <a:srgbClr val="92D05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5648011" y="4095750"/>
            <a:ext cx="1289806" cy="495300"/>
          </a:xfrm>
          <a:prstGeom prst="flowChartProcess">
            <a:avLst/>
          </a:prstGeom>
          <a:noFill/>
          <a:ln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660288" y="4133850"/>
            <a:ext cx="1242648" cy="4247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Medium</a:t>
            </a:r>
            <a:endParaRPr lang="en-US" sz="2400" dirty="0"/>
          </a:p>
        </p:txBody>
      </p:sp>
      <p:cxnSp>
        <p:nvCxnSpPr>
          <p:cNvPr id="45" name="Elbow Connector 44"/>
          <p:cNvCxnSpPr>
            <a:stCxn id="6" idx="1"/>
            <a:endCxn id="32" idx="0"/>
          </p:cNvCxnSpPr>
          <p:nvPr/>
        </p:nvCxnSpPr>
        <p:spPr>
          <a:xfrm rot="10800000" flipH="1" flipV="1">
            <a:off x="8240954" y="2675116"/>
            <a:ext cx="712373" cy="677683"/>
          </a:xfrm>
          <a:prstGeom prst="bentConnector4">
            <a:avLst>
              <a:gd name="adj1" fmla="val -32090"/>
              <a:gd name="adj2" fmla="val 77512"/>
            </a:avLst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2" idx="1"/>
            <a:endCxn id="42" idx="0"/>
          </p:cNvCxnSpPr>
          <p:nvPr/>
        </p:nvCxnSpPr>
        <p:spPr>
          <a:xfrm rot="10800000" flipV="1">
            <a:off x="6292915" y="3725682"/>
            <a:ext cx="1948041" cy="370067"/>
          </a:xfrm>
          <a:prstGeom prst="bentConnector2">
            <a:avLst/>
          </a:prstGeom>
          <a:ln w="25400">
            <a:solidFill>
              <a:srgbClr val="FFFF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2" idx="3"/>
            <a:endCxn id="34" idx="0"/>
          </p:cNvCxnSpPr>
          <p:nvPr/>
        </p:nvCxnSpPr>
        <p:spPr>
          <a:xfrm flipH="1">
            <a:off x="9029528" y="3725683"/>
            <a:ext cx="636172" cy="617717"/>
          </a:xfrm>
          <a:prstGeom prst="bentConnector4">
            <a:avLst>
              <a:gd name="adj1" fmla="val -35934"/>
              <a:gd name="adj2" fmla="val 80182"/>
            </a:avLst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3" idx="2"/>
            <a:endCxn id="18" idx="1"/>
          </p:cNvCxnSpPr>
          <p:nvPr/>
        </p:nvCxnSpPr>
        <p:spPr>
          <a:xfrm rot="16200000" flipH="1">
            <a:off x="6384362" y="4455831"/>
            <a:ext cx="1906243" cy="2111743"/>
          </a:xfrm>
          <a:prstGeom prst="bentConnector2">
            <a:avLst/>
          </a:prstGeom>
          <a:ln w="25400">
            <a:solidFill>
              <a:srgbClr val="FFFF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/>
          <p:cNvSpPr/>
          <p:nvPr/>
        </p:nvSpPr>
        <p:spPr>
          <a:xfrm>
            <a:off x="6716955" y="5181600"/>
            <a:ext cx="1289806" cy="495300"/>
          </a:xfrm>
          <a:prstGeom prst="flowChartProcess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919505" y="5227817"/>
            <a:ext cx="9156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Large</a:t>
            </a:r>
            <a:endParaRPr lang="en-US" sz="2400" dirty="0"/>
          </a:p>
        </p:txBody>
      </p:sp>
      <p:cxnSp>
        <p:nvCxnSpPr>
          <p:cNvPr id="55" name="Elbow Connector 54"/>
          <p:cNvCxnSpPr>
            <a:stCxn id="34" idx="1"/>
            <a:endCxn id="52" idx="0"/>
          </p:cNvCxnSpPr>
          <p:nvPr/>
        </p:nvCxnSpPr>
        <p:spPr>
          <a:xfrm rot="10800000" flipV="1">
            <a:off x="7361859" y="4716282"/>
            <a:ext cx="955297" cy="465317"/>
          </a:xfrm>
          <a:prstGeom prst="bentConnector2">
            <a:avLst/>
          </a:prstGeom>
          <a:ln w="2540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2" idx="2"/>
            <a:endCxn id="18" idx="0"/>
          </p:cNvCxnSpPr>
          <p:nvPr/>
        </p:nvCxnSpPr>
        <p:spPr>
          <a:xfrm rot="16200000" flipH="1">
            <a:off x="7972856" y="5065901"/>
            <a:ext cx="495300" cy="1717297"/>
          </a:xfrm>
          <a:prstGeom prst="bentConnector3">
            <a:avLst/>
          </a:prstGeom>
          <a:ln w="25400">
            <a:solidFill>
              <a:schemeClr val="tx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9817257" y="5192864"/>
            <a:ext cx="1289806" cy="495300"/>
          </a:xfrm>
          <a:prstGeom prst="flowChartProcess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933043" y="5301583"/>
            <a:ext cx="11015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Very Large</a:t>
            </a:r>
            <a:endParaRPr lang="en-US" sz="1600" dirty="0"/>
          </a:p>
        </p:txBody>
      </p:sp>
      <p:cxnSp>
        <p:nvCxnSpPr>
          <p:cNvPr id="65" name="Elbow Connector 64"/>
          <p:cNvCxnSpPr>
            <a:stCxn id="61" idx="2"/>
          </p:cNvCxnSpPr>
          <p:nvPr/>
        </p:nvCxnSpPr>
        <p:spPr>
          <a:xfrm rot="5400000">
            <a:off x="9644449" y="5077709"/>
            <a:ext cx="301580" cy="1377193"/>
          </a:xfrm>
          <a:prstGeom prst="bentConnector2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4" idx="3"/>
            <a:endCxn id="60" idx="3"/>
          </p:cNvCxnSpPr>
          <p:nvPr/>
        </p:nvCxnSpPr>
        <p:spPr>
          <a:xfrm>
            <a:off x="9741900" y="4716283"/>
            <a:ext cx="1365163" cy="724231"/>
          </a:xfrm>
          <a:prstGeom prst="bentConnector3">
            <a:avLst>
              <a:gd name="adj1" fmla="val 116745"/>
            </a:avLst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906209" y="2276310"/>
            <a:ext cx="6222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77980" y="2286000"/>
            <a:ext cx="5629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No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9583705" y="3336073"/>
            <a:ext cx="5629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No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6107355" y="3276600"/>
            <a:ext cx="6222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7161469" y="4343400"/>
            <a:ext cx="6222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10725980" y="4343400"/>
            <a:ext cx="5629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95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18" grpId="0" animBg="1"/>
      <p:bldP spid="19" grpId="0"/>
      <p:bldP spid="31" grpId="0"/>
      <p:bldP spid="26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42" grpId="0" animBg="1"/>
      <p:bldP spid="43" grpId="0" animBg="1"/>
      <p:bldP spid="52" grpId="0" animBg="1"/>
      <p:bldP spid="53" grpId="0"/>
      <p:bldP spid="60" grpId="0" animBg="1"/>
      <p:bldP spid="61" grpId="0"/>
      <p:bldP spid="69" grpId="0"/>
      <p:bldP spid="70" grpId="0"/>
      <p:bldP spid="71" grpId="0"/>
      <p:bldP spid="76" grpId="0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4: Try/ Except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/ Except Structure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5212" y="2102322"/>
            <a:ext cx="10125977" cy="374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If the code in the</a:t>
            </a:r>
            <a:r>
              <a:rPr lang="en-US" sz="2400" dirty="0" smtClean="0">
                <a:solidFill>
                  <a:srgbClr val="92D050"/>
                </a:solidFill>
              </a:rPr>
              <a:t> try </a:t>
            </a:r>
            <a:r>
              <a:rPr lang="en-US" sz="2400" dirty="0" smtClean="0"/>
              <a:t>works then </a:t>
            </a:r>
            <a:r>
              <a:rPr lang="en-US" sz="2400" dirty="0" smtClean="0">
                <a:solidFill>
                  <a:srgbClr val="FFC000"/>
                </a:solidFill>
              </a:rPr>
              <a:t>except</a:t>
            </a:r>
            <a:r>
              <a:rPr lang="en-US" sz="2400" dirty="0" smtClean="0"/>
              <a:t> is skipped.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If the code in the </a:t>
            </a:r>
            <a:r>
              <a:rPr lang="en-US" sz="2400" dirty="0" smtClean="0">
                <a:solidFill>
                  <a:srgbClr val="92D050"/>
                </a:solidFill>
              </a:rPr>
              <a:t>try</a:t>
            </a:r>
            <a:r>
              <a:rPr lang="en-US" sz="2400" dirty="0" smtClean="0"/>
              <a:t> fails then it ignores the try code and jumps to the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C000"/>
                </a:solidFill>
              </a:rPr>
              <a:t> Except </a:t>
            </a:r>
            <a:r>
              <a:rPr lang="en-US" sz="2400" dirty="0" smtClean="0"/>
              <a:t>section.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OF TRY / EXCEPT CODE </a:t>
            </a:r>
            <a:r>
              <a:rPr lang="en-US" sz="2400" dirty="0" smtClean="0"/>
              <a:t>( Example use )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What if the program gets a string from the user as input instead of  an integer.?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	x = input(“ Enter your age: “)      # x =Five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y</a:t>
            </a:r>
            <a:r>
              <a:rPr lang="en-US" sz="2400" dirty="0" smtClean="0"/>
              <a:t> = </a:t>
            </a:r>
            <a:r>
              <a:rPr lang="en-US" sz="2400" dirty="0" err="1" smtClean="0"/>
              <a:t>int</a:t>
            </a:r>
            <a:r>
              <a:rPr lang="en-US" sz="2400" dirty="0" smtClean="0"/>
              <a:t> (x) 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03612" y="5638800"/>
            <a:ext cx="3733800" cy="0"/>
          </a:xfrm>
          <a:prstGeom prst="straightConnector1">
            <a:avLst/>
          </a:prstGeom>
          <a:ln w="28575">
            <a:solidFill>
              <a:srgbClr val="FFFF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76918" y="5520797"/>
            <a:ext cx="4256293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This line will show error because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String can’t be converted into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An integer.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7395265" y="5410200"/>
            <a:ext cx="4490347" cy="1247763"/>
          </a:xfrm>
          <a:prstGeom prst="round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/ Except Structure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1424" y="1737937"/>
            <a:ext cx="10125977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OF TRY / EXCEPT CODE </a:t>
            </a:r>
            <a:r>
              <a:rPr lang="en-US" sz="2400" dirty="0" smtClean="0"/>
              <a:t>( Example use )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What if the program gets a string from the user as input instead of  an integer.?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	x = input(“ Enter your age: “)      # x =Five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y</a:t>
            </a:r>
            <a:r>
              <a:rPr lang="en-US" sz="2400" dirty="0" smtClean="0"/>
              <a:t> = </a:t>
            </a:r>
            <a:r>
              <a:rPr lang="en-US" sz="2400" dirty="0" err="1" smtClean="0"/>
              <a:t>int</a:t>
            </a:r>
            <a:r>
              <a:rPr lang="en-US" sz="2400" dirty="0" smtClean="0"/>
              <a:t> (x) 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1212" y="3629037"/>
            <a:ext cx="3733800" cy="0"/>
          </a:xfrm>
          <a:prstGeom prst="straightConnector1">
            <a:avLst/>
          </a:prstGeom>
          <a:ln w="28575">
            <a:solidFill>
              <a:srgbClr val="FFFF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24518" y="3511034"/>
            <a:ext cx="4256293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This line will show error because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String can’t be converted into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An integer.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7242865" y="3400437"/>
            <a:ext cx="4490347" cy="1247763"/>
          </a:xfrm>
          <a:prstGeom prst="round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2414" y="5468112"/>
            <a:ext cx="83838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</a:rPr>
              <a:t>To solve this problem gracefully, we can use Try/except structure.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8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/ Except 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2414" y="2209800"/>
            <a:ext cx="33586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x = “one hundred twelve”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</a:t>
            </a:r>
            <a:r>
              <a:rPr lang="en-US" sz="2400" dirty="0" smtClean="0"/>
              <a:t>ry: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y=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(x)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Except: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92D050"/>
                </a:solidFill>
              </a:rPr>
              <a:t>y = -1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Print(“The result is: “, y)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Output: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result is: -1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85884" y="2298680"/>
            <a:ext cx="33137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x = “112”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</a:t>
            </a:r>
            <a:r>
              <a:rPr lang="en-US" sz="2400" dirty="0" smtClean="0"/>
              <a:t>ry: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92D050"/>
                </a:solidFill>
              </a:rPr>
              <a:t>y= </a:t>
            </a:r>
            <a:r>
              <a:rPr lang="en-US" sz="2400" dirty="0" err="1" smtClean="0">
                <a:solidFill>
                  <a:srgbClr val="92D050"/>
                </a:solidFill>
              </a:rPr>
              <a:t>int</a:t>
            </a:r>
            <a:r>
              <a:rPr lang="en-US" sz="2400" dirty="0" smtClean="0">
                <a:solidFill>
                  <a:srgbClr val="92D050"/>
                </a:solidFill>
              </a:rPr>
              <a:t> (x)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Except: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y = -1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Print(“The result is: “, y)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Output: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result is: 112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Try, Except and Else in Python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8612" y="1905000"/>
            <a:ext cx="9220200" cy="762000"/>
          </a:xfrm>
        </p:spPr>
        <p:txBody>
          <a:bodyPr/>
          <a:lstStyle/>
          <a:p>
            <a:r>
              <a:rPr lang="en-US" dirty="0" smtClean="0"/>
              <a:t>Try, Except and Else structure can be used to handle the errors and the functionality in Python.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98612" y="2819399"/>
            <a:ext cx="4416552" cy="3352801"/>
          </a:xfrm>
        </p:spPr>
        <p:txBody>
          <a:bodyPr/>
          <a:lstStyle/>
          <a:p>
            <a:r>
              <a:rPr lang="en-US" dirty="0" smtClean="0"/>
              <a:t>Basic Structure:</a:t>
            </a:r>
          </a:p>
          <a:p>
            <a:pPr marL="301752" lvl="1" indent="0">
              <a:buNone/>
            </a:pPr>
            <a:endParaRPr lang="en-US" dirty="0"/>
          </a:p>
          <a:p>
            <a:pPr marL="301752" lvl="1" indent="0">
              <a:buNone/>
            </a:pPr>
            <a:r>
              <a:rPr lang="en-US" dirty="0" smtClean="0"/>
              <a:t>	try:</a:t>
            </a:r>
          </a:p>
          <a:p>
            <a:pPr marL="301752" lvl="1" indent="0">
              <a:buNone/>
            </a:pPr>
            <a:r>
              <a:rPr lang="en-US" dirty="0"/>
              <a:t>	</a:t>
            </a:r>
            <a:r>
              <a:rPr lang="en-US" dirty="0" smtClean="0"/>
              <a:t>	Body of the try</a:t>
            </a:r>
          </a:p>
          <a:p>
            <a:pPr marL="301752" lvl="1" indent="0">
              <a:buNone/>
            </a:pPr>
            <a:r>
              <a:rPr lang="en-US" dirty="0"/>
              <a:t>	</a:t>
            </a:r>
            <a:r>
              <a:rPr lang="en-US" dirty="0" smtClean="0"/>
              <a:t>except:</a:t>
            </a:r>
          </a:p>
          <a:p>
            <a:pPr marL="301752" lvl="1" indent="0">
              <a:buNone/>
            </a:pPr>
            <a:r>
              <a:rPr lang="en-US" dirty="0"/>
              <a:t>	</a:t>
            </a:r>
            <a:r>
              <a:rPr lang="en-US" dirty="0" smtClean="0"/>
              <a:t>	Body of the try</a:t>
            </a:r>
          </a:p>
          <a:p>
            <a:pPr marL="301752" lvl="1" indent="0">
              <a:buNone/>
            </a:pPr>
            <a:r>
              <a:rPr lang="en-US" dirty="0"/>
              <a:t>	</a:t>
            </a:r>
            <a:r>
              <a:rPr lang="en-US" dirty="0" smtClean="0"/>
              <a:t>else:</a:t>
            </a:r>
          </a:p>
          <a:p>
            <a:pPr marL="301752" lvl="1" indent="0">
              <a:buNone/>
            </a:pPr>
            <a:r>
              <a:rPr lang="en-US" dirty="0"/>
              <a:t>	</a:t>
            </a:r>
            <a:r>
              <a:rPr lang="en-US" dirty="0" smtClean="0"/>
              <a:t>	Body of the 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Try, Except and Finally in Python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8612" y="1905000"/>
            <a:ext cx="9220200" cy="762000"/>
          </a:xfrm>
        </p:spPr>
        <p:txBody>
          <a:bodyPr/>
          <a:lstStyle/>
          <a:p>
            <a:r>
              <a:rPr lang="en-US" dirty="0" smtClean="0"/>
              <a:t>Try, Except and Finally structure can be used to handle the errors and the functionality in Python.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412" y="2819400"/>
            <a:ext cx="4416552" cy="3352801"/>
          </a:xfrm>
        </p:spPr>
        <p:txBody>
          <a:bodyPr/>
          <a:lstStyle/>
          <a:p>
            <a:r>
              <a:rPr lang="en-US" dirty="0" smtClean="0"/>
              <a:t>Basic Structure:</a:t>
            </a:r>
          </a:p>
          <a:p>
            <a:pPr marL="301752" lvl="1" indent="0">
              <a:buNone/>
            </a:pPr>
            <a:endParaRPr lang="en-US" dirty="0"/>
          </a:p>
          <a:p>
            <a:pPr marL="301752" lvl="1" indent="0">
              <a:buNone/>
            </a:pPr>
            <a:r>
              <a:rPr lang="en-US" dirty="0" smtClean="0"/>
              <a:t>	try:</a:t>
            </a:r>
          </a:p>
          <a:p>
            <a:pPr marL="301752" lvl="1" indent="0">
              <a:buNone/>
            </a:pPr>
            <a:r>
              <a:rPr lang="en-US" dirty="0"/>
              <a:t>	</a:t>
            </a:r>
            <a:r>
              <a:rPr lang="en-US" dirty="0" smtClean="0"/>
              <a:t>	Body of the try</a:t>
            </a:r>
          </a:p>
          <a:p>
            <a:pPr marL="301752" lvl="1" indent="0">
              <a:buNone/>
            </a:pPr>
            <a:r>
              <a:rPr lang="en-US" dirty="0"/>
              <a:t>	</a:t>
            </a:r>
            <a:r>
              <a:rPr lang="en-US" dirty="0" smtClean="0"/>
              <a:t>except:</a:t>
            </a:r>
          </a:p>
          <a:p>
            <a:pPr marL="301752" lvl="1" indent="0">
              <a:buNone/>
            </a:pPr>
            <a:r>
              <a:rPr lang="en-US" dirty="0"/>
              <a:t>	</a:t>
            </a:r>
            <a:r>
              <a:rPr lang="en-US" dirty="0" smtClean="0"/>
              <a:t>	Body of the except</a:t>
            </a:r>
          </a:p>
          <a:p>
            <a:pPr marL="301752" lvl="1" indent="0">
              <a:buNone/>
            </a:pPr>
            <a:r>
              <a:rPr lang="en-US" dirty="0"/>
              <a:t>	</a:t>
            </a:r>
            <a:r>
              <a:rPr lang="en-US" dirty="0" smtClean="0"/>
              <a:t>finally:</a:t>
            </a:r>
          </a:p>
          <a:p>
            <a:pPr marL="301752" lvl="1" indent="0">
              <a:buNone/>
            </a:pPr>
            <a:r>
              <a:rPr lang="en-US" dirty="0"/>
              <a:t>	</a:t>
            </a:r>
            <a:r>
              <a:rPr lang="en-US" dirty="0" smtClean="0"/>
              <a:t>	Body of the finally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5176964" y="2743200"/>
            <a:ext cx="8080248" cy="39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Structure: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</a:t>
            </a:r>
            <a:r>
              <a:rPr lang="en-US" dirty="0" smtClean="0"/>
              <a:t>		f </a:t>
            </a:r>
            <a:r>
              <a:rPr lang="en-US" dirty="0"/>
              <a:t>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open("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demofile.txt","w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</a:t>
            </a:r>
            <a:r>
              <a:rPr lang="en-US" dirty="0" smtClean="0"/>
              <a:t>		</a:t>
            </a:r>
            <a:r>
              <a:rPr lang="en-US" dirty="0"/>
              <a:t>  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f.write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Lorum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Ipsum")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  <a:r>
              <a:rPr lang="en-US" dirty="0" smtClean="0"/>
              <a:t>		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</a:t>
            </a:r>
            <a:r>
              <a:rPr lang="en-US" dirty="0" smtClean="0"/>
              <a:t>		      </a:t>
            </a:r>
            <a:r>
              <a:rPr lang="en-US" dirty="0"/>
              <a:t> 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print("Something went wrong when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	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writing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 the file")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finally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f.close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except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print("Something went wrong when opening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file")</a:t>
            </a:r>
          </a:p>
        </p:txBody>
      </p:sp>
    </p:spTree>
    <p:extLst>
      <p:ext uri="{BB962C8B-B14F-4D97-AF65-F5344CB8AC3E}">
        <p14:creationId xmlns:p14="http://schemas.microsoft.com/office/powerpoint/2010/main" val="137770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3053</TotalTime>
  <Words>340</Words>
  <Application>Microsoft Office PowerPoint</Application>
  <PresentationFormat>Custom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28 Days Later</vt:lpstr>
      <vt:lpstr>Arial</vt:lpstr>
      <vt:lpstr>Consolas</vt:lpstr>
      <vt:lpstr>Corbel</vt:lpstr>
      <vt:lpstr>Chalkboard 16x9</vt:lpstr>
      <vt:lpstr>Chapter 3:</vt:lpstr>
      <vt:lpstr>Condition Execution Patterns </vt:lpstr>
      <vt:lpstr>Condition Execution Patterns </vt:lpstr>
      <vt:lpstr>Chapter 3:</vt:lpstr>
      <vt:lpstr>Try / Except Structure</vt:lpstr>
      <vt:lpstr>Try / Except Structure</vt:lpstr>
      <vt:lpstr>Try / Except Structure</vt:lpstr>
      <vt:lpstr>Try, Except and Else in Python</vt:lpstr>
      <vt:lpstr>Try, Except and Finally in Python</vt:lpstr>
      <vt:lpstr>Raising an Exception in Python</vt:lpstr>
      <vt:lpstr>Chapter 3:</vt:lpstr>
      <vt:lpstr>Try / Except Structure</vt:lpstr>
      <vt:lpstr>Try / Except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</dc:title>
  <dc:creator>Marshmello</dc:creator>
  <cp:lastModifiedBy>Marshmello</cp:lastModifiedBy>
  <cp:revision>18</cp:revision>
  <dcterms:created xsi:type="dcterms:W3CDTF">2020-09-09T17:53:09Z</dcterms:created>
  <dcterms:modified xsi:type="dcterms:W3CDTF">2022-07-08T02:50:16Z</dcterms:modified>
</cp:coreProperties>
</file>