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No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 Building our own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A “fruitful”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is one that produces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)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>
              <a:spcBef>
                <a:spcPts val="1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statement ends </a:t>
            </a:r>
            <a:r>
              <a:rPr lang="en-US" dirty="0" smtClean="0">
                <a:solidFill>
                  <a:srgbClr val="92D050"/>
                </a:solidFill>
              </a:rPr>
              <a:t>the function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Execution and ‘sends back’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 </a:t>
            </a:r>
            <a:r>
              <a:rPr lang="en-US" dirty="0" smtClean="0"/>
              <a:t>of the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Function.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8184" y="1627287"/>
            <a:ext cx="4998428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&gt;&gt;&gt; </a:t>
            </a:r>
            <a:r>
              <a:rPr lang="en-US" sz="2400" i="1" dirty="0" err="1">
                <a:solidFill>
                  <a:schemeClr val="accent4">
                    <a:lumMod val="75000"/>
                  </a:schemeClr>
                </a:solidFill>
              </a:rPr>
              <a:t>def</a:t>
            </a:r>
            <a:r>
              <a:rPr lang="en-US" sz="2400" i="1" dirty="0"/>
              <a:t> 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92D050"/>
                </a:solidFill>
              </a:rPr>
              <a:t>greet</a:t>
            </a:r>
            <a:r>
              <a:rPr lang="en-US" sz="2400" i="1" dirty="0" smtClean="0"/>
              <a:t>  (</a:t>
            </a:r>
            <a:r>
              <a:rPr lang="en-US" sz="2400" i="1" dirty="0" err="1" smtClean="0"/>
              <a:t>lang</a:t>
            </a:r>
            <a:r>
              <a:rPr lang="en-US" sz="2400" i="1" dirty="0"/>
              <a:t>):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if </a:t>
            </a:r>
            <a:r>
              <a:rPr lang="en-US" sz="2400" i="1" dirty="0" err="1"/>
              <a:t>lang</a:t>
            </a:r>
            <a:r>
              <a:rPr lang="en-US" sz="2400" i="1" dirty="0"/>
              <a:t> == '</a:t>
            </a:r>
            <a:r>
              <a:rPr lang="en-US" sz="2400" i="1" dirty="0" err="1"/>
              <a:t>es</a:t>
            </a:r>
            <a:r>
              <a:rPr lang="en-US" sz="2400" i="1" dirty="0"/>
              <a:t>':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	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Hola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</a:t>
            </a:r>
            <a:r>
              <a:rPr lang="en-US" sz="2400" i="1" dirty="0" err="1">
                <a:solidFill>
                  <a:schemeClr val="accent4">
                    <a:lumMod val="75000"/>
                  </a:schemeClr>
                </a:solidFill>
              </a:rPr>
              <a:t>elif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i="1" dirty="0" err="1"/>
              <a:t>lang</a:t>
            </a:r>
            <a:r>
              <a:rPr lang="en-US" sz="2400" i="1" dirty="0"/>
              <a:t> == '</a:t>
            </a:r>
            <a:r>
              <a:rPr lang="en-US" sz="2400" i="1" dirty="0" err="1"/>
              <a:t>fr</a:t>
            </a:r>
            <a:r>
              <a:rPr lang="en-US" sz="2400" i="1" dirty="0"/>
              <a:t>':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	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'Bonjour'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	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'Hello'</a:t>
            </a: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r>
              <a:rPr lang="en-US" sz="2400" i="1" dirty="0"/>
              <a:t>&gt;&gt;&gt;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92D050"/>
                </a:solidFill>
              </a:rPr>
              <a:t>greet</a:t>
            </a:r>
            <a:r>
              <a:rPr lang="en-US" sz="2400" i="1" dirty="0"/>
              <a:t>('</a:t>
            </a:r>
            <a:r>
              <a:rPr lang="en-US" sz="2400" i="1" dirty="0" err="1"/>
              <a:t>en</a:t>
            </a:r>
            <a:r>
              <a:rPr lang="en-US" sz="2400" i="1" dirty="0"/>
              <a:t>'), 'John')</a:t>
            </a:r>
          </a:p>
          <a:p>
            <a:r>
              <a:rPr lang="en-US" sz="2400" i="1" dirty="0"/>
              <a:t>('Hello', 'John')</a:t>
            </a:r>
          </a:p>
          <a:p>
            <a:r>
              <a:rPr lang="en-US" sz="2400" i="1" dirty="0"/>
              <a:t>&gt;&gt;&gt;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92D050"/>
                </a:solidFill>
              </a:rPr>
              <a:t>greet</a:t>
            </a:r>
            <a:r>
              <a:rPr lang="en-US" sz="2400" i="1" dirty="0"/>
              <a:t>('</a:t>
            </a:r>
            <a:r>
              <a:rPr lang="en-US" sz="2400" i="1" dirty="0" err="1"/>
              <a:t>es</a:t>
            </a:r>
            <a:r>
              <a:rPr lang="en-US" sz="2400" i="1" dirty="0"/>
              <a:t>'), 'Doe')</a:t>
            </a:r>
          </a:p>
          <a:p>
            <a:r>
              <a:rPr lang="en-US" sz="2400" i="1" dirty="0"/>
              <a:t>('</a:t>
            </a:r>
            <a:r>
              <a:rPr lang="en-US" sz="2400" i="1" dirty="0" err="1"/>
              <a:t>Hola</a:t>
            </a:r>
            <a:r>
              <a:rPr lang="en-US" sz="2400" i="1" dirty="0"/>
              <a:t>', 'Doe')</a:t>
            </a:r>
          </a:p>
          <a:p>
            <a:r>
              <a:rPr lang="en-US" sz="2400" i="1" dirty="0"/>
              <a:t>&gt;&gt;&gt;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92D050"/>
                </a:solidFill>
              </a:rPr>
              <a:t>greet</a:t>
            </a:r>
            <a:r>
              <a:rPr lang="en-US" sz="2400" i="1" dirty="0"/>
              <a:t>('</a:t>
            </a:r>
            <a:r>
              <a:rPr lang="en-US" sz="2400" i="1" dirty="0" err="1"/>
              <a:t>fr</a:t>
            </a:r>
            <a:r>
              <a:rPr lang="en-US" sz="2400" i="1" dirty="0"/>
              <a:t>'), '</a:t>
            </a:r>
            <a:r>
              <a:rPr lang="en-US" sz="2400" i="1" dirty="0" err="1"/>
              <a:t>Micheal</a:t>
            </a:r>
            <a:r>
              <a:rPr lang="en-US" sz="2400" i="1" dirty="0"/>
              <a:t>')</a:t>
            </a:r>
          </a:p>
          <a:p>
            <a:r>
              <a:rPr lang="en-US" sz="2400" i="1" dirty="0"/>
              <a:t>('Bonjour', '</a:t>
            </a:r>
            <a:r>
              <a:rPr lang="en-US" sz="2400" i="1" dirty="0" err="1"/>
              <a:t>Micheal</a:t>
            </a:r>
            <a:r>
              <a:rPr lang="en-US" sz="2400" i="1" dirty="0" smtClean="0"/>
              <a:t>')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412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Parameters /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05000"/>
            <a:ext cx="9144000" cy="4267200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We can define more than one </a:t>
            </a:r>
            <a:r>
              <a:rPr lang="en-US" dirty="0" smtClean="0">
                <a:solidFill>
                  <a:srgbClr val="00B0F0"/>
                </a:solidFill>
              </a:rPr>
              <a:t>parameter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     In the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definition.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>
              <a:spcBef>
                <a:spcPts val="100"/>
              </a:spcBef>
            </a:pPr>
            <a:r>
              <a:rPr lang="en-US" dirty="0" smtClean="0"/>
              <a:t>We simply add more </a:t>
            </a:r>
            <a:r>
              <a:rPr lang="en-US" dirty="0" smtClean="0">
                <a:solidFill>
                  <a:srgbClr val="FFC000"/>
                </a:solidFill>
              </a:rPr>
              <a:t>arguments</a:t>
            </a:r>
            <a:r>
              <a:rPr lang="en-US" dirty="0" smtClean="0"/>
              <a:t> when we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call the </a:t>
            </a:r>
            <a:r>
              <a:rPr lang="en-US" dirty="0" smtClean="0">
                <a:solidFill>
                  <a:srgbClr val="92D050"/>
                </a:solidFill>
              </a:rPr>
              <a:t>function.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>
              <a:spcBef>
                <a:spcPts val="100"/>
              </a:spcBef>
            </a:pPr>
            <a:r>
              <a:rPr lang="en-US" dirty="0" smtClean="0"/>
              <a:t>We match the number and order of arguments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     and parameters.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412" y="2091083"/>
            <a:ext cx="292259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FF00"/>
                </a:solidFill>
              </a:rPr>
              <a:t>Example:</a:t>
            </a: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solidFill>
                  <a:srgbClr val="FFFF00"/>
                </a:solidFill>
              </a:rPr>
              <a:t>def</a:t>
            </a:r>
            <a:r>
              <a:rPr lang="en-US" sz="2400" i="1" dirty="0" smtClean="0"/>
              <a:t>   </a:t>
            </a:r>
            <a:r>
              <a:rPr lang="en-US" sz="2400" i="1" dirty="0" err="1" smtClean="0">
                <a:solidFill>
                  <a:srgbClr val="92D050"/>
                </a:solidFill>
              </a:rPr>
              <a:t>addtwo</a:t>
            </a:r>
            <a:r>
              <a:rPr lang="en-US" sz="2400" i="1" dirty="0" smtClean="0">
                <a:solidFill>
                  <a:srgbClr val="92D050"/>
                </a:solidFill>
              </a:rPr>
              <a:t> 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00B0F0"/>
                </a:solidFill>
              </a:rPr>
              <a:t>a, b</a:t>
            </a:r>
            <a:r>
              <a:rPr lang="en-US" sz="2400" i="1" dirty="0" smtClean="0"/>
              <a:t>) :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</a:t>
            </a:r>
            <a:r>
              <a:rPr lang="en-US" sz="2400" i="1" dirty="0" smtClean="0"/>
              <a:t>added =  </a:t>
            </a:r>
            <a:r>
              <a:rPr lang="en-US" sz="2400" i="1" dirty="0" smtClean="0">
                <a:solidFill>
                  <a:srgbClr val="00B0F0"/>
                </a:solidFill>
              </a:rPr>
              <a:t>a</a:t>
            </a:r>
            <a:r>
              <a:rPr lang="en-US" sz="2400" i="1" dirty="0" smtClean="0"/>
              <a:t>  +  </a:t>
            </a:r>
            <a:r>
              <a:rPr lang="en-US" sz="2400" i="1" dirty="0" smtClean="0">
                <a:solidFill>
                  <a:srgbClr val="00B0F0"/>
                </a:solidFill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	</a:t>
            </a:r>
            <a:r>
              <a:rPr lang="en-US" sz="2400" i="1" dirty="0" smtClean="0">
                <a:solidFill>
                  <a:srgbClr val="FFFF00"/>
                </a:solidFill>
              </a:rPr>
              <a:t>return</a:t>
            </a:r>
            <a:r>
              <a:rPr lang="en-US" sz="2400" i="1" dirty="0" smtClean="0"/>
              <a:t>  added</a:t>
            </a: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x  =  </a:t>
            </a:r>
            <a:r>
              <a:rPr lang="en-US" sz="2400" i="1" dirty="0" err="1" smtClean="0">
                <a:solidFill>
                  <a:srgbClr val="92D050"/>
                </a:solidFill>
              </a:rPr>
              <a:t>addtwo</a:t>
            </a:r>
            <a:r>
              <a:rPr lang="en-US" sz="2400" i="1" dirty="0" smtClean="0"/>
              <a:t> (</a:t>
            </a:r>
            <a:r>
              <a:rPr lang="en-US" sz="2400" i="1" dirty="0" smtClean="0">
                <a:solidFill>
                  <a:srgbClr val="FFC000"/>
                </a:solidFill>
              </a:rPr>
              <a:t>3</a:t>
            </a:r>
            <a:r>
              <a:rPr lang="en-US" sz="2400" i="1" dirty="0" smtClean="0"/>
              <a:t>,  </a:t>
            </a:r>
            <a:r>
              <a:rPr lang="en-US" sz="2400" i="1" dirty="0" smtClean="0">
                <a:solidFill>
                  <a:srgbClr val="FFC000"/>
                </a:solidFill>
              </a:rPr>
              <a:t>5</a:t>
            </a:r>
            <a:r>
              <a:rPr lang="en-US" sz="2400" i="1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i="1" dirty="0" smtClean="0">
                <a:solidFill>
                  <a:srgbClr val="FFFF00"/>
                </a:solidFill>
              </a:rPr>
              <a:t>rint</a:t>
            </a:r>
            <a:r>
              <a:rPr lang="en-US" sz="2400" i="1" dirty="0" smtClean="0"/>
              <a:t>  (x)</a:t>
            </a: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Output:</a:t>
            </a: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92D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14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 (non-fruitful)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05000"/>
            <a:ext cx="9144000" cy="4267200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When a function does not return a value, we call it a “</a:t>
            </a:r>
            <a:r>
              <a:rPr lang="en-US" dirty="0" smtClean="0">
                <a:solidFill>
                  <a:srgbClr val="FFFF00"/>
                </a:solidFill>
              </a:rPr>
              <a:t>void</a:t>
            </a:r>
            <a:r>
              <a:rPr lang="en-US" dirty="0" smtClean="0"/>
              <a:t>” function.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>
              <a:spcBef>
                <a:spcPts val="100"/>
              </a:spcBef>
            </a:pPr>
            <a:r>
              <a:rPr lang="en-US" dirty="0" smtClean="0"/>
              <a:t>Functions that return values are “fruitful” functions.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/>
          </a:p>
          <a:p>
            <a:pPr>
              <a:spcBef>
                <a:spcPts val="100"/>
              </a:spcBef>
            </a:pPr>
            <a:r>
              <a:rPr lang="en-US" dirty="0" smtClean="0">
                <a:solidFill>
                  <a:srgbClr val="FFFF00"/>
                </a:solidFill>
              </a:rPr>
              <a:t>Void</a:t>
            </a:r>
            <a:r>
              <a:rPr lang="en-US" dirty="0" smtClean="0"/>
              <a:t> functions are “not fruitful”.</a:t>
            </a:r>
          </a:p>
        </p:txBody>
      </p:sp>
    </p:spTree>
    <p:extLst>
      <p:ext uri="{BB962C8B-B14F-4D97-AF65-F5344CB8AC3E}">
        <p14:creationId xmlns:p14="http://schemas.microsoft.com/office/powerpoint/2010/main" val="36258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functions.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a new function using the “</a:t>
            </a:r>
            <a:r>
              <a:rPr lang="en-US" dirty="0" err="1" smtClean="0"/>
              <a:t>def</a:t>
            </a:r>
            <a:r>
              <a:rPr lang="en-US" dirty="0" smtClean="0"/>
              <a:t>” word followed by parameters (optional) in parenthesis.</a:t>
            </a:r>
          </a:p>
          <a:p>
            <a:r>
              <a:rPr lang="en-US" dirty="0" smtClean="0"/>
              <a:t>We indent the body of the function. (Use ‘ : ’ and appropriate spaces</a:t>
            </a:r>
            <a:r>
              <a:rPr lang="en-US" dirty="0" smtClean="0"/>
              <a:t>.)</a:t>
            </a:r>
            <a:endParaRPr lang="en-US" dirty="0" smtClean="0"/>
          </a:p>
          <a:p>
            <a:r>
              <a:rPr lang="en-US" dirty="0" smtClean="0"/>
              <a:t>This just creates a function. Doesn’t execute the function (print results.)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add(a, b):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	c = a +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037012" y="4114800"/>
            <a:ext cx="2590800" cy="1219200"/>
          </a:xfrm>
          <a:prstGeom prst="round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627812" y="47244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46481" y="4495800"/>
            <a:ext cx="364234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is the body of the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function but it just do the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processes, doesn’t execute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result at this point.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functions.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10439398" cy="46482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/>
              <a:t>A</a:t>
            </a:r>
            <a:r>
              <a:rPr lang="en-US" dirty="0" smtClean="0"/>
              <a:t> function doesn’t execute the function (print results.)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X = 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Print(“Hello</a:t>
            </a:r>
            <a:r>
              <a:rPr lang="en-US" dirty="0" smtClean="0">
                <a:solidFill>
                  <a:srgbClr val="92D050"/>
                </a:solidFill>
              </a:rPr>
              <a:t>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 I am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of the function.”)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 am a new string”)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n-US" dirty="0" smtClean="0">
                <a:solidFill>
                  <a:srgbClr val="92D050"/>
                </a:solidFill>
              </a:rPr>
              <a:t>rint( x + 2)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	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Output:			This isn’t printed in the output(it only does the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Hello				</a:t>
            </a:r>
            <a:r>
              <a:rPr lang="en-US" b="1" dirty="0"/>
              <a:t> process doesn’t execute the </a:t>
            </a:r>
            <a:r>
              <a:rPr lang="en-US" b="1" dirty="0" smtClean="0"/>
              <a:t>result)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5212" y="2895600"/>
            <a:ext cx="5791198" cy="1066800"/>
          </a:xfrm>
          <a:prstGeom prst="roundRect">
            <a:avLst/>
          </a:prstGeom>
          <a:noFill/>
          <a:ln w="28575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6856410" y="3429000"/>
            <a:ext cx="914402" cy="1066800"/>
          </a:xfrm>
          <a:prstGeom prst="bentConnector2">
            <a:avLst/>
          </a:prstGeom>
          <a:ln w="57150">
            <a:solidFill>
              <a:srgbClr val="FFFF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functions.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11788775" cy="51054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To print the result we have to call the function again.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X = 5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92D050"/>
                </a:solidFill>
              </a:rPr>
              <a:t>Print(‘Hello”)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 I am the bod of the function.”)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print)” I am a new string”)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n-US" dirty="0" smtClean="0">
                <a:solidFill>
                  <a:srgbClr val="92D050"/>
                </a:solidFill>
              </a:rPr>
              <a:t>rint( x + 2)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92D050"/>
                </a:solidFill>
              </a:rPr>
              <a:t>f</a:t>
            </a:r>
            <a:r>
              <a:rPr lang="en-US" dirty="0" err="1" smtClean="0">
                <a:solidFill>
                  <a:srgbClr val="92D050"/>
                </a:solidFill>
              </a:rPr>
              <a:t>unc</a:t>
            </a:r>
            <a:r>
              <a:rPr lang="en-US" dirty="0" smtClean="0">
                <a:solidFill>
                  <a:srgbClr val="92D050"/>
                </a:solidFill>
              </a:rPr>
              <a:t>()                                                        </a:t>
            </a:r>
            <a:r>
              <a:rPr lang="en-US" dirty="0" smtClean="0"/>
              <a:t>Now we have called the function after (x + 2)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	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/>
              <a:t>Output:		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Hello				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7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I am the body of the function.            </a:t>
            </a:r>
            <a:r>
              <a:rPr lang="en-US" dirty="0" smtClean="0"/>
              <a:t>The function’s body is printed after the result of  x+ 2 = (7)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I am a new string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22414" y="4419600"/>
            <a:ext cx="2666998" cy="0"/>
          </a:xfrm>
          <a:prstGeom prst="straightConnector1">
            <a:avLst/>
          </a:prstGeom>
          <a:ln w="285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9412" y="6096000"/>
            <a:ext cx="457198" cy="0"/>
          </a:xfrm>
          <a:prstGeom prst="straightConnector1">
            <a:avLst/>
          </a:prstGeom>
          <a:ln w="285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5</a:t>
            </a:r>
            <a:r>
              <a:rPr lang="en-US" dirty="0" smtClean="0"/>
              <a:t>: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8926" y="2362200"/>
            <a:ext cx="11788775" cy="5105400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C000"/>
                </a:solidFill>
              </a:rPr>
              <a:t>argument</a:t>
            </a:r>
            <a:r>
              <a:rPr lang="en-US" dirty="0" smtClean="0"/>
              <a:t> is a value we pass into the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as its input when we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    call the function.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C000"/>
                </a:solidFill>
              </a:rPr>
              <a:t>arguments</a:t>
            </a:r>
            <a:r>
              <a:rPr lang="en-US" dirty="0" smtClean="0"/>
              <a:t> so we can direct the </a:t>
            </a:r>
            <a:r>
              <a:rPr lang="en-US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/>
              <a:t> to do different kinds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     of work when we call it at different times.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We put the </a:t>
            </a:r>
            <a:r>
              <a:rPr lang="en-US" dirty="0" smtClean="0">
                <a:solidFill>
                  <a:srgbClr val="FFC000"/>
                </a:solidFill>
              </a:rPr>
              <a:t>arguments </a:t>
            </a:r>
            <a:r>
              <a:rPr lang="en-US" dirty="0" smtClean="0"/>
              <a:t>in parentheses after the </a:t>
            </a:r>
            <a:r>
              <a:rPr lang="en-US" dirty="0" smtClean="0">
                <a:solidFill>
                  <a:srgbClr val="92D050"/>
                </a:solidFill>
              </a:rPr>
              <a:t>name</a:t>
            </a:r>
            <a:r>
              <a:rPr lang="en-US" dirty="0" smtClean="0"/>
              <a:t> of the function.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		x  =  </a:t>
            </a:r>
            <a:r>
              <a:rPr lang="en-US" dirty="0" smtClean="0">
                <a:solidFill>
                  <a:srgbClr val="92D05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>
                <a:solidFill>
                  <a:srgbClr val="FFC000"/>
                </a:solidFill>
              </a:rPr>
              <a:t>“ Enter your Number: “</a:t>
            </a:r>
            <a:r>
              <a:rPr lang="en-US" dirty="0" smtClean="0"/>
              <a:t>)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			Arguments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32412" y="4876800"/>
            <a:ext cx="457200" cy="9144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1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2133600"/>
            <a:ext cx="11788775" cy="5105400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parameter </a:t>
            </a:r>
            <a:r>
              <a:rPr lang="en-US" dirty="0" smtClean="0"/>
              <a:t>is a variable which we use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In the function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r>
              <a:rPr lang="en-US" dirty="0" smtClean="0"/>
              <a:t>. It is a “handle”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That allows the code in the function to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Access the </a:t>
            </a:r>
            <a:r>
              <a:rPr lang="en-US" dirty="0" smtClean="0">
                <a:solidFill>
                  <a:srgbClr val="92D050"/>
                </a:solidFill>
              </a:rPr>
              <a:t>arguments</a:t>
            </a:r>
            <a:r>
              <a:rPr lang="en-US" dirty="0" smtClean="0"/>
              <a:t> for a particular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/>
              <a:t>function invocation.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64425" y="1752600"/>
            <a:ext cx="472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 smtClean="0"/>
              <a:t>EXAMPLE:</a:t>
            </a:r>
          </a:p>
          <a:p>
            <a:pPr>
              <a:lnSpc>
                <a:spcPct val="90000"/>
              </a:lnSpc>
            </a:pPr>
            <a:endParaRPr lang="en-US" sz="2000" i="1" dirty="0" smtClean="0"/>
          </a:p>
          <a:p>
            <a:pPr>
              <a:lnSpc>
                <a:spcPct val="90000"/>
              </a:lnSpc>
            </a:pPr>
            <a:r>
              <a:rPr lang="en-US" sz="2000" i="1" dirty="0" smtClean="0"/>
              <a:t>&gt;&gt;&gt; </a:t>
            </a:r>
            <a:r>
              <a:rPr lang="en-US" sz="2000" i="1" dirty="0" err="1"/>
              <a:t>def</a:t>
            </a:r>
            <a:r>
              <a:rPr lang="en-US" sz="2000" i="1" dirty="0"/>
              <a:t> greet(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lang</a:t>
            </a:r>
            <a:r>
              <a:rPr lang="en-US" sz="2000" i="1" dirty="0" smtClean="0"/>
              <a:t>):</a:t>
            </a:r>
          </a:p>
          <a:p>
            <a:pPr>
              <a:lnSpc>
                <a:spcPct val="90000"/>
              </a:lnSpc>
            </a:pP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000" i="1" dirty="0"/>
              <a:t>	if 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lang</a:t>
            </a:r>
            <a:r>
              <a:rPr lang="en-US" sz="2000" i="1" dirty="0"/>
              <a:t> == '</a:t>
            </a:r>
            <a:r>
              <a:rPr lang="en-US" sz="2000" i="1" dirty="0" err="1"/>
              <a:t>es</a:t>
            </a:r>
            <a:r>
              <a:rPr lang="en-US" sz="2000" i="1" dirty="0"/>
              <a:t>':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		print('</a:t>
            </a:r>
            <a:r>
              <a:rPr lang="en-US" sz="2000" i="1" dirty="0" err="1"/>
              <a:t>Hola</a:t>
            </a:r>
            <a:r>
              <a:rPr lang="en-US" sz="2000" i="1" dirty="0"/>
              <a:t>')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	</a:t>
            </a:r>
            <a:r>
              <a:rPr lang="en-US" sz="2000" i="1" dirty="0" err="1"/>
              <a:t>elif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</a:rPr>
              <a:t>lang</a:t>
            </a:r>
            <a:r>
              <a:rPr lang="en-US" sz="2000" i="1" dirty="0"/>
              <a:t> == '</a:t>
            </a:r>
            <a:r>
              <a:rPr lang="en-US" sz="2000" i="1" dirty="0" err="1"/>
              <a:t>fr</a:t>
            </a:r>
            <a:r>
              <a:rPr lang="en-US" sz="2000" i="1" dirty="0"/>
              <a:t>':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		print('Bonjour')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	else: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		print('Hello')</a:t>
            </a:r>
          </a:p>
          <a:p>
            <a:pPr>
              <a:lnSpc>
                <a:spcPct val="90000"/>
              </a:lnSpc>
            </a:pP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000" i="1" dirty="0"/>
              <a:t>&gt;&gt;&gt; greet(</a:t>
            </a:r>
            <a:r>
              <a:rPr lang="en-US" sz="2000" i="1" dirty="0">
                <a:solidFill>
                  <a:srgbClr val="92D050"/>
                </a:solidFill>
              </a:rPr>
              <a:t>'</a:t>
            </a:r>
            <a:r>
              <a:rPr lang="en-US" sz="2000" i="1" dirty="0" err="1">
                <a:solidFill>
                  <a:srgbClr val="92D050"/>
                </a:solidFill>
              </a:rPr>
              <a:t>en</a:t>
            </a:r>
            <a:r>
              <a:rPr lang="en-US" sz="2000" i="1" dirty="0">
                <a:solidFill>
                  <a:srgbClr val="92D050"/>
                </a:solidFill>
              </a:rPr>
              <a:t>'</a:t>
            </a:r>
            <a:r>
              <a:rPr lang="en-US" sz="20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Hello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&gt;&gt;&gt; greet(</a:t>
            </a:r>
            <a:r>
              <a:rPr lang="en-US" sz="2000" i="1" dirty="0">
                <a:solidFill>
                  <a:srgbClr val="92D050"/>
                </a:solidFill>
              </a:rPr>
              <a:t>'</a:t>
            </a:r>
            <a:r>
              <a:rPr lang="en-US" sz="2000" i="1" dirty="0" err="1">
                <a:solidFill>
                  <a:srgbClr val="92D050"/>
                </a:solidFill>
              </a:rPr>
              <a:t>fr</a:t>
            </a:r>
            <a:r>
              <a:rPr lang="en-US" sz="2000" i="1" dirty="0">
                <a:solidFill>
                  <a:srgbClr val="92D050"/>
                </a:solidFill>
              </a:rPr>
              <a:t>'</a:t>
            </a:r>
            <a:r>
              <a:rPr lang="en-US" sz="20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Bonjour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&gt;&gt;&gt; greet(</a:t>
            </a:r>
            <a:r>
              <a:rPr lang="en-US" sz="2000" i="1" dirty="0" smtClean="0">
                <a:solidFill>
                  <a:srgbClr val="92D050"/>
                </a:solidFill>
              </a:rPr>
              <a:t>'</a:t>
            </a:r>
            <a:r>
              <a:rPr lang="en-US" sz="2000" i="1" dirty="0" err="1" smtClean="0">
                <a:solidFill>
                  <a:srgbClr val="92D050"/>
                </a:solidFill>
              </a:rPr>
              <a:t>es</a:t>
            </a:r>
            <a:r>
              <a:rPr lang="en-US" sz="2000" i="1" dirty="0" smtClean="0">
                <a:solidFill>
                  <a:srgbClr val="92D050"/>
                </a:solidFill>
              </a:rPr>
              <a:t>‘</a:t>
            </a:r>
            <a:r>
              <a:rPr lang="en-US" sz="2000" i="1" dirty="0" smtClean="0"/>
              <a:t>)</a:t>
            </a:r>
            <a:endParaRPr lang="en-US" sz="20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i="1" dirty="0" err="1"/>
              <a:t>Hola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3594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6: Return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a function will take its argument, do some computation, and </a:t>
            </a:r>
            <a:r>
              <a:rPr lang="en-US" dirty="0" smtClean="0">
                <a:solidFill>
                  <a:srgbClr val="FFC000"/>
                </a:solidFill>
              </a:rPr>
              <a:t>return</a:t>
            </a:r>
            <a:r>
              <a:rPr lang="en-US" dirty="0" smtClean="0"/>
              <a:t> a value to be used as the value of the function call in the </a:t>
            </a:r>
            <a:r>
              <a:rPr lang="en-US" dirty="0" smtClean="0">
                <a:solidFill>
                  <a:srgbClr val="00B050"/>
                </a:solidFill>
              </a:rPr>
              <a:t>calling expression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C000"/>
                </a:solidFill>
              </a:rPr>
              <a:t>return</a:t>
            </a:r>
            <a:r>
              <a:rPr lang="en-US" dirty="0" smtClean="0"/>
              <a:t> keyword is used for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greet():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return </a:t>
            </a:r>
            <a:r>
              <a:rPr lang="en-US" dirty="0" smtClean="0"/>
              <a:t>“Hello”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 </a:t>
            </a:r>
            <a:r>
              <a:rPr lang="en-US" dirty="0" smtClean="0">
                <a:solidFill>
                  <a:srgbClr val="00B050"/>
                </a:solidFill>
              </a:rPr>
              <a:t>greet()</a:t>
            </a:r>
            <a:r>
              <a:rPr lang="en-US" dirty="0" smtClean="0"/>
              <a:t>, “John”)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 </a:t>
            </a:r>
            <a:r>
              <a:rPr lang="en-US" dirty="0" smtClean="0">
                <a:solidFill>
                  <a:srgbClr val="00B050"/>
                </a:solidFill>
              </a:rPr>
              <a:t>greet()</a:t>
            </a:r>
            <a:r>
              <a:rPr lang="en-US" dirty="0" smtClean="0"/>
              <a:t>, “Doe”)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0812" y="4724400"/>
            <a:ext cx="243406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Hello John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Hello Doe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1351</TotalTime>
  <Words>427</Words>
  <Application>Microsoft Office PowerPoint</Application>
  <PresentationFormat>Custom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Chapter No 4:</vt:lpstr>
      <vt:lpstr>Building functions.</vt:lpstr>
      <vt:lpstr>Building functions.</vt:lpstr>
      <vt:lpstr>Building functions.</vt:lpstr>
      <vt:lpstr>Chapter 4:</vt:lpstr>
      <vt:lpstr>Arguments</vt:lpstr>
      <vt:lpstr>Parameters</vt:lpstr>
      <vt:lpstr>Chapter 4:</vt:lpstr>
      <vt:lpstr>Return Values</vt:lpstr>
      <vt:lpstr>Return Values</vt:lpstr>
      <vt:lpstr>Multiple Parameters / Arguments</vt:lpstr>
      <vt:lpstr>Void  (non-fruitful) 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</dc:title>
  <dc:creator>Marshmello</dc:creator>
  <cp:lastModifiedBy>Marshmello</cp:lastModifiedBy>
  <cp:revision>13</cp:revision>
  <dcterms:created xsi:type="dcterms:W3CDTF">2020-09-10T12:24:54Z</dcterms:created>
  <dcterms:modified xsi:type="dcterms:W3CDTF">2020-10-13T11:41:50Z</dcterms:modified>
</cp:coreProperties>
</file>