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1" r:id="rId4"/>
    <p:sldId id="270" r:id="rId5"/>
    <p:sldId id="272" r:id="rId6"/>
    <p:sldId id="276" r:id="rId7"/>
    <p:sldId id="273" r:id="rId8"/>
    <p:sldId id="277" r:id="rId9"/>
    <p:sldId id="274" r:id="rId10"/>
    <p:sldId id="278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6: Using </a:t>
            </a:r>
            <a:r>
              <a:rPr lang="en-US" b="1" dirty="0" smtClean="0">
                <a:solidFill>
                  <a:srgbClr val="FFFF00"/>
                </a:solidFill>
              </a:rPr>
              <a:t>in </a:t>
            </a:r>
            <a:r>
              <a:rPr lang="en-US" dirty="0" smtClean="0"/>
              <a:t>as a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10: Search and Replace.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Replace.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replace()</a:t>
            </a:r>
            <a:r>
              <a:rPr lang="en-US" dirty="0" smtClean="0"/>
              <a:t> function is like a “search and replace” operation in a word processor.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It replaces </a:t>
            </a:r>
            <a:r>
              <a:rPr lang="en-US" dirty="0" smtClean="0">
                <a:solidFill>
                  <a:srgbClr val="FFFF00"/>
                </a:solidFill>
              </a:rPr>
              <a:t>all occurrences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92D050"/>
                </a:solidFill>
              </a:rPr>
              <a:t>search string </a:t>
            </a:r>
            <a:r>
              <a:rPr lang="en-US" dirty="0" smtClean="0"/>
              <a:t>wit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replacement string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3612" y="2590800"/>
            <a:ext cx="640431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"Hello 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new_str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3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new_str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new_str2 = 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"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new_str2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</a:t>
            </a:r>
            <a:endParaRPr lang="en-US" sz="3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11: Stripping Whitespaces.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Stripping Whitespace.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Sometimes we want to take a string and remove whitespaces at the beginning or at the end of the string.</a:t>
            </a:r>
          </a:p>
          <a:p>
            <a:pPr>
              <a:spcBef>
                <a:spcPts val="100"/>
              </a:spcBef>
            </a:pPr>
            <a:r>
              <a:rPr lang="en-US" dirty="0" err="1">
                <a:solidFill>
                  <a:srgbClr val="FFFF00"/>
                </a:solidFill>
              </a:rPr>
              <a:t>l</a:t>
            </a:r>
            <a:r>
              <a:rPr lang="en-US" dirty="0" err="1" smtClean="0">
                <a:solidFill>
                  <a:srgbClr val="FFFF00"/>
                </a:solidFill>
              </a:rPr>
              <a:t>strip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92D050"/>
                </a:solidFill>
              </a:rPr>
              <a:t>rstrip</a:t>
            </a:r>
            <a:r>
              <a:rPr lang="en-US" dirty="0" smtClean="0">
                <a:solidFill>
                  <a:srgbClr val="92D050"/>
                </a:solidFill>
              </a:rPr>
              <a:t>() </a:t>
            </a:r>
            <a:r>
              <a:rPr lang="en-US" dirty="0" smtClean="0"/>
              <a:t>remove the whitespaces from the </a:t>
            </a:r>
            <a:r>
              <a:rPr lang="en-US" dirty="0" smtClean="0">
                <a:solidFill>
                  <a:srgbClr val="FFFF0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2D050"/>
                </a:solidFill>
              </a:rPr>
              <a:t>right side </a:t>
            </a:r>
            <a:r>
              <a:rPr lang="en-US" dirty="0" smtClean="0"/>
              <a:t>of the string.</a:t>
            </a:r>
          </a:p>
          <a:p>
            <a:pPr>
              <a:spcBef>
                <a:spcPts val="100"/>
              </a:spcBef>
            </a:pP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rgbClr val="FFC000"/>
                </a:solidFill>
              </a:rPr>
              <a:t>trip() </a:t>
            </a:r>
            <a:r>
              <a:rPr lang="en-US" dirty="0" smtClean="0"/>
              <a:t>removes </a:t>
            </a:r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rgbClr val="FFC000"/>
                </a:solidFill>
              </a:rPr>
              <a:t>oth beginning and ending whitespaces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952" y="3657600"/>
            <a:ext cx="425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&gt;&gt;&gt; x = "  </a:t>
            </a:r>
            <a:r>
              <a:rPr lang="en-US" sz="3000" dirty="0" err="1"/>
              <a:t>Heloo</a:t>
            </a:r>
            <a:r>
              <a:rPr lang="en-US" sz="3000" dirty="0"/>
              <a:t> John  "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&gt;&gt;&gt; y = </a:t>
            </a:r>
            <a:r>
              <a:rPr lang="en-US" sz="3000" dirty="0" err="1"/>
              <a:t>x.</a:t>
            </a:r>
            <a:r>
              <a:rPr lang="en-US" sz="3000" dirty="0" err="1">
                <a:solidFill>
                  <a:srgbClr val="FFFF00"/>
                </a:solidFill>
              </a:rPr>
              <a:t>lstrip</a:t>
            </a:r>
            <a:r>
              <a:rPr lang="en-US" sz="3000" dirty="0"/>
              <a:t>()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&gt;&gt;&gt; print(y</a:t>
            </a:r>
            <a:r>
              <a:rPr lang="en-US" sz="30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Output: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‘</a:t>
            </a:r>
            <a:r>
              <a:rPr lang="en-US" sz="3000" dirty="0" err="1" smtClean="0"/>
              <a:t>Heloo</a:t>
            </a:r>
            <a:r>
              <a:rPr lang="en-US" sz="3000" dirty="0" smtClean="0"/>
              <a:t> </a:t>
            </a:r>
            <a:r>
              <a:rPr lang="en-US" sz="3000" dirty="0"/>
              <a:t>John  </a:t>
            </a:r>
            <a:r>
              <a:rPr lang="en-US" sz="3000" dirty="0" smtClean="0"/>
              <a:t>‘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466012" y="3657600"/>
            <a:ext cx="37406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&gt;&gt;&gt; x = "  </a:t>
            </a:r>
            <a:r>
              <a:rPr lang="en-US" sz="3000" dirty="0" err="1"/>
              <a:t>Heloo</a:t>
            </a:r>
            <a:r>
              <a:rPr lang="en-US" sz="3000" dirty="0"/>
              <a:t> John  </a:t>
            </a:r>
            <a:r>
              <a:rPr lang="en-US" sz="3000" dirty="0" smtClean="0"/>
              <a:t>"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&gt;&gt;&gt; </a:t>
            </a:r>
            <a:r>
              <a:rPr lang="en-US" sz="3000" dirty="0"/>
              <a:t>z = </a:t>
            </a:r>
            <a:r>
              <a:rPr lang="en-US" sz="3000" dirty="0" err="1"/>
              <a:t>x.</a:t>
            </a:r>
            <a:r>
              <a:rPr lang="en-US" sz="3000" dirty="0" err="1">
                <a:solidFill>
                  <a:srgbClr val="92D050"/>
                </a:solidFill>
              </a:rPr>
              <a:t>rstrip</a:t>
            </a:r>
            <a:r>
              <a:rPr lang="en-US" sz="3000" dirty="0"/>
              <a:t>()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&gt;&gt;&gt; print(z</a:t>
            </a:r>
            <a:r>
              <a:rPr lang="en-US" sz="30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Output: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‘  </a:t>
            </a:r>
            <a:r>
              <a:rPr lang="en-US" sz="3000" dirty="0" err="1"/>
              <a:t>Heloo</a:t>
            </a:r>
            <a:r>
              <a:rPr lang="en-US" sz="3000" dirty="0"/>
              <a:t> John</a:t>
            </a:r>
            <a:r>
              <a:rPr lang="en-US" sz="3000" dirty="0" smtClean="0"/>
              <a:t>’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02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Stripping Whitespace.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Sometimes we want to take a string and remove whitespaces at the beginning or at the end of the string.</a:t>
            </a:r>
          </a:p>
          <a:p>
            <a:pPr>
              <a:spcBef>
                <a:spcPts val="100"/>
              </a:spcBef>
            </a:pPr>
            <a:r>
              <a:rPr lang="en-US" dirty="0" err="1">
                <a:solidFill>
                  <a:srgbClr val="FFFF00"/>
                </a:solidFill>
              </a:rPr>
              <a:t>l</a:t>
            </a:r>
            <a:r>
              <a:rPr lang="en-US" dirty="0" err="1" smtClean="0">
                <a:solidFill>
                  <a:srgbClr val="FFFF00"/>
                </a:solidFill>
              </a:rPr>
              <a:t>strip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92D050"/>
                </a:solidFill>
              </a:rPr>
              <a:t>rstrip</a:t>
            </a:r>
            <a:r>
              <a:rPr lang="en-US" dirty="0" smtClean="0">
                <a:solidFill>
                  <a:srgbClr val="92D050"/>
                </a:solidFill>
              </a:rPr>
              <a:t>() </a:t>
            </a:r>
            <a:r>
              <a:rPr lang="en-US" dirty="0" smtClean="0"/>
              <a:t>remove the whitespaces from the </a:t>
            </a:r>
            <a:r>
              <a:rPr lang="en-US" dirty="0" smtClean="0">
                <a:solidFill>
                  <a:srgbClr val="FFFF0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2D050"/>
                </a:solidFill>
              </a:rPr>
              <a:t>right side </a:t>
            </a:r>
            <a:r>
              <a:rPr lang="en-US" dirty="0" smtClean="0"/>
              <a:t>of the string.</a:t>
            </a:r>
          </a:p>
          <a:p>
            <a:pPr>
              <a:spcBef>
                <a:spcPts val="100"/>
              </a:spcBef>
            </a:pP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rgbClr val="FFC000"/>
                </a:solidFill>
              </a:rPr>
              <a:t>trip() </a:t>
            </a:r>
            <a:r>
              <a:rPr lang="en-US" dirty="0" smtClean="0"/>
              <a:t>removes </a:t>
            </a:r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rgbClr val="FFC000"/>
                </a:solidFill>
              </a:rPr>
              <a:t>oth beginning and ending whitespaces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7412" y="3657600"/>
            <a:ext cx="425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&gt;&gt;&gt; x = " </a:t>
            </a:r>
            <a:r>
              <a:rPr lang="en-US" sz="3000" dirty="0" err="1"/>
              <a:t>Heloo</a:t>
            </a:r>
            <a:r>
              <a:rPr lang="en-US" sz="3000" dirty="0"/>
              <a:t> John "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&gt;&gt;&gt; f = </a:t>
            </a:r>
            <a:r>
              <a:rPr lang="en-US" sz="3000" dirty="0" err="1">
                <a:solidFill>
                  <a:srgbClr val="FFC000"/>
                </a:solidFill>
              </a:rPr>
              <a:t>x.strip</a:t>
            </a:r>
            <a:r>
              <a:rPr lang="en-US" sz="3000" dirty="0">
                <a:solidFill>
                  <a:srgbClr val="FFC00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&gt;&gt;&gt; print(f</a:t>
            </a:r>
            <a:r>
              <a:rPr lang="en-US" sz="30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Output: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‘</a:t>
            </a:r>
            <a:r>
              <a:rPr lang="en-US" sz="3000" dirty="0" err="1" smtClean="0"/>
              <a:t>Heloo</a:t>
            </a:r>
            <a:r>
              <a:rPr lang="en-US" sz="3000" dirty="0" smtClean="0"/>
              <a:t> John’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096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12: Prefixes.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We can find or extract the string from the data by using the prefixes.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We use a function </a:t>
            </a:r>
            <a:r>
              <a:rPr lang="en-US" dirty="0" err="1" smtClean="0">
                <a:solidFill>
                  <a:srgbClr val="FFFF00"/>
                </a:solidFill>
              </a:rPr>
              <a:t>startswith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to find the string starting with a specific prefix.</a:t>
            </a:r>
          </a:p>
          <a:p>
            <a:pPr>
              <a:spcBef>
                <a:spcPts val="100"/>
              </a:spcBef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3000" dirty="0" smtClean="0"/>
              <a:t>&gt;&gt;&gt; </a:t>
            </a:r>
            <a:r>
              <a:rPr lang="en-US" sz="3000" dirty="0">
                <a:solidFill>
                  <a:srgbClr val="92D050"/>
                </a:solidFill>
              </a:rPr>
              <a:t>line </a:t>
            </a:r>
            <a:r>
              <a:rPr lang="en-US" sz="3000" dirty="0"/>
              <a:t>= "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000" dirty="0"/>
              <a:t> am John Walker."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3000" dirty="0" smtClean="0"/>
              <a:t>	&gt;&gt;&gt; </a:t>
            </a:r>
            <a:r>
              <a:rPr lang="en-US" sz="3000" dirty="0" err="1">
                <a:solidFill>
                  <a:srgbClr val="92D050"/>
                </a:solidFill>
              </a:rPr>
              <a:t>line</a:t>
            </a:r>
            <a:r>
              <a:rPr lang="en-US" sz="3000" dirty="0" err="1"/>
              <a:t>.</a:t>
            </a:r>
            <a:r>
              <a:rPr lang="en-US" sz="3000" dirty="0" err="1">
                <a:solidFill>
                  <a:srgbClr val="FFFF00"/>
                </a:solidFill>
              </a:rPr>
              <a:t>startswith</a:t>
            </a:r>
            <a:r>
              <a:rPr lang="en-US" sz="3000" dirty="0"/>
              <a:t>("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000" dirty="0"/>
              <a:t>")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3000" dirty="0" smtClean="0"/>
              <a:t>	True</a:t>
            </a:r>
            <a:endParaRPr lang="en-US" sz="30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3000" dirty="0" smtClean="0"/>
              <a:t>	&gt;&gt;&gt; </a:t>
            </a:r>
            <a:r>
              <a:rPr lang="en-US" sz="3000" dirty="0" err="1">
                <a:solidFill>
                  <a:srgbClr val="92D050"/>
                </a:solidFill>
              </a:rPr>
              <a:t>line</a:t>
            </a:r>
            <a:r>
              <a:rPr lang="en-US" sz="3000" dirty="0" err="1"/>
              <a:t>.</a:t>
            </a:r>
            <a:r>
              <a:rPr lang="en-US" sz="3000" dirty="0" err="1">
                <a:solidFill>
                  <a:srgbClr val="FFFF00"/>
                </a:solidFill>
              </a:rPr>
              <a:t>startswith</a:t>
            </a:r>
            <a:r>
              <a:rPr lang="en-US" sz="3000" dirty="0"/>
              <a:t>("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000" dirty="0"/>
              <a:t>")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3000" dirty="0" smtClean="0"/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32239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13: Parsing and Extracting.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Extracting.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Jon Walker % And I am going to do string parsing and / extraction.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128" y="2895600"/>
            <a:ext cx="1079257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&gt;&gt;&gt; x = "I am john Walker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sz="2500" dirty="0"/>
              <a:t> And </a:t>
            </a:r>
            <a:r>
              <a:rPr lang="en-US" sz="2500" dirty="0" err="1"/>
              <a:t>i</a:t>
            </a:r>
            <a:r>
              <a:rPr lang="en-US" sz="2500" dirty="0"/>
              <a:t> am going to do string parsing and</a:t>
            </a:r>
            <a:r>
              <a:rPr lang="en-US" sz="2500" dirty="0">
                <a:solidFill>
                  <a:srgbClr val="92D050"/>
                </a:solidFill>
              </a:rPr>
              <a:t> / </a:t>
            </a:r>
            <a:r>
              <a:rPr lang="en-US" sz="2500" dirty="0"/>
              <a:t>extraction."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</a:t>
            </a:r>
            <a:r>
              <a:rPr lang="en-US" sz="2500" dirty="0" err="1">
                <a:solidFill>
                  <a:srgbClr val="FFC000"/>
                </a:solidFill>
              </a:rPr>
              <a:t>pos</a:t>
            </a:r>
            <a:r>
              <a:rPr lang="en-US" sz="2500" dirty="0"/>
              <a:t> = </a:t>
            </a:r>
            <a:r>
              <a:rPr lang="en-US" sz="2500" dirty="0" err="1"/>
              <a:t>x.</a:t>
            </a:r>
            <a:r>
              <a:rPr lang="en-US" sz="2500" dirty="0" err="1">
                <a:solidFill>
                  <a:srgbClr val="FFFF00"/>
                </a:solidFill>
              </a:rPr>
              <a:t>find</a:t>
            </a:r>
            <a:r>
              <a:rPr lang="en-US" sz="2500" dirty="0"/>
              <a:t>("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sz="2500" dirty="0"/>
              <a:t>")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print(</a:t>
            </a:r>
            <a:r>
              <a:rPr lang="en-US" sz="2500" dirty="0" err="1">
                <a:solidFill>
                  <a:srgbClr val="FFC000"/>
                </a:solidFill>
              </a:rPr>
              <a:t>pos</a:t>
            </a:r>
            <a:r>
              <a:rPr lang="en-US" sz="2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17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</a:t>
            </a:r>
            <a:r>
              <a:rPr lang="en-US" sz="2500" dirty="0" err="1">
                <a:solidFill>
                  <a:srgbClr val="FFC000"/>
                </a:solidFill>
              </a:rPr>
              <a:t>npos</a:t>
            </a:r>
            <a:r>
              <a:rPr lang="en-US" sz="2500" dirty="0"/>
              <a:t> = </a:t>
            </a:r>
            <a:r>
              <a:rPr lang="en-US" sz="2500" dirty="0" err="1"/>
              <a:t>x.</a:t>
            </a:r>
            <a:r>
              <a:rPr lang="en-US" sz="2500" dirty="0" err="1">
                <a:solidFill>
                  <a:srgbClr val="FFFF00"/>
                </a:solidFill>
              </a:rPr>
              <a:t>find</a:t>
            </a:r>
            <a:r>
              <a:rPr lang="en-US" sz="2500" dirty="0"/>
              <a:t>("</a:t>
            </a:r>
            <a:r>
              <a:rPr lang="en-US" sz="2500" dirty="0">
                <a:solidFill>
                  <a:srgbClr val="92D050"/>
                </a:solidFill>
              </a:rPr>
              <a:t>/</a:t>
            </a:r>
            <a:r>
              <a:rPr lang="en-US" sz="2500" dirty="0"/>
              <a:t>")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print(</a:t>
            </a:r>
            <a:r>
              <a:rPr lang="en-US" sz="2500" dirty="0" err="1">
                <a:solidFill>
                  <a:srgbClr val="FFC000"/>
                </a:solidFill>
              </a:rPr>
              <a:t>npos</a:t>
            </a:r>
            <a:r>
              <a:rPr lang="en-US" sz="2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59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y = x[pos+1:npos]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&gt;&gt;&gt; print(y)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And </a:t>
            </a:r>
            <a:r>
              <a:rPr lang="en-US" sz="2500" dirty="0" err="1"/>
              <a:t>i</a:t>
            </a:r>
            <a:r>
              <a:rPr lang="en-US" sz="2500" dirty="0"/>
              <a:t> am going to do string parsing and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08412" y="4800600"/>
            <a:ext cx="1676400" cy="685800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06690" y="4588234"/>
            <a:ext cx="312777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Parsing and Extraction.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FFFF00"/>
                </a:solidFill>
              </a:rPr>
              <a:t>in </a:t>
            </a:r>
            <a:r>
              <a:rPr lang="en-US" dirty="0"/>
              <a:t>as a Logical Operator.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in</a:t>
            </a:r>
            <a:r>
              <a:rPr lang="en-US" dirty="0" smtClean="0"/>
              <a:t> keyword can also be used </a:t>
            </a:r>
            <a:r>
              <a:rPr lang="en-US" dirty="0" smtClean="0"/>
              <a:t>to see </a:t>
            </a:r>
            <a:r>
              <a:rPr lang="en-US" dirty="0" smtClean="0"/>
              <a:t>if one string  </a:t>
            </a:r>
            <a:r>
              <a:rPr lang="en-US" dirty="0" smtClean="0"/>
              <a:t>is “in</a:t>
            </a:r>
            <a:r>
              <a:rPr lang="en-US" dirty="0" smtClean="0"/>
              <a:t>” another string.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in</a:t>
            </a:r>
            <a:r>
              <a:rPr lang="en-US" dirty="0" smtClean="0"/>
              <a:t> expression is a logical expression that returns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and False </a:t>
            </a:r>
            <a:r>
              <a:rPr lang="en-US" dirty="0" smtClean="0"/>
              <a:t>and can be used in an </a:t>
            </a:r>
            <a:r>
              <a:rPr lang="en-US" dirty="0" smtClean="0">
                <a:solidFill>
                  <a:srgbClr val="FFFF00"/>
                </a:solidFill>
              </a:rPr>
              <a:t>if</a:t>
            </a:r>
            <a:r>
              <a:rPr lang="en-US" dirty="0" smtClean="0"/>
              <a:t> statement.</a:t>
            </a:r>
          </a:p>
          <a:p>
            <a:pPr>
              <a:spcBef>
                <a:spcPts val="100"/>
              </a:spcBef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99012" y="3429000"/>
            <a:ext cx="3252814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92D050"/>
                </a:solidFill>
              </a:rPr>
              <a:t>fruit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"Banana"</a:t>
            </a:r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FFC000"/>
                </a:solidFill>
              </a:rPr>
              <a:t>'n' </a:t>
            </a:r>
            <a:r>
              <a:rPr lang="en-US" sz="2400" dirty="0">
                <a:solidFill>
                  <a:srgbClr val="FFFF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fruit</a:t>
            </a:r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FFC000"/>
                </a:solidFill>
              </a:rPr>
              <a:t>'s</a:t>
            </a:r>
            <a:r>
              <a:rPr lang="en-US" sz="2400" dirty="0">
                <a:solidFill>
                  <a:srgbClr val="FFFF00"/>
                </a:solidFill>
              </a:rPr>
              <a:t>' in </a:t>
            </a:r>
            <a:r>
              <a:rPr lang="en-US" sz="2400" dirty="0">
                <a:solidFill>
                  <a:srgbClr val="92D050"/>
                </a:solidFill>
              </a:rPr>
              <a:t>fruit</a:t>
            </a:r>
          </a:p>
          <a:p>
            <a:r>
              <a:rPr lang="en-US" sz="2400" dirty="0"/>
              <a:t>False</a:t>
            </a:r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FFFF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'n' </a:t>
            </a:r>
            <a:r>
              <a:rPr lang="en-US" sz="2400" dirty="0">
                <a:solidFill>
                  <a:srgbClr val="FFFF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fruit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prin</a:t>
            </a:r>
            <a:r>
              <a:rPr lang="en-US" sz="2400" dirty="0"/>
              <a:t>t</a:t>
            </a:r>
            <a:r>
              <a:rPr lang="en-US" sz="2400" dirty="0">
                <a:solidFill>
                  <a:srgbClr val="FFC000"/>
                </a:solidFill>
              </a:rPr>
              <a:t>("Found it!")</a:t>
            </a:r>
          </a:p>
          <a:p>
            <a:r>
              <a:rPr lang="en-US" sz="2400" dirty="0" smtClean="0"/>
              <a:t>Output:</a:t>
            </a:r>
            <a:endParaRPr lang="en-US" sz="2400" dirty="0"/>
          </a:p>
          <a:p>
            <a:r>
              <a:rPr lang="en-US" sz="2400" dirty="0"/>
              <a:t>Found it!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7: String </a:t>
            </a:r>
            <a:r>
              <a:rPr lang="en-US" dirty="0" smtClean="0"/>
              <a:t>Library: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Python has a number of string functions which are in the string library.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These functions are already built-into the strings and we implement them by calling those functions in our code.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These functions return the new string after some processing without changing the original string.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3803" y="4343400"/>
            <a:ext cx="2930610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"Hello John."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x.lower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print(y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john.</a:t>
            </a:r>
          </a:p>
        </p:txBody>
      </p:sp>
    </p:spTree>
    <p:extLst>
      <p:ext uri="{BB962C8B-B14F-4D97-AF65-F5344CB8AC3E}">
        <p14:creationId xmlns:p14="http://schemas.microsoft.com/office/powerpoint/2010/main" val="18626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92D050"/>
                </a:solidFill>
              </a:rPr>
              <a:t>x = "I am a string."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x</a:t>
            </a:r>
            <a:r>
              <a:rPr lang="en-US" dirty="0"/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&lt;type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&gt;&gt;&gt; </a:t>
            </a:r>
            <a:r>
              <a:rPr lang="en-US" dirty="0" err="1">
                <a:solidFill>
                  <a:srgbClr val="FFFF00"/>
                </a:solidFill>
              </a:rPr>
              <a:t>dir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x</a:t>
            </a:r>
            <a:r>
              <a:rPr lang="en-US" dirty="0"/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['__add__', '__class__', '__contains__',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delattr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'__doc__',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eq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'__format__',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getattribute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getitem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getnewargs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getslice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'__hash__',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'__le__',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'__mod__',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'__ne__', '__new__', '__reduce__',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reduce_ex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repr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rmod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rmul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setattr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subclasshook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__', '_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formatter_field_name_split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formatter_parser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'capitalize', 'center', 'count', 'decode', 'encode',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endswith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expandtabs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'find', 'format', 'index',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isalnum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isalpha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isdigit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islower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isspace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isupper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'join',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ljust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'lower',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lstrip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'partition', 'replace',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rfind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rindex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rjust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rpartition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rsplit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rstrip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'split',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splitlines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startswith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'strip',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swapcase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', 'title', 'translate', 'upper',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zfill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']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8: Searching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String.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We use the </a:t>
            </a:r>
            <a:r>
              <a:rPr lang="en-US" dirty="0" smtClean="0">
                <a:solidFill>
                  <a:srgbClr val="00B0F0"/>
                </a:solidFill>
              </a:rPr>
              <a:t>find() </a:t>
            </a:r>
            <a:r>
              <a:rPr lang="en-US" dirty="0" smtClean="0"/>
              <a:t>function to search for a substring within another string.</a:t>
            </a:r>
          </a:p>
          <a:p>
            <a:pPr>
              <a:spcBef>
                <a:spcPts val="100"/>
              </a:spcBef>
            </a:pPr>
            <a:r>
              <a:rPr lang="en-US" dirty="0" smtClean="0">
                <a:solidFill>
                  <a:srgbClr val="00B0F0"/>
                </a:solidFill>
              </a:rPr>
              <a:t>Find() </a:t>
            </a:r>
            <a:r>
              <a:rPr lang="en-US" dirty="0" smtClean="0"/>
              <a:t>finds the first occurrence of the substring.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If the substring is not found then it will return 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-1</a:t>
            </a:r>
            <a:r>
              <a:rPr lang="en-US" dirty="0" smtClean="0"/>
              <a:t>”.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Note: The string position starts at zero.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09965"/>
              </p:ext>
            </p:extLst>
          </p:nvPr>
        </p:nvGraphicFramePr>
        <p:xfrm>
          <a:off x="608012" y="3876236"/>
          <a:ext cx="677157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7157">
                  <a:extLst>
                    <a:ext uri="{9D8B030D-6E8A-4147-A177-3AD203B41FA5}">
                      <a16:colId xmlns:a16="http://schemas.microsoft.com/office/drawing/2014/main" val="166257946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435393974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5476027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08812880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2169818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46637594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28259654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40010729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06246492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9234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2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012" y="4356818"/>
            <a:ext cx="65710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0        1        2      3        4      5       6       7      8       9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2663" y="3276600"/>
            <a:ext cx="43236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"Banana"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fruit.find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("ONY")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 = "Tony Stark"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position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string.find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77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9: Making Everything UPPER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Everything UPPER CASE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676400"/>
            <a:ext cx="11733213" cy="51816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We can convert the string into lower or upper case.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Often when we are searching for a string using find() we first convert the string to lower case so we can search a string regardless of case.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2414" y="3223837"/>
            <a:ext cx="352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"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John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x.upper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3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en-US" sz="3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0212" y="3223836"/>
            <a:ext cx="3366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"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3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3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x.lower</a:t>
            </a:r>
            <a: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print(z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john</a:t>
            </a:r>
            <a:endParaRPr lang="en-US" sz="3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336</TotalTime>
  <Words>955</Words>
  <Application>Microsoft Office PowerPoint</Application>
  <PresentationFormat>Custom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Corbel</vt:lpstr>
      <vt:lpstr>Times New Roman</vt:lpstr>
      <vt:lpstr>Chalkboard 16x9</vt:lpstr>
      <vt:lpstr>Chapter No 6</vt:lpstr>
      <vt:lpstr>Using in as a Logical Operator.</vt:lpstr>
      <vt:lpstr>Chapter No 6</vt:lpstr>
      <vt:lpstr>String Library.</vt:lpstr>
      <vt:lpstr>String Library.</vt:lpstr>
      <vt:lpstr>Chapter No 6</vt:lpstr>
      <vt:lpstr>Searching a String.</vt:lpstr>
      <vt:lpstr>Chapter No 6</vt:lpstr>
      <vt:lpstr>Making Everything UPPER CASE</vt:lpstr>
      <vt:lpstr>Chapter No 6</vt:lpstr>
      <vt:lpstr>Search and Replace.</vt:lpstr>
      <vt:lpstr>Chapter No 6</vt:lpstr>
      <vt:lpstr>Stripping Whitespace.</vt:lpstr>
      <vt:lpstr>Stripping Whitespace.</vt:lpstr>
      <vt:lpstr>Chapter No 6</vt:lpstr>
      <vt:lpstr>Prefixes.</vt:lpstr>
      <vt:lpstr>Chapter No 6</vt:lpstr>
      <vt:lpstr>Parsing and Extracting.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 6</dc:title>
  <dc:creator>Marshmello</dc:creator>
  <cp:lastModifiedBy>Marshmello</cp:lastModifiedBy>
  <cp:revision>14</cp:revision>
  <dcterms:created xsi:type="dcterms:W3CDTF">2020-10-03T10:59:59Z</dcterms:created>
  <dcterms:modified xsi:type="dcterms:W3CDTF">2020-10-14T13:56:34Z</dcterms:modified>
</cp:coreProperties>
</file>