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3" r:id="rId6"/>
    <p:sldId id="260" r:id="rId7"/>
    <p:sldId id="268" r:id="rId8"/>
    <p:sldId id="267" r:id="rId9"/>
    <p:sldId id="262" r:id="rId10"/>
    <p:sldId id="269" r:id="rId11"/>
    <p:sldId id="261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089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2" d="100"/>
          <a:sy n="82" d="100"/>
        </p:scale>
        <p:origin x="150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4725988"/>
            <a:ext cx="5256213" cy="11525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4652963"/>
            <a:ext cx="6875463" cy="936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050" y="5253038"/>
            <a:ext cx="6227763" cy="696912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21500" y="1916113"/>
            <a:ext cx="1909763" cy="46085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87450" y="1916113"/>
            <a:ext cx="5581650" cy="46085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87450" y="2636838"/>
            <a:ext cx="3744913" cy="3887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84763" y="2636838"/>
            <a:ext cx="3746500" cy="3887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66950" y="1916113"/>
            <a:ext cx="65532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2636838"/>
            <a:ext cx="7643813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220636950_The_Formal_Design_Model_of_an_Automatic_Teller_Machine_A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724401"/>
            <a:ext cx="5257800" cy="1142999"/>
          </a:xfrm>
        </p:spPr>
        <p:txBody>
          <a:bodyPr/>
          <a:lstStyle/>
          <a:p>
            <a:r>
              <a:rPr lang="en-US" sz="2600" dirty="0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Formal Specification and Verification of an ATM Machine</a:t>
            </a:r>
            <a:endParaRPr lang="uk-UA" sz="2600" dirty="0">
              <a:latin typeface="Times New Roman" panose="02020603050405020304" pitchFamily="18" charset="0"/>
              <a:ea typeface="Yu Gothic Medium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888037" y="5475288"/>
            <a:ext cx="3255963" cy="1382712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2020-SE-01 Muhammad Talha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2020-SE-04 Qamar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Zaman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2020-SE-12 Haider Ali Faizi</a:t>
            </a:r>
          </a:p>
          <a:p>
            <a:endParaRPr lang="uk-U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3163-480B-54A1-D53D-6DB39724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093" y="1352695"/>
            <a:ext cx="7643811" cy="78090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Specifications (Continue…)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1A6976-0E75-8698-65E5-66CF722A6E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351123"/>
              </p:ext>
            </p:extLst>
          </p:nvPr>
        </p:nvGraphicFramePr>
        <p:xfrm>
          <a:off x="750094" y="2133600"/>
          <a:ext cx="7643811" cy="415677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31306">
                  <a:extLst>
                    <a:ext uri="{9D8B030D-6E8A-4147-A177-3AD203B41FA5}">
                      <a16:colId xmlns:a16="http://schemas.microsoft.com/office/drawing/2014/main" val="164328851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1579511629"/>
                    </a:ext>
                  </a:extLst>
                </a:gridCol>
                <a:gridCol w="1535905">
                  <a:extLst>
                    <a:ext uri="{9D8B030D-6E8A-4147-A177-3AD203B41FA5}">
                      <a16:colId xmlns:a16="http://schemas.microsoft.com/office/drawing/2014/main" val="1504290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7620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Informal</a:t>
                      </a:r>
                    </a:p>
                  </a:txBody>
                  <a:tcPr marL="0" marR="17780" marT="45085" marB="0"/>
                </a:tc>
                <a:tc>
                  <a:txBody>
                    <a:bodyPr/>
                    <a:lstStyle/>
                    <a:p>
                      <a:pPr marL="8826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Formal</a:t>
                      </a:r>
                    </a:p>
                  </a:txBody>
                  <a:tcPr marL="0" marR="17780" marT="45085" marB="0"/>
                </a:tc>
                <a:tc>
                  <a:txBody>
                    <a:bodyPr/>
                    <a:lstStyle/>
                    <a:p>
                      <a:pPr marL="7620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Results</a:t>
                      </a:r>
                    </a:p>
                  </a:txBody>
                  <a:tcPr marL="0" marR="17780" marT="45085" marB="0"/>
                </a:tc>
                <a:extLst>
                  <a:ext uri="{0D108BD9-81ED-4DB2-BD59-A6C34878D82A}">
                    <a16:rowId xmlns:a16="http://schemas.microsoft.com/office/drawing/2014/main" val="1676887111"/>
                  </a:ext>
                </a:extLst>
              </a:tr>
              <a:tr h="506793">
                <a:tc>
                  <a:txBody>
                    <a:bodyPr/>
                    <a:lstStyle/>
                    <a:p>
                      <a:pPr marL="76200" marR="7112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There exist a path in our system where finally our card will be blocked.</a:t>
                      </a:r>
                    </a:p>
                  </a:txBody>
                  <a:tcPr marL="0" marR="17780" marT="45085" marB="0"/>
                </a:tc>
                <a:tc>
                  <a:txBody>
                    <a:bodyPr/>
                    <a:lstStyle/>
                    <a:p>
                      <a:pPr marL="8826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E⟨⟩(</a:t>
                      </a:r>
                      <a:r>
                        <a:rPr lang="en-US" sz="2000" i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ATMScreen.Password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implyATMScreen.CardBlocked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== 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17780" marT="45085" marB="0"/>
                </a:tc>
                <a:tc>
                  <a:txBody>
                    <a:bodyPr/>
                    <a:lstStyle/>
                    <a:p>
                      <a:pPr marL="7620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Satisfied</a:t>
                      </a:r>
                    </a:p>
                  </a:txBody>
                  <a:tcPr marL="0" marR="17780" marT="45085" marB="0"/>
                </a:tc>
                <a:extLst>
                  <a:ext uri="{0D108BD9-81ED-4DB2-BD59-A6C34878D82A}">
                    <a16:rowId xmlns:a16="http://schemas.microsoft.com/office/drawing/2014/main" val="414288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6200" marR="80645" indent="0" algn="just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There exist a path where we receive our cash after the card is received.</a:t>
                      </a:r>
                    </a:p>
                  </a:txBody>
                  <a:tcPr marL="0" marR="7620" marT="45085" marB="0"/>
                </a:tc>
                <a:tc>
                  <a:txBody>
                    <a:bodyPr/>
                    <a:lstStyle/>
                    <a:p>
                      <a:pPr marL="88265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E⟨⟩(</a:t>
                      </a:r>
                      <a:r>
                        <a:rPr lang="en-US" sz="2000" i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ATMScreen.EjectCard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implyATMScreen.ReceiveCash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== 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7620" marT="45085" marB="0"/>
                </a:tc>
                <a:tc>
                  <a:txBody>
                    <a:bodyPr/>
                    <a:lstStyle/>
                    <a:p>
                      <a:pPr marL="7620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Satisfied</a:t>
                      </a:r>
                    </a:p>
                  </a:txBody>
                  <a:tcPr marL="0" marR="7620" marT="45085" marB="0"/>
                </a:tc>
                <a:extLst>
                  <a:ext uri="{0D108BD9-81ED-4DB2-BD59-A6C34878D82A}">
                    <a16:rowId xmlns:a16="http://schemas.microsoft.com/office/drawing/2014/main" val="381164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6200" marR="7112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There exist a path when you are on the password screen that it will again ask you to enter password.</a:t>
                      </a:r>
                    </a:p>
                  </a:txBody>
                  <a:tcPr marL="0" marR="17780" marT="45085" marB="0"/>
                </a:tc>
                <a:tc>
                  <a:txBody>
                    <a:bodyPr/>
                    <a:lstStyle/>
                    <a:p>
                      <a:pPr marL="8826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E⟨⟩(</a:t>
                      </a:r>
                      <a:r>
                        <a:rPr lang="en-US" sz="2000" i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ATMScreen.Password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implyATMScreen.Password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== 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17780" marT="45085" marB="0"/>
                </a:tc>
                <a:tc>
                  <a:txBody>
                    <a:bodyPr/>
                    <a:lstStyle/>
                    <a:p>
                      <a:pPr marL="7620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Satisfied</a:t>
                      </a:r>
                    </a:p>
                  </a:txBody>
                  <a:tcPr marL="0" marR="17780" marT="45085" marB="0"/>
                </a:tc>
                <a:extLst>
                  <a:ext uri="{0D108BD9-81ED-4DB2-BD59-A6C34878D82A}">
                    <a16:rowId xmlns:a16="http://schemas.microsoft.com/office/drawing/2014/main" val="1309118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03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3163-480B-54A1-D53D-6DB39724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87" y="1447800"/>
            <a:ext cx="6553200" cy="64928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EFAC9-F8B4-C8B2-C6B4-CFD12AD20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187" y="2097087"/>
            <a:ext cx="7872413" cy="4303713"/>
          </a:xfrm>
        </p:spPr>
        <p:txBody>
          <a:bodyPr/>
          <a:lstStyle/>
          <a:p>
            <a:pPr marR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u="none" strike="noStrike" dirty="0">
                <a:solidFill>
                  <a:srgbClr val="1208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https://www.researchgate.net/publication/220636950</a:t>
            </a:r>
            <a:r>
              <a:rPr lang="en-US" sz="2400" dirty="0">
                <a:solidFill>
                  <a:srgbClr val="1208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en-US" sz="2400" u="none" strike="noStrike" dirty="0">
                <a:solidFill>
                  <a:srgbClr val="1208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The_Formal_Design_Model_of_an_Automatic_Teller_Mac</a:t>
            </a:r>
            <a:r>
              <a:rPr lang="en-US" sz="2400" dirty="0">
                <a:solidFill>
                  <a:srgbClr val="1208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hine_</a:t>
            </a:r>
            <a:r>
              <a:rPr lang="en-US" sz="2400" u="none" strike="noStrike" dirty="0">
                <a:solidFill>
                  <a:srgbClr val="1208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ATM</a:t>
            </a:r>
            <a:endParaRPr lang="en-US" sz="2400" u="none" strike="noStrike" dirty="0">
              <a:solidFill>
                <a:srgbClr val="12089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u="none" strike="noStrike" dirty="0">
                <a:solidFill>
                  <a:srgbClr val="1208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https://acknowledgementletter.com/acknowledgement-for-engli</a:t>
            </a:r>
          </a:p>
          <a:p>
            <a:pPr marR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u="none" strike="noStrike" dirty="0">
                <a:solidFill>
                  <a:srgbClr val="1208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https://www.academia.edu/9309171/The_Formal_Design_ </a:t>
            </a:r>
            <a:r>
              <a:rPr lang="en-US" sz="2400" u="none" strike="noStrike" dirty="0" err="1">
                <a:solidFill>
                  <a:srgbClr val="1208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Model_of_ATM</a:t>
            </a:r>
            <a:endParaRPr lang="en-US" sz="2400" u="none" strike="noStrike" dirty="0">
              <a:solidFill>
                <a:srgbClr val="12089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2400" u="none" strike="noStrike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mbria" panose="02040503050406030204" pitchFamily="18" charset="0"/>
            </a:endParaRPr>
          </a:p>
          <a:p>
            <a:pPr marR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2400" u="none" strike="noStrike" dirty="0">
              <a:solidFill>
                <a:srgbClr val="12089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mbria" panose="02040503050406030204" pitchFamily="18" charset="0"/>
            </a:endParaRPr>
          </a:p>
          <a:p>
            <a:pPr marR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120892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9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3163-480B-54A1-D53D-6DB39724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87" y="1447800"/>
            <a:ext cx="6553200" cy="64928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EFAC9-F8B4-C8B2-C6B4-CFD12AD20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187" y="2097087"/>
            <a:ext cx="7872413" cy="4303713"/>
          </a:xfrm>
        </p:spPr>
        <p:txBody>
          <a:bodyPr/>
          <a:lstStyle/>
          <a:p>
            <a:pPr algn="just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ATM systems are a typical example of a safety-critical and real-time system. The ATM is the system that is used to access bank accounts to make cash withdrawals.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ATM unit consists of a display screen, a card reader, a cash dispenser, and an envelope slot.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card reader determines the account number from the entered card.</a:t>
            </a:r>
          </a:p>
          <a:p>
            <a:pPr algn="just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The user is prompted to enter a PIN after a card is entered. A menu is displayed with the options like Withdraw, Balance Inquiry, and Exit. The card is ejected when the session is completed.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5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3163-480B-54A1-D53D-6DB39724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87" y="1447800"/>
            <a:ext cx="6553200" cy="64928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EFAC9-F8B4-C8B2-C6B4-CFD12AD20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187" y="2097087"/>
            <a:ext cx="7872413" cy="4303713"/>
          </a:xfrm>
        </p:spPr>
        <p:txBody>
          <a:bodyPr/>
          <a:lstStyle/>
          <a:p>
            <a:pPr algn="just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ATM system has a drastic change from the older working banking system, customer feel inconvenienced with the transaction method as it was in the hands of the bank employees. </a:t>
            </a:r>
          </a:p>
          <a:p>
            <a:pPr algn="just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our ATM system, the problem is overcome here by the transactions done by the customer thus making customers feel safe and secure. </a:t>
            </a:r>
          </a:p>
          <a:p>
            <a:pPr algn="just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Therefore, the system helps the customer in checking the balance and transaction the amount by validating the PIN therefore ATM system is more user-friendly.</a:t>
            </a:r>
          </a:p>
          <a:p>
            <a:pPr algn="just"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2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71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3163-480B-54A1-D53D-6DB39724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87" y="1447800"/>
            <a:ext cx="6553200" cy="64928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EFAC9-F8B4-C8B2-C6B4-CFD12AD20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187" y="2097087"/>
            <a:ext cx="7872413" cy="4303713"/>
          </a:xfrm>
        </p:spPr>
        <p:txBody>
          <a:bodyPr/>
          <a:lstStyle/>
          <a:p>
            <a:pPr marL="466090" marR="0" indent="-285750" algn="l">
              <a:lnSpc>
                <a:spcPct val="110000"/>
              </a:lnSpc>
              <a:spcBef>
                <a:spcPts val="0"/>
              </a:spcBef>
              <a:spcAft>
                <a:spcPts val="805"/>
              </a:spcAft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Safety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R="565785" lvl="1" indent="-342900" algn="just">
              <a:lnSpc>
                <a:spcPct val="112000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ts val="1700"/>
              <a:buFont typeface="Wingdings" panose="05000000000000000000" pitchFamily="2" charset="2"/>
              <a:buChar char="v"/>
            </a:pPr>
            <a:r>
              <a:rPr lang="en-US" sz="2000" b="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a person is doing the transaction, then in the case of a mishap, like a light off, the person’s money remains in his/her account if he/she has not done the transaction.</a:t>
            </a:r>
            <a:endParaRPr lang="en-US" sz="1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l">
              <a:lnSpc>
                <a:spcPct val="110000"/>
              </a:lnSpc>
              <a:spcBef>
                <a:spcPts val="0"/>
              </a:spcBef>
              <a:spcAft>
                <a:spcPts val="2030"/>
              </a:spcAft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Security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R="565785" lvl="1" indent="-342900" algn="just">
              <a:lnSpc>
                <a:spcPct val="112000"/>
              </a:lnSpc>
              <a:spcBef>
                <a:spcPts val="0"/>
              </a:spcBef>
              <a:spcAft>
                <a:spcPts val="1290"/>
              </a:spcAft>
              <a:buClr>
                <a:srgbClr val="000000"/>
              </a:buClr>
              <a:buSzPts val="1700"/>
              <a:buFont typeface="Wingdings" panose="05000000000000000000" pitchFamily="2" charset="2"/>
              <a:buChar char="v"/>
            </a:pPr>
            <a:r>
              <a:rPr lang="en-US" sz="2000" b="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checks the card whether the card is right or not.</a:t>
            </a:r>
            <a:endParaRPr lang="en-US" sz="1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l">
              <a:lnSpc>
                <a:spcPct val="110000"/>
              </a:lnSpc>
              <a:spcBef>
                <a:spcPts val="0"/>
              </a:spcBef>
              <a:spcAft>
                <a:spcPts val="2025"/>
              </a:spcAft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Reach-ability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R="565785" lvl="1" algn="just">
              <a:lnSpc>
                <a:spcPct val="112000"/>
              </a:lnSpc>
              <a:spcBef>
                <a:spcPts val="0"/>
              </a:spcBef>
              <a:spcAft>
                <a:spcPts val="1285"/>
              </a:spcAft>
              <a:buClr>
                <a:srgbClr val="000000"/>
              </a:buClr>
              <a:buSzPts val="1700"/>
              <a:buFont typeface="Wingdings" panose="05000000000000000000" pitchFamily="2" charset="2"/>
              <a:buChar char="v"/>
            </a:pPr>
            <a:r>
              <a:rPr lang="en-US" sz="2000" b="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can withdraw the amount.</a:t>
            </a:r>
          </a:p>
          <a:p>
            <a:pPr marL="400050" marR="565785" lvl="1" indent="0" algn="just">
              <a:lnSpc>
                <a:spcPct val="112000"/>
              </a:lnSpc>
              <a:spcBef>
                <a:spcPts val="0"/>
              </a:spcBef>
              <a:spcAft>
                <a:spcPts val="1290"/>
              </a:spcAft>
              <a:buClr>
                <a:srgbClr val="000000"/>
              </a:buClr>
              <a:buSzPts val="1700"/>
              <a:buNone/>
            </a:pPr>
            <a:endParaRPr lang="en-US" sz="14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565785" algn="just">
              <a:lnSpc>
                <a:spcPct val="112000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endParaRPr lang="en-US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0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3163-480B-54A1-D53D-6DB39724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87" y="1447800"/>
            <a:ext cx="6553200" cy="64928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Objective(Continue…)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EFAC9-F8B4-C8B2-C6B4-CFD12AD20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187" y="2097087"/>
            <a:ext cx="7872413" cy="4303713"/>
          </a:xfrm>
        </p:spPr>
        <p:txBody>
          <a:bodyPr/>
          <a:lstStyle/>
          <a:p>
            <a:pPr marL="466090" marR="0" indent="-285750" algn="l">
              <a:lnSpc>
                <a:spcPct val="110000"/>
              </a:lnSpc>
              <a:spcBef>
                <a:spcPts val="0"/>
              </a:spcBef>
              <a:spcAft>
                <a:spcPts val="805"/>
              </a:spcAft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Liveness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R="565785" lvl="1" algn="just">
              <a:lnSpc>
                <a:spcPct val="112000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ts val="1700"/>
              <a:buFont typeface="Wingdings" panose="05000000000000000000" pitchFamily="2" charset="2"/>
              <a:buChar char="v"/>
            </a:pPr>
            <a:r>
              <a:rPr lang="en-US" sz="2000" b="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a user enters the card, then the system allows selecting language i.e., the output of the given input.</a:t>
            </a:r>
          </a:p>
          <a:p>
            <a:pPr marR="0" algn="l">
              <a:lnSpc>
                <a:spcPct val="110000"/>
              </a:lnSpc>
              <a:spcBef>
                <a:spcPts val="0"/>
              </a:spcBef>
              <a:spcAft>
                <a:spcPts val="805"/>
              </a:spcAft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Fairness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If a user wants to withdraw the amount infinitely, then the amount will be withdrawn till the limit is reached.</a:t>
            </a:r>
          </a:p>
          <a:p>
            <a:endParaRPr lang="en-US" sz="18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66090" marR="0" indent="-285750" algn="l">
              <a:lnSpc>
                <a:spcPct val="110000"/>
              </a:lnSpc>
              <a:spcBef>
                <a:spcPts val="0"/>
              </a:spcBef>
              <a:spcAft>
                <a:spcPts val="805"/>
              </a:spcAft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Reliability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R="565785" lvl="1" algn="just">
              <a:lnSpc>
                <a:spcPct val="112000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ts val="1700"/>
              <a:buFont typeface="Wingdings" panose="05000000000000000000" pitchFamily="2" charset="2"/>
              <a:buChar char="v"/>
            </a:pPr>
            <a:r>
              <a:rPr lang="en-US" sz="2000" b="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a user withdraws the amount, then the amount should be withdrawn the user has selected.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5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3163-480B-54A1-D53D-6DB39724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87" y="1447800"/>
            <a:ext cx="6553200" cy="64928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C84C9D-5E05-52D4-758C-A1F6B352862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187" y="2343943"/>
            <a:ext cx="7667626" cy="405685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848F39-EB4D-1469-6B62-BEE84241A5C9}"/>
              </a:ext>
            </a:extLst>
          </p:cNvPr>
          <p:cNvSpPr txBox="1">
            <a:spLocks/>
          </p:cNvSpPr>
          <p:nvPr/>
        </p:nvSpPr>
        <p:spPr bwMode="auto">
          <a:xfrm>
            <a:off x="695322" y="2010568"/>
            <a:ext cx="3200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kern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</a:p>
        </p:txBody>
      </p:sp>
    </p:spTree>
    <p:extLst>
      <p:ext uri="{BB962C8B-B14F-4D97-AF65-F5344CB8AC3E}">
        <p14:creationId xmlns:p14="http://schemas.microsoft.com/office/powerpoint/2010/main" val="373294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3163-480B-54A1-D53D-6DB39724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87" y="1447800"/>
            <a:ext cx="6553200" cy="64928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Implementation(Continue…)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848F39-EB4D-1469-6B62-BEE84241A5C9}"/>
              </a:ext>
            </a:extLst>
          </p:cNvPr>
          <p:cNvSpPr txBox="1">
            <a:spLocks/>
          </p:cNvSpPr>
          <p:nvPr/>
        </p:nvSpPr>
        <p:spPr bwMode="auto">
          <a:xfrm>
            <a:off x="695322" y="2010568"/>
            <a:ext cx="3200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kern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E690EA-2426-FB27-3A2A-E5EA3F4E3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792" t="10575" r="10454" b="18865"/>
          <a:stretch/>
        </p:blipFill>
        <p:spPr>
          <a:xfrm>
            <a:off x="2514600" y="2184182"/>
            <a:ext cx="4114799" cy="451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5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55C8-C132-2388-3250-629705A1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447800"/>
            <a:ext cx="7632700" cy="64928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Implementation(Continue…)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DA1B6-D2C9-0825-AE24-C01B62EF7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4687" y="2097087"/>
            <a:ext cx="2601913" cy="3887787"/>
          </a:xfrm>
        </p:spPr>
        <p:txBody>
          <a:bodyPr/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u="none" strike="noStrike" dirty="0">
                <a:solidFill>
                  <a:schemeClr val="bg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Cash Dispenser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C84127-8012-A71A-B37B-1DD480993F32}"/>
              </a:ext>
            </a:extLst>
          </p:cNvPr>
          <p:cNvSpPr txBox="1">
            <a:spLocks/>
          </p:cNvSpPr>
          <p:nvPr/>
        </p:nvSpPr>
        <p:spPr bwMode="auto">
          <a:xfrm>
            <a:off x="3385272" y="2097087"/>
            <a:ext cx="2601913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kern="0" dirty="0">
                <a:solidFill>
                  <a:schemeClr val="bg2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Cash Reader</a:t>
            </a:r>
          </a:p>
          <a:p>
            <a:endParaRPr lang="en-US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6A2485-B921-20A2-ACB8-2A85DE17DEF9}"/>
              </a:ext>
            </a:extLst>
          </p:cNvPr>
          <p:cNvSpPr txBox="1">
            <a:spLocks/>
          </p:cNvSpPr>
          <p:nvPr/>
        </p:nvSpPr>
        <p:spPr bwMode="auto">
          <a:xfrm>
            <a:off x="5959476" y="2117869"/>
            <a:ext cx="2601913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kern="0" dirty="0">
                <a:solidFill>
                  <a:schemeClr val="bg2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Receipt</a:t>
            </a:r>
          </a:p>
          <a:p>
            <a:endParaRPr lang="en-US" kern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90638C-D423-C9D2-83B8-5BFADCB0A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96" t="13622" r="29470" b="11988"/>
          <a:stretch/>
        </p:blipFill>
        <p:spPr>
          <a:xfrm>
            <a:off x="3771827" y="2590800"/>
            <a:ext cx="1747837" cy="39085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F41EE8-3FDB-5FE9-E845-C7E945D7FB8B}"/>
              </a:ext>
            </a:extLst>
          </p:cNvPr>
          <p:cNvPicPr/>
          <p:nvPr/>
        </p:nvPicPr>
        <p:blipFill rotWithShape="1">
          <a:blip r:embed="rId3"/>
          <a:srcRect l="42762" t="14280" r="26482" b="20617"/>
          <a:stretch/>
        </p:blipFill>
        <p:spPr>
          <a:xfrm>
            <a:off x="1373081" y="2746374"/>
            <a:ext cx="1313799" cy="36544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541A1F-99FC-80FA-5487-1AE7639E9E26}"/>
              </a:ext>
            </a:extLst>
          </p:cNvPr>
          <p:cNvPicPr/>
          <p:nvPr/>
        </p:nvPicPr>
        <p:blipFill rotWithShape="1">
          <a:blip r:embed="rId4"/>
          <a:srcRect l="31690" r="20743" b="13873"/>
          <a:stretch/>
        </p:blipFill>
        <p:spPr>
          <a:xfrm>
            <a:off x="6426997" y="2590800"/>
            <a:ext cx="1923961" cy="358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64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3163-480B-54A1-D53D-6DB39724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094" y="1352695"/>
            <a:ext cx="6553200" cy="78090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Specifications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1A6976-0E75-8698-65E5-66CF722A6E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54639"/>
              </p:ext>
            </p:extLst>
          </p:nvPr>
        </p:nvGraphicFramePr>
        <p:xfrm>
          <a:off x="750094" y="2133600"/>
          <a:ext cx="7643811" cy="347630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31306">
                  <a:extLst>
                    <a:ext uri="{9D8B030D-6E8A-4147-A177-3AD203B41FA5}">
                      <a16:colId xmlns:a16="http://schemas.microsoft.com/office/drawing/2014/main" val="164328851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1579511629"/>
                    </a:ext>
                  </a:extLst>
                </a:gridCol>
                <a:gridCol w="1535905">
                  <a:extLst>
                    <a:ext uri="{9D8B030D-6E8A-4147-A177-3AD203B41FA5}">
                      <a16:colId xmlns:a16="http://schemas.microsoft.com/office/drawing/2014/main" val="1504290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7620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Informal</a:t>
                      </a:r>
                    </a:p>
                  </a:txBody>
                  <a:tcPr marL="0" marR="17780" marT="45085" marB="0"/>
                </a:tc>
                <a:tc>
                  <a:txBody>
                    <a:bodyPr/>
                    <a:lstStyle/>
                    <a:p>
                      <a:pPr marL="8826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Formal</a:t>
                      </a:r>
                    </a:p>
                  </a:txBody>
                  <a:tcPr marL="0" marR="17780" marT="45085" marB="0"/>
                </a:tc>
                <a:tc>
                  <a:txBody>
                    <a:bodyPr/>
                    <a:lstStyle/>
                    <a:p>
                      <a:pPr marL="7620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Results</a:t>
                      </a:r>
                    </a:p>
                  </a:txBody>
                  <a:tcPr marL="0" marR="17780" marT="45085" marB="0"/>
                </a:tc>
                <a:extLst>
                  <a:ext uri="{0D108BD9-81ED-4DB2-BD59-A6C34878D82A}">
                    <a16:rowId xmlns:a16="http://schemas.microsoft.com/office/drawing/2014/main" val="1676887111"/>
                  </a:ext>
                </a:extLst>
              </a:tr>
              <a:tr h="506793">
                <a:tc>
                  <a:txBody>
                    <a:bodyPr/>
                    <a:lstStyle/>
                    <a:p>
                      <a:pPr marL="7620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There is no deadlock in our system.</a:t>
                      </a:r>
                    </a:p>
                  </a:txBody>
                  <a:tcPr marL="0" marR="17780" marT="45085" marB="0"/>
                </a:tc>
                <a:tc>
                  <a:txBody>
                    <a:bodyPr/>
                    <a:lstStyle/>
                    <a:p>
                      <a:pPr marL="88265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A[] not deadlock</a:t>
                      </a:r>
                    </a:p>
                  </a:txBody>
                  <a:tcPr marL="0" marR="17780" marT="45085" marB="0"/>
                </a:tc>
                <a:tc>
                  <a:txBody>
                    <a:bodyPr/>
                    <a:lstStyle/>
                    <a:p>
                      <a:pPr marL="7620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Satisfied</a:t>
                      </a:r>
                    </a:p>
                  </a:txBody>
                  <a:tcPr marL="0" marR="17780" marT="45085" marB="0"/>
                </a:tc>
                <a:extLst>
                  <a:ext uri="{0D108BD9-81ED-4DB2-BD59-A6C34878D82A}">
                    <a16:rowId xmlns:a16="http://schemas.microsoft.com/office/drawing/2014/main" val="414288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6200" marR="71120" indent="0" algn="just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For all paths in our system, we will finally be able to insert the card</a:t>
                      </a:r>
                    </a:p>
                    <a:p>
                      <a:pPr marL="7620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again.</a:t>
                      </a:r>
                    </a:p>
                  </a:txBody>
                  <a:tcPr marL="0" marR="17780" marT="45085" marB="0"/>
                </a:tc>
                <a:tc>
                  <a:txBody>
                    <a:bodyPr/>
                    <a:lstStyle/>
                    <a:p>
                      <a:pPr marL="88265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A⟨⟩</a:t>
                      </a:r>
                      <a:r>
                        <a:rPr lang="en-US" sz="2000" i="1" dirty="0" err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ATMScreen.InsertCart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== </a:t>
                      </a:r>
                      <a:r>
                        <a:rPr lang="en-US" sz="2000" i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20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45085" marB="0"/>
                </a:tc>
                <a:tc>
                  <a:txBody>
                    <a:bodyPr/>
                    <a:lstStyle/>
                    <a:p>
                      <a:pPr marL="7620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Satisfied</a:t>
                      </a:r>
                    </a:p>
                  </a:txBody>
                  <a:tcPr marL="0" marR="17780" marT="45085" marB="0"/>
                </a:tc>
                <a:extLst>
                  <a:ext uri="{0D108BD9-81ED-4DB2-BD59-A6C34878D82A}">
                    <a16:rowId xmlns:a16="http://schemas.microsoft.com/office/drawing/2014/main" val="381164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6200" marR="7112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There exists a path in our system where we finally enter our password.</a:t>
                      </a:r>
                    </a:p>
                  </a:txBody>
                  <a:tcPr marL="0" marR="17780" marT="45085" marB="0"/>
                </a:tc>
                <a:tc>
                  <a:txBody>
                    <a:bodyPr/>
                    <a:lstStyle/>
                    <a:p>
                      <a:pPr marL="88265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E⟨⟩</a:t>
                      </a:r>
                      <a:r>
                        <a:rPr lang="en-US" sz="2000" i="1" dirty="0" err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ATMScreen.Password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== </a:t>
                      </a:r>
                      <a:r>
                        <a:rPr lang="en-US" sz="2000" i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20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45085" marB="0"/>
                </a:tc>
                <a:tc>
                  <a:txBody>
                    <a:bodyPr/>
                    <a:lstStyle/>
                    <a:p>
                      <a:pPr marL="7620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Satisfied</a:t>
                      </a:r>
                    </a:p>
                  </a:txBody>
                  <a:tcPr marL="0" marR="17780" marT="45085" marB="0"/>
                </a:tc>
                <a:extLst>
                  <a:ext uri="{0D108BD9-81ED-4DB2-BD59-A6C34878D82A}">
                    <a16:rowId xmlns:a16="http://schemas.microsoft.com/office/drawing/2014/main" val="1309118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43829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2">
      <a:dk1>
        <a:srgbClr val="5F5F5F"/>
      </a:dk1>
      <a:lt1>
        <a:srgbClr val="FFFFFF"/>
      </a:lt1>
      <a:dk2>
        <a:srgbClr val="006600"/>
      </a:dk2>
      <a:lt2>
        <a:srgbClr val="003300"/>
      </a:lt2>
      <a:accent1>
        <a:srgbClr val="339933"/>
      </a:accent1>
      <a:accent2>
        <a:srgbClr val="663300"/>
      </a:accent2>
      <a:accent3>
        <a:srgbClr val="FFFFFF"/>
      </a:accent3>
      <a:accent4>
        <a:srgbClr val="505050"/>
      </a:accent4>
      <a:accent5>
        <a:srgbClr val="ADCAAD"/>
      </a:accent5>
      <a:accent6>
        <a:srgbClr val="5C2D00"/>
      </a:accent6>
      <a:hlink>
        <a:srgbClr val="FFCC00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5F5F5F"/>
        </a:dk1>
        <a:lt1>
          <a:srgbClr val="FFFFFF"/>
        </a:lt1>
        <a:dk2>
          <a:srgbClr val="006600"/>
        </a:dk2>
        <a:lt2>
          <a:srgbClr val="336699"/>
        </a:lt2>
        <a:accent1>
          <a:srgbClr val="FFCC99"/>
        </a:accent1>
        <a:accent2>
          <a:srgbClr val="663300"/>
        </a:accent2>
        <a:accent3>
          <a:srgbClr val="FFFFFF"/>
        </a:accent3>
        <a:accent4>
          <a:srgbClr val="505050"/>
        </a:accent4>
        <a:accent5>
          <a:srgbClr val="FFE2CA"/>
        </a:accent5>
        <a:accent6>
          <a:srgbClr val="5C2D00"/>
        </a:accent6>
        <a:hlink>
          <a:srgbClr val="33CC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5F5F5F"/>
        </a:dk1>
        <a:lt1>
          <a:srgbClr val="FFFFFF"/>
        </a:lt1>
        <a:dk2>
          <a:srgbClr val="006600"/>
        </a:dk2>
        <a:lt2>
          <a:srgbClr val="003300"/>
        </a:lt2>
        <a:accent1>
          <a:srgbClr val="339933"/>
        </a:accent1>
        <a:accent2>
          <a:srgbClr val="663300"/>
        </a:accent2>
        <a:accent3>
          <a:srgbClr val="FFFFFF"/>
        </a:accent3>
        <a:accent4>
          <a:srgbClr val="505050"/>
        </a:accent4>
        <a:accent5>
          <a:srgbClr val="ADCAAD"/>
        </a:accent5>
        <a:accent6>
          <a:srgbClr val="5C2D00"/>
        </a:accent6>
        <a:hlink>
          <a:srgbClr val="FFCC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5F5F5F"/>
        </a:dk1>
        <a:lt1>
          <a:srgbClr val="FFFFFF"/>
        </a:lt1>
        <a:dk2>
          <a:srgbClr val="006600"/>
        </a:dk2>
        <a:lt2>
          <a:srgbClr val="003300"/>
        </a:lt2>
        <a:accent1>
          <a:srgbClr val="339933"/>
        </a:accent1>
        <a:accent2>
          <a:srgbClr val="FF99CC"/>
        </a:accent2>
        <a:accent3>
          <a:srgbClr val="FFFFFF"/>
        </a:accent3>
        <a:accent4>
          <a:srgbClr val="505050"/>
        </a:accent4>
        <a:accent5>
          <a:srgbClr val="ADCAAD"/>
        </a:accent5>
        <a:accent6>
          <a:srgbClr val="E78AB9"/>
        </a:accent6>
        <a:hlink>
          <a:srgbClr val="FFCC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5F5F5F"/>
        </a:dk1>
        <a:lt1>
          <a:srgbClr val="FFFFFF"/>
        </a:lt1>
        <a:dk2>
          <a:srgbClr val="339933"/>
        </a:dk2>
        <a:lt2>
          <a:srgbClr val="003300"/>
        </a:lt2>
        <a:accent1>
          <a:srgbClr val="FFCC66"/>
        </a:accent1>
        <a:accent2>
          <a:srgbClr val="CC0000"/>
        </a:accent2>
        <a:accent3>
          <a:srgbClr val="FFFFFF"/>
        </a:accent3>
        <a:accent4>
          <a:srgbClr val="505050"/>
        </a:accent4>
        <a:accent5>
          <a:srgbClr val="FFE2B8"/>
        </a:accent5>
        <a:accent6>
          <a:srgbClr val="B90000"/>
        </a:accent6>
        <a:hlink>
          <a:srgbClr val="FF99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</TotalTime>
  <Words>582</Words>
  <Application>Microsoft Office PowerPoint</Application>
  <PresentationFormat>On-screen Show (4:3)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</vt:lpstr>
      <vt:lpstr>Times New Roman</vt:lpstr>
      <vt:lpstr>Wingdings</vt:lpstr>
      <vt:lpstr>template</vt:lpstr>
      <vt:lpstr>Formal Specification and Verification of an ATM Machine</vt:lpstr>
      <vt:lpstr>Introduction</vt:lpstr>
      <vt:lpstr>Problem Statement</vt:lpstr>
      <vt:lpstr>Objective</vt:lpstr>
      <vt:lpstr>Objective(Continue…)</vt:lpstr>
      <vt:lpstr>Implementation</vt:lpstr>
      <vt:lpstr>Implementation(Continue…)</vt:lpstr>
      <vt:lpstr>Implementation(Continue…)</vt:lpstr>
      <vt:lpstr>Formal Specifications</vt:lpstr>
      <vt:lpstr>Formal Specifications (Continue…)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Specification and Verification of an ATM Machine</dc:title>
  <dc:creator>Haider Ali Faizi</dc:creator>
  <cp:lastModifiedBy>muhammad talha</cp:lastModifiedBy>
  <cp:revision>2</cp:revision>
  <dcterms:created xsi:type="dcterms:W3CDTF">2022-12-19T17:34:06Z</dcterms:created>
  <dcterms:modified xsi:type="dcterms:W3CDTF">2022-12-20T02:03:35Z</dcterms:modified>
</cp:coreProperties>
</file>