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0" r:id="rId6"/>
    <p:sldId id="263" r:id="rId7"/>
    <p:sldId id="261" r:id="rId8"/>
    <p:sldId id="262" r:id="rId9"/>
    <p:sldId id="276" r:id="rId10"/>
    <p:sldId id="265" r:id="rId11"/>
    <p:sldId id="266" r:id="rId12"/>
    <p:sldId id="267" r:id="rId13"/>
    <p:sldId id="268" r:id="rId14"/>
    <p:sldId id="271" r:id="rId15"/>
  </p:sldIdLst>
  <p:sldSz cx="18288000" cy="10287000"/>
  <p:notesSz cx="6858000" cy="9144000"/>
  <p:embeddedFontLst>
    <p:embeddedFont>
      <p:font typeface="Aileron Heavy" panose="020B0604020202020204" charset="0"/>
      <p:regular r:id="rId16"/>
    </p:embeddedFont>
    <p:embeddedFont>
      <p:font typeface="Aileron Heavy Bold" panose="020B0604020202020204" charset="0"/>
      <p:regular r:id="rId17"/>
    </p:embeddedFont>
    <p:embeddedFont>
      <p:font typeface="Aileron Regular" panose="020B0604020202020204" charset="0"/>
      <p:regular r:id="rId18"/>
    </p:embeddedFont>
    <p:embeddedFont>
      <p:font typeface="Calibri" panose="020F050202020403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1E4"/>
    <a:srgbClr val="08104D"/>
    <a:srgbClr val="EF5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svg"/><Relationship Id="rId10" Type="http://schemas.openxmlformats.org/officeDocument/2006/relationships/image" Target="../media/image16.png"/><Relationship Id="rId4" Type="http://schemas.openxmlformats.org/officeDocument/2006/relationships/image" Target="../media/image13.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5D50"/>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502702" y="4845370"/>
            <a:ext cx="262255" cy="262255"/>
            <a:chOff x="0" y="0"/>
            <a:chExt cx="1708150" cy="1708150"/>
          </a:xfrm>
        </p:grpSpPr>
        <p:sp>
          <p:nvSpPr>
            <p:cNvPr id="3" name="Freeform 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CF2FE"/>
            </a:solidFill>
          </p:spPr>
        </p:sp>
      </p:grpSp>
      <p:grpSp>
        <p:nvGrpSpPr>
          <p:cNvPr id="4" name="Group 4"/>
          <p:cNvGrpSpPr>
            <a:grpSpLocks noChangeAspect="1"/>
          </p:cNvGrpSpPr>
          <p:nvPr/>
        </p:nvGrpSpPr>
        <p:grpSpPr>
          <a:xfrm>
            <a:off x="14511118" y="9040590"/>
            <a:ext cx="217710" cy="217710"/>
            <a:chOff x="1371600" y="6705600"/>
            <a:chExt cx="10972800" cy="10972800"/>
          </a:xfrm>
        </p:grpSpPr>
        <p:sp>
          <p:nvSpPr>
            <p:cNvPr id="5" name="Freeform 5"/>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3241E4"/>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163153" y="4657947"/>
            <a:ext cx="3961046" cy="4105561"/>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98254" y="5191279"/>
            <a:ext cx="3961046" cy="3683772"/>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403837" y="4608095"/>
            <a:ext cx="237275" cy="237275"/>
          </a:xfrm>
          <a:prstGeom prst="rect">
            <a:avLst/>
          </a:prstGeom>
        </p:spPr>
      </p:pic>
      <p:grpSp>
        <p:nvGrpSpPr>
          <p:cNvPr id="9" name="Group 9"/>
          <p:cNvGrpSpPr/>
          <p:nvPr/>
        </p:nvGrpSpPr>
        <p:grpSpPr>
          <a:xfrm rot="-10800000">
            <a:off x="8396132" y="9483972"/>
            <a:ext cx="1495736" cy="803028"/>
            <a:chOff x="0" y="0"/>
            <a:chExt cx="2354580" cy="1264123"/>
          </a:xfrm>
        </p:grpSpPr>
        <p:sp>
          <p:nvSpPr>
            <p:cNvPr id="10" name="Freeform 10"/>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CF2FE"/>
            </a:solidFill>
          </p:spPr>
        </p:sp>
      </p:grpSp>
      <p:pic>
        <p:nvPicPr>
          <p:cNvPr id="11" name="Picture 1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9004563" y="9805808"/>
            <a:ext cx="278873" cy="438229"/>
          </a:xfrm>
          <a:prstGeom prst="rect">
            <a:avLst/>
          </a:prstGeom>
        </p:spPr>
      </p:pic>
      <p:sp>
        <p:nvSpPr>
          <p:cNvPr id="13" name="TextBox 13"/>
          <p:cNvSpPr txBox="1"/>
          <p:nvPr/>
        </p:nvSpPr>
        <p:spPr>
          <a:xfrm>
            <a:off x="1028699" y="1315380"/>
            <a:ext cx="16344901" cy="3155736"/>
          </a:xfrm>
          <a:prstGeom prst="rect">
            <a:avLst/>
          </a:prstGeom>
        </p:spPr>
        <p:txBody>
          <a:bodyPr wrap="square" lIns="0" tIns="0" rIns="0" bIns="0" rtlCol="0" anchor="t">
            <a:spAutoFit/>
          </a:bodyPr>
          <a:lstStyle/>
          <a:p>
            <a:pPr>
              <a:lnSpc>
                <a:spcPts val="12840"/>
              </a:lnSpc>
            </a:pPr>
            <a:r>
              <a:rPr lang="en-US" sz="9600" spc="-120" dirty="0">
                <a:solidFill>
                  <a:schemeClr val="bg1"/>
                </a:solidFill>
                <a:latin typeface="Aileron Heavy Bold"/>
              </a:rPr>
              <a:t>Cloud Native</a:t>
            </a:r>
          </a:p>
          <a:p>
            <a:pPr>
              <a:lnSpc>
                <a:spcPts val="12840"/>
              </a:lnSpc>
            </a:pPr>
            <a:r>
              <a:rPr lang="en-US" sz="9600" spc="-120" dirty="0">
                <a:solidFill>
                  <a:schemeClr val="bg1"/>
                </a:solidFill>
                <a:latin typeface="Aileron Heavy Bold"/>
              </a:rPr>
              <a:t>Artificial Intelligence</a:t>
            </a:r>
          </a:p>
        </p:txBody>
      </p:sp>
      <p:sp>
        <p:nvSpPr>
          <p:cNvPr id="14" name="TextBox 14"/>
          <p:cNvSpPr txBox="1"/>
          <p:nvPr/>
        </p:nvSpPr>
        <p:spPr>
          <a:xfrm>
            <a:off x="990601" y="5026104"/>
            <a:ext cx="6477000" cy="1107996"/>
          </a:xfrm>
          <a:prstGeom prst="rect">
            <a:avLst/>
          </a:prstGeom>
        </p:spPr>
        <p:txBody>
          <a:bodyPr wrap="square" lIns="0" tIns="0" rIns="0" bIns="0" rtlCol="0" anchor="t">
            <a:spAutoFit/>
          </a:bodyPr>
          <a:lstStyle/>
          <a:p>
            <a:pPr marL="0" lvl="0" indent="0" algn="r"/>
            <a:r>
              <a:rPr lang="en-US" sz="2400" u="none" spc="100" dirty="0">
                <a:solidFill>
                  <a:srgbClr val="ECF2FE"/>
                </a:solidFill>
                <a:latin typeface="Aileron Regular"/>
              </a:rPr>
              <a:t>Presentation by </a:t>
            </a:r>
            <a:r>
              <a:rPr lang="en-US" sz="3600" b="1" u="none" spc="100" dirty="0">
                <a:solidFill>
                  <a:srgbClr val="ECF2FE"/>
                </a:solidFill>
                <a:latin typeface="Aileron Regular"/>
              </a:rPr>
              <a:t>Muhammad Talha</a:t>
            </a:r>
          </a:p>
          <a:p>
            <a:pPr marL="0" lvl="0" indent="0" algn="r"/>
            <a:r>
              <a:rPr lang="en-US" sz="2400" spc="100" dirty="0">
                <a:solidFill>
                  <a:srgbClr val="ECF2FE"/>
                </a:solidFill>
                <a:latin typeface="Aileron Regular"/>
              </a:rPr>
              <a:t>Roll number </a:t>
            </a:r>
            <a:r>
              <a:rPr lang="en-US" sz="3600" b="1" spc="100" dirty="0">
                <a:solidFill>
                  <a:srgbClr val="ECF2FE"/>
                </a:solidFill>
                <a:latin typeface="Aileron Regular"/>
              </a:rPr>
              <a:t>PIAIC179579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F2FE"/>
        </a:solidFill>
        <a:effectLst/>
      </p:bgPr>
    </p:bg>
    <p:spTree>
      <p:nvGrpSpPr>
        <p:cNvPr id="1" name=""/>
        <p:cNvGrpSpPr/>
        <p:nvPr/>
      </p:nvGrpSpPr>
      <p:grpSpPr>
        <a:xfrm>
          <a:off x="0" y="0"/>
          <a:ext cx="0" cy="0"/>
          <a:chOff x="0" y="0"/>
          <a:chExt cx="0" cy="0"/>
        </a:xfrm>
      </p:grpSpPr>
      <p:grpSp>
        <p:nvGrpSpPr>
          <p:cNvPr id="2" name="Group 2"/>
          <p:cNvGrpSpPr/>
          <p:nvPr/>
        </p:nvGrpSpPr>
        <p:grpSpPr>
          <a:xfrm>
            <a:off x="1844923" y="1866900"/>
            <a:ext cx="14598154" cy="6108708"/>
            <a:chOff x="0" y="1457593"/>
            <a:chExt cx="19464205" cy="8144942"/>
          </a:xfrm>
        </p:grpSpPr>
        <p:sp>
          <p:nvSpPr>
            <p:cNvPr id="3" name="TextBox 3"/>
            <p:cNvSpPr txBox="1"/>
            <p:nvPr/>
          </p:nvSpPr>
          <p:spPr>
            <a:xfrm>
              <a:off x="0" y="1457593"/>
              <a:ext cx="19464205" cy="1578382"/>
            </a:xfrm>
            <a:prstGeom prst="rect">
              <a:avLst/>
            </a:prstGeom>
          </p:spPr>
          <p:txBody>
            <a:bodyPr lIns="0" tIns="0" rIns="0" bIns="0" rtlCol="0" anchor="t">
              <a:spAutoFit/>
            </a:bodyPr>
            <a:lstStyle/>
            <a:p>
              <a:pPr marL="0" lvl="0" indent="0" algn="ctr">
                <a:lnSpc>
                  <a:spcPts val="10080"/>
                </a:lnSpc>
                <a:spcBef>
                  <a:spcPct val="0"/>
                </a:spcBef>
              </a:pPr>
              <a:r>
                <a:rPr lang="en-US" sz="7200" dirty="0">
                  <a:solidFill>
                    <a:srgbClr val="08104D"/>
                  </a:solidFill>
                  <a:latin typeface="Aileron Heavy Bold"/>
                </a:rPr>
                <a:t>Challenges and Considerations</a:t>
              </a:r>
            </a:p>
          </p:txBody>
        </p:sp>
        <p:sp>
          <p:nvSpPr>
            <p:cNvPr id="4" name="TextBox 4"/>
            <p:cNvSpPr txBox="1"/>
            <p:nvPr/>
          </p:nvSpPr>
          <p:spPr>
            <a:xfrm>
              <a:off x="0" y="3331931"/>
              <a:ext cx="19464205" cy="6270604"/>
            </a:xfrm>
            <a:prstGeom prst="rect">
              <a:avLst/>
            </a:prstGeom>
          </p:spPr>
          <p:txBody>
            <a:bodyPr lIns="0" tIns="0" rIns="0" bIns="0" rtlCol="0" anchor="t">
              <a:spAutoFit/>
            </a:bodyPr>
            <a:lstStyle/>
            <a:p>
              <a:pPr algn="ctr">
                <a:lnSpc>
                  <a:spcPts val="3691"/>
                </a:lnSpc>
              </a:pPr>
              <a:r>
                <a:rPr lang="en-US" sz="2599" dirty="0">
                  <a:solidFill>
                    <a:srgbClr val="08104D"/>
                  </a:solidFill>
                  <a:latin typeface="Aileron Regular"/>
                </a:rPr>
                <a:t>Despite the benefits, implementing cloud native AI solutions presents several challenges and considerations. Organizations must address issues such as data privacy and security, ensuring that sensitive data is protected and compliant with regulations such as GDPR and HIPAA. Additionally, managing and optimizing cloud costs can be complex, requiring careful monitoring and governance to avoid unexpected expenses. Organizations also need to consider the skills gap and talent shortage in cloud native and AI technologies, investing in training and upskilling initiatives to build and retain a capable workforce. Furthermore, ensuring interoperability and compatibility between different cloud services and platforms is essential for seamless integration and scalability of cloud native AI solutions.</a:t>
              </a:r>
            </a:p>
            <a:p>
              <a:pPr marL="0" lvl="0" indent="0" algn="ctr">
                <a:lnSpc>
                  <a:spcPts val="3691"/>
                </a:lnSpc>
              </a:pPr>
              <a:endParaRPr lang="en-US" sz="2599" u="none" dirty="0">
                <a:solidFill>
                  <a:srgbClr val="08104D"/>
                </a:solidFill>
                <a:latin typeface="Aileron Regular"/>
              </a:endParaRPr>
            </a:p>
          </p:txBody>
        </p:sp>
      </p:grpSp>
      <p:grpSp>
        <p:nvGrpSpPr>
          <p:cNvPr id="6" name="Group 6"/>
          <p:cNvGrpSpPr/>
          <p:nvPr/>
        </p:nvGrpSpPr>
        <p:grpSpPr>
          <a:xfrm rot="-10800000">
            <a:off x="8396132" y="9483972"/>
            <a:ext cx="1495736" cy="803028"/>
            <a:chOff x="0" y="0"/>
            <a:chExt cx="2354580" cy="1264123"/>
          </a:xfrm>
        </p:grpSpPr>
        <p:sp>
          <p:nvSpPr>
            <p:cNvPr id="7" name="Freeform 7"/>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3241E4"/>
            </a:solidFill>
          </p:spPr>
        </p:sp>
      </p:gr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41E4"/>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135D9B8-686E-4F66-A816-643CE1E006A3}"/>
              </a:ext>
            </a:extLst>
          </p:cNvPr>
          <p:cNvGrpSpPr/>
          <p:nvPr/>
        </p:nvGrpSpPr>
        <p:grpSpPr>
          <a:xfrm>
            <a:off x="1690869" y="2221191"/>
            <a:ext cx="7376931" cy="1080155"/>
            <a:chOff x="9882369" y="1122486"/>
            <a:chExt cx="7376931" cy="1080155"/>
          </a:xfrm>
        </p:grpSpPr>
        <p:sp>
          <p:nvSpPr>
            <p:cNvPr id="22" name="TextBox 22"/>
            <p:cNvSpPr txBox="1"/>
            <p:nvPr/>
          </p:nvSpPr>
          <p:spPr>
            <a:xfrm>
              <a:off x="9882369" y="1122486"/>
              <a:ext cx="7376931" cy="410369"/>
            </a:xfrm>
            <a:prstGeom prst="rect">
              <a:avLst/>
            </a:prstGeom>
          </p:spPr>
          <p:txBody>
            <a:bodyPr lIns="0" tIns="0" rIns="0" bIns="0" rtlCol="0" anchor="t">
              <a:spAutoFit/>
            </a:bodyPr>
            <a:lstStyle/>
            <a:p>
              <a:pPr>
                <a:lnSpc>
                  <a:spcPts val="3500"/>
                </a:lnSpc>
              </a:pPr>
              <a:r>
                <a:rPr lang="en-US" sz="2500" dirty="0">
                  <a:solidFill>
                    <a:srgbClr val="ECF2FE"/>
                  </a:solidFill>
                  <a:latin typeface="Aileron Heavy Bold"/>
                </a:rPr>
                <a:t>Clear Objectives Alignment</a:t>
              </a:r>
            </a:p>
          </p:txBody>
        </p:sp>
        <p:sp>
          <p:nvSpPr>
            <p:cNvPr id="23" name="TextBox 23"/>
            <p:cNvSpPr txBox="1"/>
            <p:nvPr/>
          </p:nvSpPr>
          <p:spPr>
            <a:xfrm>
              <a:off x="9882369" y="1612736"/>
              <a:ext cx="7376931" cy="589905"/>
            </a:xfrm>
            <a:prstGeom prst="rect">
              <a:avLst/>
            </a:prstGeom>
          </p:spPr>
          <p:txBody>
            <a:bodyPr wrap="square" lIns="0" tIns="0" rIns="0" bIns="0" rtlCol="0" anchor="t">
              <a:spAutoFit/>
            </a:bodyPr>
            <a:lstStyle/>
            <a:p>
              <a:pPr algn="l">
                <a:lnSpc>
                  <a:spcPts val="2271"/>
                </a:lnSpc>
              </a:pPr>
              <a:r>
                <a:rPr lang="en-US" sz="2200" dirty="0">
                  <a:solidFill>
                    <a:srgbClr val="ECF2FE"/>
                  </a:solidFill>
                  <a:latin typeface="Aileron Regular"/>
                </a:rPr>
                <a:t>Define clear AI deployment objectives aligned with business goals and priorities</a:t>
              </a:r>
              <a:r>
                <a:rPr lang="en-US" sz="2200" dirty="0">
                  <a:solidFill>
                    <a:srgbClr val="0D0D0D"/>
                  </a:solidFill>
                  <a:latin typeface="Söhne"/>
                </a:rPr>
                <a:t>.</a:t>
              </a:r>
              <a:endParaRPr lang="en-US" sz="2200" u="none" dirty="0">
                <a:solidFill>
                  <a:srgbClr val="ECF2FE"/>
                </a:solidFill>
                <a:latin typeface="Aileron Regular"/>
              </a:endParaRPr>
            </a:p>
          </p:txBody>
        </p:sp>
      </p:grpSp>
      <p:grpSp>
        <p:nvGrpSpPr>
          <p:cNvPr id="5" name="Group 4">
            <a:extLst>
              <a:ext uri="{FF2B5EF4-FFF2-40B4-BE49-F238E27FC236}">
                <a16:creationId xmlns:a16="http://schemas.microsoft.com/office/drawing/2014/main" id="{C68E3CD1-7239-4F1A-9211-059FBB04F6E2}"/>
              </a:ext>
            </a:extLst>
          </p:cNvPr>
          <p:cNvGrpSpPr/>
          <p:nvPr/>
        </p:nvGrpSpPr>
        <p:grpSpPr>
          <a:xfrm>
            <a:off x="1690869" y="3543902"/>
            <a:ext cx="7376931" cy="1080157"/>
            <a:chOff x="9882369" y="2386943"/>
            <a:chExt cx="7376931" cy="1080157"/>
          </a:xfrm>
        </p:grpSpPr>
        <p:sp>
          <p:nvSpPr>
            <p:cNvPr id="24" name="TextBox 24"/>
            <p:cNvSpPr txBox="1"/>
            <p:nvPr/>
          </p:nvSpPr>
          <p:spPr>
            <a:xfrm>
              <a:off x="9882369" y="2386943"/>
              <a:ext cx="7376931" cy="410369"/>
            </a:xfrm>
            <a:prstGeom prst="rect">
              <a:avLst/>
            </a:prstGeom>
          </p:spPr>
          <p:txBody>
            <a:bodyPr lIns="0" tIns="0" rIns="0" bIns="0" rtlCol="0" anchor="t">
              <a:spAutoFit/>
            </a:bodyPr>
            <a:lstStyle/>
            <a:p>
              <a:pPr>
                <a:lnSpc>
                  <a:spcPts val="3500"/>
                </a:lnSpc>
              </a:pPr>
              <a:r>
                <a:rPr lang="en-US" sz="2500" dirty="0">
                  <a:solidFill>
                    <a:srgbClr val="ECF2FE"/>
                  </a:solidFill>
                  <a:latin typeface="Aileron Heavy Bold"/>
                </a:rPr>
                <a:t>Data Governance Focus</a:t>
              </a:r>
            </a:p>
          </p:txBody>
        </p:sp>
        <p:sp>
          <p:nvSpPr>
            <p:cNvPr id="25" name="TextBox 25"/>
            <p:cNvSpPr txBox="1"/>
            <p:nvPr/>
          </p:nvSpPr>
          <p:spPr>
            <a:xfrm>
              <a:off x="9882369" y="2877195"/>
              <a:ext cx="7376931" cy="589905"/>
            </a:xfrm>
            <a:prstGeom prst="rect">
              <a:avLst/>
            </a:prstGeom>
          </p:spPr>
          <p:txBody>
            <a:bodyPr lIns="0" tIns="0" rIns="0" bIns="0" rtlCol="0" anchor="t">
              <a:spAutoFit/>
            </a:bodyPr>
            <a:lstStyle/>
            <a:p>
              <a:pPr algn="l">
                <a:lnSpc>
                  <a:spcPts val="2271"/>
                </a:lnSpc>
              </a:pPr>
              <a:r>
                <a:rPr lang="en-US" sz="2200" dirty="0">
                  <a:solidFill>
                    <a:srgbClr val="ECF2FE"/>
                  </a:solidFill>
                  <a:latin typeface="Aileron Regular"/>
                </a:rPr>
                <a:t>Prioritize robust data governance and security measures to safeguard sensitive data.</a:t>
              </a:r>
            </a:p>
          </p:txBody>
        </p:sp>
      </p:grpSp>
      <p:grpSp>
        <p:nvGrpSpPr>
          <p:cNvPr id="4" name="Group 3">
            <a:extLst>
              <a:ext uri="{FF2B5EF4-FFF2-40B4-BE49-F238E27FC236}">
                <a16:creationId xmlns:a16="http://schemas.microsoft.com/office/drawing/2014/main" id="{D9AEB3ED-EF76-4BE7-9810-FFD0102843EE}"/>
              </a:ext>
            </a:extLst>
          </p:cNvPr>
          <p:cNvGrpSpPr/>
          <p:nvPr/>
        </p:nvGrpSpPr>
        <p:grpSpPr>
          <a:xfrm>
            <a:off x="1690869" y="4866615"/>
            <a:ext cx="7376931" cy="1375110"/>
            <a:chOff x="9882369" y="3539790"/>
            <a:chExt cx="7376931" cy="1375110"/>
          </a:xfrm>
        </p:grpSpPr>
        <p:sp>
          <p:nvSpPr>
            <p:cNvPr id="26" name="TextBox 26"/>
            <p:cNvSpPr txBox="1"/>
            <p:nvPr/>
          </p:nvSpPr>
          <p:spPr>
            <a:xfrm>
              <a:off x="9882369" y="3539790"/>
              <a:ext cx="7376931" cy="410369"/>
            </a:xfrm>
            <a:prstGeom prst="rect">
              <a:avLst/>
            </a:prstGeom>
          </p:spPr>
          <p:txBody>
            <a:bodyPr lIns="0" tIns="0" rIns="0" bIns="0" rtlCol="0" anchor="t">
              <a:spAutoFit/>
            </a:bodyPr>
            <a:lstStyle/>
            <a:p>
              <a:pPr>
                <a:lnSpc>
                  <a:spcPts val="3500"/>
                </a:lnSpc>
              </a:pPr>
              <a:r>
                <a:rPr lang="en-US" sz="2500" dirty="0">
                  <a:solidFill>
                    <a:srgbClr val="ECF2FE"/>
                  </a:solidFill>
                  <a:latin typeface="Aileron Heavy Bold"/>
                </a:rPr>
                <a:t>Cross-functional Collaboration</a:t>
              </a:r>
            </a:p>
          </p:txBody>
        </p:sp>
        <p:sp>
          <p:nvSpPr>
            <p:cNvPr id="27" name="TextBox 27"/>
            <p:cNvSpPr txBox="1"/>
            <p:nvPr/>
          </p:nvSpPr>
          <p:spPr>
            <a:xfrm>
              <a:off x="9882369" y="4030042"/>
              <a:ext cx="7376931" cy="884858"/>
            </a:xfrm>
            <a:prstGeom prst="rect">
              <a:avLst/>
            </a:prstGeom>
          </p:spPr>
          <p:txBody>
            <a:bodyPr lIns="0" tIns="0" rIns="0" bIns="0" rtlCol="0" anchor="t">
              <a:spAutoFit/>
            </a:bodyPr>
            <a:lstStyle/>
            <a:p>
              <a:pPr algn="l">
                <a:lnSpc>
                  <a:spcPts val="2271"/>
                </a:lnSpc>
              </a:pPr>
              <a:r>
                <a:rPr lang="en-US" sz="2200" dirty="0">
                  <a:solidFill>
                    <a:srgbClr val="ECF2FE"/>
                  </a:solidFill>
                  <a:latin typeface="Aileron Regular"/>
                </a:rPr>
                <a:t>Foster collaboration between data scientists, developers, and IT teams to ensure alignment throughout the AI lifecycle.</a:t>
              </a:r>
            </a:p>
          </p:txBody>
        </p:sp>
      </p:grpSp>
      <p:grpSp>
        <p:nvGrpSpPr>
          <p:cNvPr id="3" name="Group 2">
            <a:extLst>
              <a:ext uri="{FF2B5EF4-FFF2-40B4-BE49-F238E27FC236}">
                <a16:creationId xmlns:a16="http://schemas.microsoft.com/office/drawing/2014/main" id="{7FD06164-5372-4F4B-A911-4C6F416A940E}"/>
              </a:ext>
            </a:extLst>
          </p:cNvPr>
          <p:cNvGrpSpPr/>
          <p:nvPr/>
        </p:nvGrpSpPr>
        <p:grpSpPr>
          <a:xfrm>
            <a:off x="1690869" y="6484281"/>
            <a:ext cx="7376931" cy="1375108"/>
            <a:chOff x="9882369" y="4950495"/>
            <a:chExt cx="7376931" cy="1375108"/>
          </a:xfrm>
        </p:grpSpPr>
        <p:sp>
          <p:nvSpPr>
            <p:cNvPr id="28" name="TextBox 28"/>
            <p:cNvSpPr txBox="1"/>
            <p:nvPr/>
          </p:nvSpPr>
          <p:spPr>
            <a:xfrm>
              <a:off x="9882369" y="4950495"/>
              <a:ext cx="7376931" cy="410369"/>
            </a:xfrm>
            <a:prstGeom prst="rect">
              <a:avLst/>
            </a:prstGeom>
          </p:spPr>
          <p:txBody>
            <a:bodyPr lIns="0" tIns="0" rIns="0" bIns="0" rtlCol="0" anchor="t">
              <a:spAutoFit/>
            </a:bodyPr>
            <a:lstStyle/>
            <a:p>
              <a:pPr>
                <a:lnSpc>
                  <a:spcPts val="3500"/>
                </a:lnSpc>
              </a:pPr>
              <a:r>
                <a:rPr lang="en-US" sz="2500" dirty="0">
                  <a:solidFill>
                    <a:srgbClr val="ECF2FE"/>
                  </a:solidFill>
                  <a:latin typeface="Aileron Heavy Bold"/>
                </a:rPr>
                <a:t>Automation and DevOps Adoption</a:t>
              </a:r>
            </a:p>
          </p:txBody>
        </p:sp>
        <p:sp>
          <p:nvSpPr>
            <p:cNvPr id="29" name="TextBox 29"/>
            <p:cNvSpPr txBox="1"/>
            <p:nvPr/>
          </p:nvSpPr>
          <p:spPr>
            <a:xfrm>
              <a:off x="9882369" y="5440745"/>
              <a:ext cx="7376931" cy="884858"/>
            </a:xfrm>
            <a:prstGeom prst="rect">
              <a:avLst/>
            </a:prstGeom>
          </p:spPr>
          <p:txBody>
            <a:bodyPr lIns="0" tIns="0" rIns="0" bIns="0" rtlCol="0" anchor="t">
              <a:spAutoFit/>
            </a:bodyPr>
            <a:lstStyle/>
            <a:p>
              <a:pPr algn="l">
                <a:lnSpc>
                  <a:spcPts val="2271"/>
                </a:lnSpc>
              </a:pPr>
              <a:r>
                <a:rPr lang="en-US" sz="2200" dirty="0">
                  <a:solidFill>
                    <a:srgbClr val="ECF2FE"/>
                  </a:solidFill>
                  <a:latin typeface="Aileron Regular"/>
                </a:rPr>
                <a:t>Embrace automation and DevOps practices for seamless integration, deployment, and monitoring of cloud native AI applications.</a:t>
              </a:r>
            </a:p>
          </p:txBody>
        </p:sp>
      </p:grpSp>
      <p:grpSp>
        <p:nvGrpSpPr>
          <p:cNvPr id="2" name="Group 1">
            <a:extLst>
              <a:ext uri="{FF2B5EF4-FFF2-40B4-BE49-F238E27FC236}">
                <a16:creationId xmlns:a16="http://schemas.microsoft.com/office/drawing/2014/main" id="{D27C85F7-AD0C-4CE4-8F7E-1CB55D99909D}"/>
              </a:ext>
            </a:extLst>
          </p:cNvPr>
          <p:cNvGrpSpPr/>
          <p:nvPr/>
        </p:nvGrpSpPr>
        <p:grpSpPr>
          <a:xfrm>
            <a:off x="1690869" y="8101946"/>
            <a:ext cx="7376931" cy="1080154"/>
            <a:chOff x="9882369" y="7200900"/>
            <a:chExt cx="7376931" cy="1080154"/>
          </a:xfrm>
        </p:grpSpPr>
        <p:sp>
          <p:nvSpPr>
            <p:cNvPr id="30" name="TextBox 30"/>
            <p:cNvSpPr txBox="1"/>
            <p:nvPr/>
          </p:nvSpPr>
          <p:spPr>
            <a:xfrm>
              <a:off x="9882369" y="7200900"/>
              <a:ext cx="7376931" cy="410369"/>
            </a:xfrm>
            <a:prstGeom prst="rect">
              <a:avLst/>
            </a:prstGeom>
          </p:spPr>
          <p:txBody>
            <a:bodyPr lIns="0" tIns="0" rIns="0" bIns="0" rtlCol="0" anchor="t">
              <a:spAutoFit/>
            </a:bodyPr>
            <a:lstStyle/>
            <a:p>
              <a:pPr>
                <a:lnSpc>
                  <a:spcPts val="3500"/>
                </a:lnSpc>
              </a:pPr>
              <a:r>
                <a:rPr lang="en-US" sz="2500" dirty="0">
                  <a:solidFill>
                    <a:srgbClr val="ECF2FE"/>
                  </a:solidFill>
                  <a:latin typeface="Aileron Heavy Bold"/>
                </a:rPr>
                <a:t>Continuous Improvement</a:t>
              </a:r>
            </a:p>
          </p:txBody>
        </p:sp>
        <p:sp>
          <p:nvSpPr>
            <p:cNvPr id="31" name="TextBox 31"/>
            <p:cNvSpPr txBox="1"/>
            <p:nvPr/>
          </p:nvSpPr>
          <p:spPr>
            <a:xfrm>
              <a:off x="9882369" y="7691149"/>
              <a:ext cx="7376931" cy="589905"/>
            </a:xfrm>
            <a:prstGeom prst="rect">
              <a:avLst/>
            </a:prstGeom>
          </p:spPr>
          <p:txBody>
            <a:bodyPr lIns="0" tIns="0" rIns="0" bIns="0" rtlCol="0" anchor="t">
              <a:spAutoFit/>
            </a:bodyPr>
            <a:lstStyle/>
            <a:p>
              <a:pPr algn="l">
                <a:lnSpc>
                  <a:spcPts val="2271"/>
                </a:lnSpc>
              </a:pPr>
              <a:r>
                <a:rPr lang="en-US" sz="2200" dirty="0">
                  <a:solidFill>
                    <a:srgbClr val="ECF2FE"/>
                  </a:solidFill>
                  <a:latin typeface="Aileron Regular"/>
                </a:rPr>
                <a:t>Implement processes for ongoing optimization and innovation.</a:t>
              </a:r>
            </a:p>
          </p:txBody>
        </p:sp>
      </p:grpSp>
      <p:grpSp>
        <p:nvGrpSpPr>
          <p:cNvPr id="7" name="Group 6">
            <a:extLst>
              <a:ext uri="{FF2B5EF4-FFF2-40B4-BE49-F238E27FC236}">
                <a16:creationId xmlns:a16="http://schemas.microsoft.com/office/drawing/2014/main" id="{323CA68D-85D3-44E6-9DE8-346399F448BA}"/>
              </a:ext>
            </a:extLst>
          </p:cNvPr>
          <p:cNvGrpSpPr/>
          <p:nvPr/>
        </p:nvGrpSpPr>
        <p:grpSpPr>
          <a:xfrm>
            <a:off x="12479308" y="4255995"/>
            <a:ext cx="4589492" cy="4835695"/>
            <a:chOff x="12357249" y="5143500"/>
            <a:chExt cx="3561487" cy="3752543"/>
          </a:xfrm>
        </p:grpSpPr>
        <p:pic>
          <p:nvPicPr>
            <p:cNvPr id="34" name="Picture 8">
              <a:extLst>
                <a:ext uri="{FF2B5EF4-FFF2-40B4-BE49-F238E27FC236}">
                  <a16:creationId xmlns:a16="http://schemas.microsoft.com/office/drawing/2014/main" id="{E54E17A2-FF9A-4CDF-902B-F9610CA307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357249" y="5204618"/>
              <a:ext cx="3561487" cy="3691425"/>
            </a:xfrm>
            <a:prstGeom prst="rect">
              <a:avLst/>
            </a:prstGeom>
          </p:spPr>
        </p:pic>
        <p:grpSp>
          <p:nvGrpSpPr>
            <p:cNvPr id="35" name="Group 9">
              <a:extLst>
                <a:ext uri="{FF2B5EF4-FFF2-40B4-BE49-F238E27FC236}">
                  <a16:creationId xmlns:a16="http://schemas.microsoft.com/office/drawing/2014/main" id="{72BF408C-0362-4388-B752-58F9382247B6}"/>
                </a:ext>
              </a:extLst>
            </p:cNvPr>
            <p:cNvGrpSpPr>
              <a:grpSpLocks noChangeAspect="1"/>
            </p:cNvGrpSpPr>
            <p:nvPr/>
          </p:nvGrpSpPr>
          <p:grpSpPr>
            <a:xfrm>
              <a:off x="15327815" y="8414174"/>
              <a:ext cx="237011" cy="237011"/>
              <a:chOff x="0" y="0"/>
              <a:chExt cx="1708150" cy="1708150"/>
            </a:xfrm>
          </p:grpSpPr>
          <p:sp>
            <p:nvSpPr>
              <p:cNvPr id="40" name="Freeform 10">
                <a:extLst>
                  <a:ext uri="{FF2B5EF4-FFF2-40B4-BE49-F238E27FC236}">
                    <a16:creationId xmlns:a16="http://schemas.microsoft.com/office/drawing/2014/main" id="{2B20B892-3145-4548-865D-348513E714AA}"/>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CF2FE"/>
              </a:solidFill>
            </p:spPr>
          </p:sp>
        </p:grpSp>
        <p:grpSp>
          <p:nvGrpSpPr>
            <p:cNvPr id="36" name="Group 11">
              <a:extLst>
                <a:ext uri="{FF2B5EF4-FFF2-40B4-BE49-F238E27FC236}">
                  <a16:creationId xmlns:a16="http://schemas.microsoft.com/office/drawing/2014/main" id="{1D3A2FFB-A2CA-438F-B414-A43F15B3F7F6}"/>
                </a:ext>
              </a:extLst>
            </p:cNvPr>
            <p:cNvGrpSpPr>
              <a:grpSpLocks noChangeAspect="1"/>
            </p:cNvGrpSpPr>
            <p:nvPr/>
          </p:nvGrpSpPr>
          <p:grpSpPr>
            <a:xfrm>
              <a:off x="12469556" y="6207856"/>
              <a:ext cx="156639" cy="156639"/>
              <a:chOff x="1371600" y="6705600"/>
              <a:chExt cx="10972800" cy="10972800"/>
            </a:xfrm>
          </p:grpSpPr>
          <p:sp>
            <p:nvSpPr>
              <p:cNvPr id="39" name="Freeform 12">
                <a:extLst>
                  <a:ext uri="{FF2B5EF4-FFF2-40B4-BE49-F238E27FC236}">
                    <a16:creationId xmlns:a16="http://schemas.microsoft.com/office/drawing/2014/main" id="{5F483535-FE0E-4FD8-8368-7DA027A25D5C}"/>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CF2FE"/>
              </a:solidFill>
            </p:spPr>
          </p:sp>
        </p:grpSp>
        <p:pic>
          <p:nvPicPr>
            <p:cNvPr id="37" name="Picture 13">
              <a:extLst>
                <a:ext uri="{FF2B5EF4-FFF2-40B4-BE49-F238E27FC236}">
                  <a16:creationId xmlns:a16="http://schemas.microsoft.com/office/drawing/2014/main" id="{62482F73-0F9D-4ADD-8006-1AAA6FCDDE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984570" y="5143500"/>
              <a:ext cx="2063899" cy="3752543"/>
            </a:xfrm>
            <a:prstGeom prst="rect">
              <a:avLst/>
            </a:prstGeom>
          </p:spPr>
        </p:pic>
        <p:pic>
          <p:nvPicPr>
            <p:cNvPr id="38" name="Picture 14">
              <a:extLst>
                <a:ext uri="{FF2B5EF4-FFF2-40B4-BE49-F238E27FC236}">
                  <a16:creationId xmlns:a16="http://schemas.microsoft.com/office/drawing/2014/main" id="{80963B95-E6C8-4579-B675-ECA928BB7C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327815" y="5143500"/>
              <a:ext cx="213552" cy="213552"/>
            </a:xfrm>
            <a:prstGeom prst="rect">
              <a:avLst/>
            </a:prstGeom>
          </p:spPr>
        </p:pic>
      </p:grpSp>
      <p:sp>
        <p:nvSpPr>
          <p:cNvPr id="43" name="TextBox 6">
            <a:extLst>
              <a:ext uri="{FF2B5EF4-FFF2-40B4-BE49-F238E27FC236}">
                <a16:creationId xmlns:a16="http://schemas.microsoft.com/office/drawing/2014/main" id="{14561840-FF11-42D7-8696-F52460F8ABBA}"/>
              </a:ext>
            </a:extLst>
          </p:cNvPr>
          <p:cNvSpPr txBox="1"/>
          <p:nvPr/>
        </p:nvSpPr>
        <p:spPr>
          <a:xfrm>
            <a:off x="1676400" y="800100"/>
            <a:ext cx="9085492" cy="1148391"/>
          </a:xfrm>
          <a:prstGeom prst="rect">
            <a:avLst/>
          </a:prstGeom>
        </p:spPr>
        <p:txBody>
          <a:bodyPr wrap="square" lIns="0" tIns="0" rIns="0" bIns="0" rtlCol="0" anchor="t">
            <a:spAutoFit/>
          </a:bodyPr>
          <a:lstStyle/>
          <a:p>
            <a:pPr marL="0" lvl="0" indent="0">
              <a:lnSpc>
                <a:spcPts val="10079"/>
              </a:lnSpc>
              <a:spcBef>
                <a:spcPct val="0"/>
              </a:spcBef>
            </a:pPr>
            <a:r>
              <a:rPr lang="en-US" sz="6000" b="1" dirty="0">
                <a:solidFill>
                  <a:srgbClr val="ECF2FE"/>
                </a:solidFill>
                <a:latin typeface="Aileron Heavy Bold"/>
              </a:rPr>
              <a:t>Best Practices</a:t>
            </a:r>
            <a:endParaRPr lang="en-US" sz="6000" b="1" u="none" dirty="0">
              <a:solidFill>
                <a:srgbClr val="ECF2FE"/>
              </a:solidFill>
              <a:latin typeface="Aileron Heavy Bold"/>
            </a:endParaRPr>
          </a:p>
        </p:txBody>
      </p:sp>
      <p:grpSp>
        <p:nvGrpSpPr>
          <p:cNvPr id="32" name="Group 5">
            <a:extLst>
              <a:ext uri="{FF2B5EF4-FFF2-40B4-BE49-F238E27FC236}">
                <a16:creationId xmlns:a16="http://schemas.microsoft.com/office/drawing/2014/main" id="{704BB57B-567B-4435-9671-92129487F908}"/>
              </a:ext>
            </a:extLst>
          </p:cNvPr>
          <p:cNvGrpSpPr/>
          <p:nvPr/>
        </p:nvGrpSpPr>
        <p:grpSpPr>
          <a:xfrm rot="-10800000">
            <a:off x="8396132" y="9483972"/>
            <a:ext cx="1495736" cy="803028"/>
            <a:chOff x="0" y="0"/>
            <a:chExt cx="2354580" cy="1264123"/>
          </a:xfrm>
        </p:grpSpPr>
        <p:sp>
          <p:nvSpPr>
            <p:cNvPr id="33" name="Freeform 6">
              <a:extLst>
                <a:ext uri="{FF2B5EF4-FFF2-40B4-BE49-F238E27FC236}">
                  <a16:creationId xmlns:a16="http://schemas.microsoft.com/office/drawing/2014/main" id="{48A895E0-767E-47FB-AEAA-34EA914F4DE7}"/>
                </a:ext>
              </a:extLst>
            </p:cNvPr>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41" name="Picture 7">
            <a:extLst>
              <a:ext uri="{FF2B5EF4-FFF2-40B4-BE49-F238E27FC236}">
                <a16:creationId xmlns:a16="http://schemas.microsoft.com/office/drawing/2014/main" id="{52393505-35BF-4A09-AE1A-69ED9746EEA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6200000">
            <a:off x="9004563" y="9805808"/>
            <a:ext cx="278873" cy="438229"/>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F2FE"/>
        </a:solidFill>
        <a:effectLst/>
      </p:bgPr>
    </p:bg>
    <p:spTree>
      <p:nvGrpSpPr>
        <p:cNvPr id="1" name=""/>
        <p:cNvGrpSpPr/>
        <p:nvPr/>
      </p:nvGrpSpPr>
      <p:grpSpPr>
        <a:xfrm>
          <a:off x="0" y="0"/>
          <a:ext cx="0" cy="0"/>
          <a:chOff x="0" y="0"/>
          <a:chExt cx="0" cy="0"/>
        </a:xfrm>
      </p:grpSpPr>
      <p:grpSp>
        <p:nvGrpSpPr>
          <p:cNvPr id="2" name="Group 2"/>
          <p:cNvGrpSpPr/>
          <p:nvPr/>
        </p:nvGrpSpPr>
        <p:grpSpPr>
          <a:xfrm>
            <a:off x="2352238" y="2957603"/>
            <a:ext cx="13583525" cy="4243297"/>
            <a:chOff x="-1" y="-47625"/>
            <a:chExt cx="18111366" cy="5657730"/>
          </a:xfrm>
        </p:grpSpPr>
        <p:sp>
          <p:nvSpPr>
            <p:cNvPr id="3" name="TextBox 3"/>
            <p:cNvSpPr txBox="1"/>
            <p:nvPr/>
          </p:nvSpPr>
          <p:spPr>
            <a:xfrm>
              <a:off x="0" y="-47625"/>
              <a:ext cx="18111365" cy="1609843"/>
            </a:xfrm>
            <a:prstGeom prst="rect">
              <a:avLst/>
            </a:prstGeom>
          </p:spPr>
          <p:txBody>
            <a:bodyPr lIns="0" tIns="0" rIns="0" bIns="0" rtlCol="0" anchor="t">
              <a:spAutoFit/>
            </a:bodyPr>
            <a:lstStyle/>
            <a:p>
              <a:pPr marL="0" lvl="0" indent="0" algn="ctr">
                <a:lnSpc>
                  <a:spcPts val="10079"/>
                </a:lnSpc>
                <a:spcBef>
                  <a:spcPct val="0"/>
                </a:spcBef>
              </a:pPr>
              <a:r>
                <a:rPr lang="en-US" sz="7999" u="none" dirty="0">
                  <a:solidFill>
                    <a:srgbClr val="08104D"/>
                  </a:solidFill>
                  <a:latin typeface="Aileron Heavy Bold"/>
                </a:rPr>
                <a:t>Future Trends</a:t>
              </a:r>
              <a:endParaRPr lang="en-US" sz="8000" u="none" dirty="0">
                <a:solidFill>
                  <a:srgbClr val="08104D"/>
                </a:solidFill>
                <a:latin typeface="Aileron Heavy Bold"/>
              </a:endParaRPr>
            </a:p>
          </p:txBody>
        </p:sp>
        <p:sp>
          <p:nvSpPr>
            <p:cNvPr id="4" name="TextBox 4"/>
            <p:cNvSpPr txBox="1"/>
            <p:nvPr/>
          </p:nvSpPr>
          <p:spPr>
            <a:xfrm>
              <a:off x="-1" y="1629699"/>
              <a:ext cx="18111365" cy="3980406"/>
            </a:xfrm>
            <a:prstGeom prst="rect">
              <a:avLst/>
            </a:prstGeom>
          </p:spPr>
          <p:txBody>
            <a:bodyPr lIns="0" tIns="0" rIns="0" bIns="0" rtlCol="0" anchor="t">
              <a:spAutoFit/>
            </a:bodyPr>
            <a:lstStyle/>
            <a:p>
              <a:pPr marL="0" marR="0" algn="ctr">
                <a:spcBef>
                  <a:spcPts val="1500"/>
                </a:spcBef>
                <a:spcAft>
                  <a:spcPts val="1500"/>
                </a:spcAft>
              </a:pPr>
              <a:r>
                <a:rPr lang="en-US" sz="2400" dirty="0">
                  <a:solidFill>
                    <a:srgbClr val="08104D"/>
                  </a:solidFill>
                  <a:latin typeface="Aileron Regular"/>
                </a:rPr>
                <a:t>Looking ahead, several emerging trends are shaping the future of cloud native AI. One key trend is the convergence of AI with edge computing and IoT, enabling real-time processing and analysis of data at the network edge, closer to the data source. This trend has implications for applications such as autonomous vehicles, smart cities, and industrial automation, where low latency and high reliability are critical. Another trend is the rise of explainable AI and responsible AI practices, focusing on transparency, accountability, and ethical considerations in AI algorithms and decision-making processes. Federated learning is also gaining traction, enabling collaborative model training across distributed data sources while preserving data privacy and security.</a:t>
              </a:r>
            </a:p>
          </p:txBody>
        </p:sp>
      </p:grpSp>
      <p:grpSp>
        <p:nvGrpSpPr>
          <p:cNvPr id="5" name="Group 5"/>
          <p:cNvGrpSpPr/>
          <p:nvPr/>
        </p:nvGrpSpPr>
        <p:grpSpPr>
          <a:xfrm rot="-10800000">
            <a:off x="8396132" y="9483972"/>
            <a:ext cx="1495736" cy="803028"/>
            <a:chOff x="0" y="0"/>
            <a:chExt cx="2354580" cy="1264123"/>
          </a:xfrm>
        </p:grpSpPr>
        <p:sp>
          <p:nvSpPr>
            <p:cNvPr id="6" name="Freeform 6"/>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pic>
        <p:nvPicPr>
          <p:cNvPr id="8" name="Picture 29">
            <a:extLst>
              <a:ext uri="{FF2B5EF4-FFF2-40B4-BE49-F238E27FC236}">
                <a16:creationId xmlns:a16="http://schemas.microsoft.com/office/drawing/2014/main" id="{A82B50E8-B8AE-4AC1-9403-69909F4AC0F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375619" y="6286500"/>
            <a:ext cx="3378981" cy="4046685"/>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5D50"/>
        </a:solidFill>
        <a:effectLst/>
      </p:bgPr>
    </p:bg>
    <p:spTree>
      <p:nvGrpSpPr>
        <p:cNvPr id="1" name=""/>
        <p:cNvGrpSpPr/>
        <p:nvPr/>
      </p:nvGrpSpPr>
      <p:grpSpPr>
        <a:xfrm>
          <a:off x="0" y="0"/>
          <a:ext cx="0" cy="0"/>
          <a:chOff x="0" y="0"/>
          <a:chExt cx="0" cy="0"/>
        </a:xfrm>
      </p:grpSpPr>
      <p:grpSp>
        <p:nvGrpSpPr>
          <p:cNvPr id="14" name="Group 14"/>
          <p:cNvGrpSpPr/>
          <p:nvPr/>
        </p:nvGrpSpPr>
        <p:grpSpPr>
          <a:xfrm rot="-10800000">
            <a:off x="8396132" y="9483972"/>
            <a:ext cx="1495736" cy="803028"/>
            <a:chOff x="0" y="0"/>
            <a:chExt cx="2354580" cy="1264123"/>
          </a:xfrm>
        </p:grpSpPr>
        <p:sp>
          <p:nvSpPr>
            <p:cNvPr id="15" name="Freeform 15"/>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CF2FE"/>
            </a:solidFill>
          </p:spPr>
        </p:sp>
      </p:grpSp>
      <p:pic>
        <p:nvPicPr>
          <p:cNvPr id="16" name="Picture 1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grpSp>
        <p:nvGrpSpPr>
          <p:cNvPr id="26" name="Group 2">
            <a:extLst>
              <a:ext uri="{FF2B5EF4-FFF2-40B4-BE49-F238E27FC236}">
                <a16:creationId xmlns:a16="http://schemas.microsoft.com/office/drawing/2014/main" id="{62D5E13C-296B-49CE-B52F-5CE7714ACCE4}"/>
              </a:ext>
            </a:extLst>
          </p:cNvPr>
          <p:cNvGrpSpPr/>
          <p:nvPr/>
        </p:nvGrpSpPr>
        <p:grpSpPr>
          <a:xfrm>
            <a:off x="1295400" y="2106152"/>
            <a:ext cx="9230162" cy="6074696"/>
            <a:chOff x="-1" y="-47625"/>
            <a:chExt cx="12306882" cy="8099595"/>
          </a:xfrm>
        </p:grpSpPr>
        <p:sp>
          <p:nvSpPr>
            <p:cNvPr id="27" name="TextBox 3">
              <a:extLst>
                <a:ext uri="{FF2B5EF4-FFF2-40B4-BE49-F238E27FC236}">
                  <a16:creationId xmlns:a16="http://schemas.microsoft.com/office/drawing/2014/main" id="{B9000705-3D40-477C-8D40-61C88ECA6A14}"/>
                </a:ext>
              </a:extLst>
            </p:cNvPr>
            <p:cNvSpPr txBox="1"/>
            <p:nvPr/>
          </p:nvSpPr>
          <p:spPr>
            <a:xfrm>
              <a:off x="0" y="-47625"/>
              <a:ext cx="12306881" cy="1609843"/>
            </a:xfrm>
            <a:prstGeom prst="rect">
              <a:avLst/>
            </a:prstGeom>
          </p:spPr>
          <p:txBody>
            <a:bodyPr wrap="square" lIns="0" tIns="0" rIns="0" bIns="0" rtlCol="0" anchor="t">
              <a:spAutoFit/>
            </a:bodyPr>
            <a:lstStyle/>
            <a:p>
              <a:pPr marL="0" lvl="0" indent="0">
                <a:lnSpc>
                  <a:spcPts val="10079"/>
                </a:lnSpc>
                <a:spcBef>
                  <a:spcPct val="0"/>
                </a:spcBef>
              </a:pPr>
              <a:r>
                <a:rPr lang="en-US" sz="7999" u="none" dirty="0">
                  <a:solidFill>
                    <a:schemeClr val="bg1"/>
                  </a:solidFill>
                  <a:latin typeface="Aileron Heavy Bold"/>
                </a:rPr>
                <a:t>Case Studies</a:t>
              </a:r>
              <a:endParaRPr lang="en-US" sz="8000" u="none" dirty="0">
                <a:solidFill>
                  <a:schemeClr val="bg1"/>
                </a:solidFill>
                <a:latin typeface="Aileron Heavy Bold"/>
              </a:endParaRPr>
            </a:p>
          </p:txBody>
        </p:sp>
        <p:sp>
          <p:nvSpPr>
            <p:cNvPr id="28" name="TextBox 4">
              <a:extLst>
                <a:ext uri="{FF2B5EF4-FFF2-40B4-BE49-F238E27FC236}">
                  <a16:creationId xmlns:a16="http://schemas.microsoft.com/office/drawing/2014/main" id="{1C59A921-ECD4-4577-88F6-015F68D73A89}"/>
                </a:ext>
              </a:extLst>
            </p:cNvPr>
            <p:cNvSpPr txBox="1"/>
            <p:nvPr/>
          </p:nvSpPr>
          <p:spPr>
            <a:xfrm>
              <a:off x="-1" y="1629699"/>
              <a:ext cx="12306882" cy="6422271"/>
            </a:xfrm>
            <a:prstGeom prst="rect">
              <a:avLst/>
            </a:prstGeom>
          </p:spPr>
          <p:txBody>
            <a:bodyPr wrap="square" lIns="0" tIns="0" rIns="0" bIns="0" rtlCol="0" anchor="t">
              <a:spAutoFit/>
            </a:bodyPr>
            <a:lstStyle/>
            <a:p>
              <a:pPr>
                <a:spcBef>
                  <a:spcPts val="1500"/>
                </a:spcBef>
                <a:spcAft>
                  <a:spcPts val="1500"/>
                </a:spcAft>
              </a:pPr>
              <a:r>
                <a:rPr lang="en-US" sz="2400" dirty="0">
                  <a:solidFill>
                    <a:schemeClr val="bg1"/>
                  </a:solidFill>
                  <a:latin typeface="Aileron Regular"/>
                </a:rPr>
                <a:t>Real-world case studies provide tangible examples of the benefits and outcomes of cloud native AI implementations. For example, a healthcare organization implemented a cloud native AI solution for medical image analysis, resulting in faster diagnosis and treatment planning for patients, leading to improved outcomes and reduced healthcare costs. Similarly, a financial services firm leveraged cloud native AI for fraud detection and risk management, enhancing security and regulatory compliance while minimizing financial losses due to fraudulent activities. These case studies demonstrate the transformative potential of cloud native AI across diverse industries and use cases.</a:t>
              </a:r>
            </a:p>
            <a:p>
              <a:pPr marL="0" marR="0">
                <a:spcBef>
                  <a:spcPts val="1500"/>
                </a:spcBef>
                <a:spcAft>
                  <a:spcPts val="1500"/>
                </a:spcAft>
              </a:pPr>
              <a:endParaRPr lang="en-US" sz="2400" dirty="0">
                <a:solidFill>
                  <a:schemeClr val="bg1"/>
                </a:solidFill>
                <a:latin typeface="Aileron Regular"/>
              </a:endParaRPr>
            </a:p>
          </p:txBody>
        </p:sp>
      </p:grpSp>
      <p:pic>
        <p:nvPicPr>
          <p:cNvPr id="29" name="Picture 26">
            <a:extLst>
              <a:ext uri="{FF2B5EF4-FFF2-40B4-BE49-F238E27FC236}">
                <a16:creationId xmlns:a16="http://schemas.microsoft.com/office/drawing/2014/main" id="{FF5D71E1-D5A4-43B0-8724-86AF3DA487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573000" y="3364145"/>
            <a:ext cx="3962400" cy="3883149"/>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41E4"/>
        </a:solidFill>
        <a:effectLst/>
      </p:bgPr>
    </p:bg>
    <p:spTree>
      <p:nvGrpSpPr>
        <p:cNvPr id="1" name=""/>
        <p:cNvGrpSpPr/>
        <p:nvPr/>
      </p:nvGrpSpPr>
      <p:grpSpPr>
        <a:xfrm>
          <a:off x="0" y="0"/>
          <a:ext cx="0" cy="0"/>
          <a:chOff x="0" y="0"/>
          <a:chExt cx="0" cy="0"/>
        </a:xfrm>
      </p:grpSpPr>
      <p:grpSp>
        <p:nvGrpSpPr>
          <p:cNvPr id="5" name="Group 5"/>
          <p:cNvGrpSpPr/>
          <p:nvPr/>
        </p:nvGrpSpPr>
        <p:grpSpPr>
          <a:xfrm>
            <a:off x="2744092" y="2185029"/>
            <a:ext cx="12799817" cy="5916943"/>
            <a:chOff x="0" y="76523"/>
            <a:chExt cx="17066422" cy="7889257"/>
          </a:xfrm>
        </p:grpSpPr>
        <p:sp>
          <p:nvSpPr>
            <p:cNvPr id="6" name="TextBox 6"/>
            <p:cNvSpPr txBox="1"/>
            <p:nvPr/>
          </p:nvSpPr>
          <p:spPr>
            <a:xfrm>
              <a:off x="0" y="76523"/>
              <a:ext cx="17041022" cy="1609843"/>
            </a:xfrm>
            <a:prstGeom prst="rect">
              <a:avLst/>
            </a:prstGeom>
          </p:spPr>
          <p:txBody>
            <a:bodyPr lIns="0" tIns="0" rIns="0" bIns="0" rtlCol="0" anchor="t">
              <a:spAutoFit/>
            </a:bodyPr>
            <a:lstStyle/>
            <a:p>
              <a:pPr marL="0" lvl="0" indent="0" algn="ctr">
                <a:lnSpc>
                  <a:spcPts val="10080"/>
                </a:lnSpc>
                <a:spcBef>
                  <a:spcPct val="0"/>
                </a:spcBef>
              </a:pPr>
              <a:r>
                <a:rPr lang="en-US" sz="8000" u="none" dirty="0">
                  <a:solidFill>
                    <a:srgbClr val="ECF2FE"/>
                  </a:solidFill>
                  <a:latin typeface="Aileron Heavy Bold"/>
                </a:rPr>
                <a:t>Conclusion</a:t>
              </a:r>
            </a:p>
          </p:txBody>
        </p:sp>
        <p:sp>
          <p:nvSpPr>
            <p:cNvPr id="7" name="TextBox 7"/>
            <p:cNvSpPr txBox="1"/>
            <p:nvPr/>
          </p:nvSpPr>
          <p:spPr>
            <a:xfrm>
              <a:off x="25400" y="2327827"/>
              <a:ext cx="17041022" cy="5637953"/>
            </a:xfrm>
            <a:prstGeom prst="rect">
              <a:avLst/>
            </a:prstGeom>
          </p:spPr>
          <p:txBody>
            <a:bodyPr lIns="0" tIns="0" rIns="0" bIns="0" rtlCol="0" anchor="t">
              <a:spAutoFit/>
            </a:bodyPr>
            <a:lstStyle/>
            <a:p>
              <a:pPr algn="ctr">
                <a:lnSpc>
                  <a:spcPts val="3691"/>
                </a:lnSpc>
              </a:pPr>
              <a:r>
                <a:rPr lang="en-US" sz="2599" dirty="0">
                  <a:solidFill>
                    <a:srgbClr val="ECF2FE"/>
                  </a:solidFill>
                  <a:latin typeface="Aileron Regular"/>
                </a:rPr>
                <a:t>In conclusion, cloud native artificial intelligence represents a powerful paradigm shift in AI development and deployment, enabling organizations to harness the scalability, agility, and efficiency of cloud computing for AI workloads. By integrating AI capabilities directly into cloud environments, organizations can accelerate innovation, drive competitive advantage, and deliver value to customers and stakeholders. However, successful implementation requires careful planning, collaboration, and adherence to best practices. By embracing cloud native AI solutions, organizations can unlock new opportunities, overcome challenges, and thrive in the digital era.</a:t>
              </a:r>
            </a:p>
            <a:p>
              <a:pPr marL="0" lvl="0" indent="0" algn="ctr">
                <a:lnSpc>
                  <a:spcPts val="3691"/>
                </a:lnSpc>
              </a:pPr>
              <a:endParaRPr lang="en-US" sz="2599" u="none" dirty="0">
                <a:solidFill>
                  <a:srgbClr val="ECF2FE"/>
                </a:solidFill>
                <a:latin typeface="Aileron Regular"/>
              </a:endParaRPr>
            </a:p>
          </p:txBody>
        </p:sp>
        <p:grpSp>
          <p:nvGrpSpPr>
            <p:cNvPr id="8" name="Group 8"/>
            <p:cNvGrpSpPr/>
            <p:nvPr/>
          </p:nvGrpSpPr>
          <p:grpSpPr>
            <a:xfrm>
              <a:off x="660449" y="1686366"/>
              <a:ext cx="15720124" cy="298009"/>
              <a:chOff x="0" y="-5412607"/>
              <a:chExt cx="21571780" cy="408939"/>
            </a:xfrm>
          </p:grpSpPr>
          <p:sp>
            <p:nvSpPr>
              <p:cNvPr id="9" name="Freeform 9"/>
              <p:cNvSpPr/>
              <p:nvPr/>
            </p:nvSpPr>
            <p:spPr>
              <a:xfrm>
                <a:off x="0" y="-5412607"/>
                <a:ext cx="21571780" cy="408939"/>
              </a:xfrm>
              <a:custGeom>
                <a:avLst/>
                <a:gdLst/>
                <a:ahLst/>
                <a:cxnLst/>
                <a:rect l="l" t="t" r="r" b="b"/>
                <a:pathLst>
                  <a:path w="21571781" h="408940">
                    <a:moveTo>
                      <a:pt x="21366042" y="0"/>
                    </a:moveTo>
                    <a:cubicBezTo>
                      <a:pt x="21265711" y="0"/>
                      <a:pt x="21183161" y="72390"/>
                      <a:pt x="21164111" y="166370"/>
                    </a:cubicBezTo>
                    <a:lnTo>
                      <a:pt x="406400" y="166370"/>
                    </a:lnTo>
                    <a:cubicBezTo>
                      <a:pt x="388620" y="71120"/>
                      <a:pt x="304800" y="0"/>
                      <a:pt x="204470" y="0"/>
                    </a:cubicBezTo>
                    <a:cubicBezTo>
                      <a:pt x="91440" y="0"/>
                      <a:pt x="0" y="91440"/>
                      <a:pt x="0" y="204470"/>
                    </a:cubicBezTo>
                    <a:cubicBezTo>
                      <a:pt x="0" y="317500"/>
                      <a:pt x="91440" y="408940"/>
                      <a:pt x="204470" y="408940"/>
                    </a:cubicBezTo>
                    <a:cubicBezTo>
                      <a:pt x="304800" y="408940"/>
                      <a:pt x="388620" y="337820"/>
                      <a:pt x="406400" y="242570"/>
                    </a:cubicBezTo>
                    <a:lnTo>
                      <a:pt x="21165381" y="242570"/>
                    </a:lnTo>
                    <a:cubicBezTo>
                      <a:pt x="21183161" y="337820"/>
                      <a:pt x="21266981" y="408940"/>
                      <a:pt x="21367311" y="408940"/>
                    </a:cubicBezTo>
                    <a:cubicBezTo>
                      <a:pt x="21480342" y="408940"/>
                      <a:pt x="21571781" y="317500"/>
                      <a:pt x="21571781" y="204470"/>
                    </a:cubicBezTo>
                    <a:cubicBezTo>
                      <a:pt x="21571781" y="91440"/>
                      <a:pt x="21479072" y="0"/>
                      <a:pt x="21366042" y="0"/>
                    </a:cubicBezTo>
                    <a:close/>
                  </a:path>
                </a:pathLst>
              </a:custGeom>
              <a:solidFill>
                <a:srgbClr val="ECF2FE"/>
              </a:solidFill>
            </p:spPr>
          </p:sp>
        </p:gr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5D50"/>
        </a:solidFill>
        <a:effectLst/>
      </p:bgPr>
    </p:bg>
    <p:spTree>
      <p:nvGrpSpPr>
        <p:cNvPr id="1" name=""/>
        <p:cNvGrpSpPr/>
        <p:nvPr/>
      </p:nvGrpSpPr>
      <p:grpSpPr>
        <a:xfrm>
          <a:off x="0" y="0"/>
          <a:ext cx="0" cy="0"/>
          <a:chOff x="0" y="0"/>
          <a:chExt cx="0" cy="0"/>
        </a:xfrm>
      </p:grpSpPr>
      <p:grpSp>
        <p:nvGrpSpPr>
          <p:cNvPr id="2" name="Group 2"/>
          <p:cNvGrpSpPr/>
          <p:nvPr/>
        </p:nvGrpSpPr>
        <p:grpSpPr>
          <a:xfrm>
            <a:off x="3821657" y="4681744"/>
            <a:ext cx="3420860" cy="3084486"/>
            <a:chOff x="0" y="0"/>
            <a:chExt cx="2774948" cy="2994172"/>
          </a:xfrm>
        </p:grpSpPr>
        <p:sp>
          <p:nvSpPr>
            <p:cNvPr id="3" name="Freeform 3"/>
            <p:cNvSpPr/>
            <p:nvPr/>
          </p:nvSpPr>
          <p:spPr>
            <a:xfrm>
              <a:off x="0" y="0"/>
              <a:ext cx="2774948" cy="2994172"/>
            </a:xfrm>
            <a:custGeom>
              <a:avLst/>
              <a:gdLst/>
              <a:ahLst/>
              <a:cxnLst/>
              <a:rect l="l" t="t" r="r" b="b"/>
              <a:pathLst>
                <a:path w="2774948" h="2994172">
                  <a:moveTo>
                    <a:pt x="2650488" y="2994172"/>
                  </a:moveTo>
                  <a:lnTo>
                    <a:pt x="124460" y="2994172"/>
                  </a:lnTo>
                  <a:cubicBezTo>
                    <a:pt x="55880" y="2994172"/>
                    <a:pt x="0" y="2938292"/>
                    <a:pt x="0" y="2869712"/>
                  </a:cubicBezTo>
                  <a:lnTo>
                    <a:pt x="0" y="124460"/>
                  </a:lnTo>
                  <a:cubicBezTo>
                    <a:pt x="0" y="55880"/>
                    <a:pt x="55880" y="0"/>
                    <a:pt x="124460" y="0"/>
                  </a:cubicBezTo>
                  <a:lnTo>
                    <a:pt x="2650488" y="0"/>
                  </a:lnTo>
                  <a:cubicBezTo>
                    <a:pt x="2719069" y="0"/>
                    <a:pt x="2774948" y="55880"/>
                    <a:pt x="2774948" y="124460"/>
                  </a:cubicBezTo>
                  <a:lnTo>
                    <a:pt x="2774948" y="2869712"/>
                  </a:lnTo>
                  <a:cubicBezTo>
                    <a:pt x="2774948" y="2938292"/>
                    <a:pt x="2719069" y="2994172"/>
                    <a:pt x="2650488" y="2994172"/>
                  </a:cubicBezTo>
                  <a:close/>
                </a:path>
              </a:pathLst>
            </a:custGeom>
            <a:solidFill>
              <a:srgbClr val="ECF2FE"/>
            </a:solidFill>
          </p:spPr>
        </p:sp>
      </p:grpSp>
      <p:grpSp>
        <p:nvGrpSpPr>
          <p:cNvPr id="4" name="Group 4"/>
          <p:cNvGrpSpPr/>
          <p:nvPr/>
        </p:nvGrpSpPr>
        <p:grpSpPr>
          <a:xfrm>
            <a:off x="210553" y="1781049"/>
            <a:ext cx="3420860" cy="5985179"/>
            <a:chOff x="0" y="0"/>
            <a:chExt cx="2774948" cy="6124043"/>
          </a:xfrm>
        </p:grpSpPr>
        <p:sp>
          <p:nvSpPr>
            <p:cNvPr id="5" name="Freeform 5"/>
            <p:cNvSpPr/>
            <p:nvPr/>
          </p:nvSpPr>
          <p:spPr>
            <a:xfrm>
              <a:off x="0" y="0"/>
              <a:ext cx="2774948" cy="6124043"/>
            </a:xfrm>
            <a:custGeom>
              <a:avLst/>
              <a:gdLst/>
              <a:ahLst/>
              <a:cxnLst/>
              <a:rect l="l" t="t" r="r" b="b"/>
              <a:pathLst>
                <a:path w="2774948" h="6124043">
                  <a:moveTo>
                    <a:pt x="2650488" y="6124043"/>
                  </a:moveTo>
                  <a:lnTo>
                    <a:pt x="124460" y="6124043"/>
                  </a:lnTo>
                  <a:cubicBezTo>
                    <a:pt x="55880" y="6124043"/>
                    <a:pt x="0" y="6068163"/>
                    <a:pt x="0" y="5999583"/>
                  </a:cubicBezTo>
                  <a:lnTo>
                    <a:pt x="0" y="124460"/>
                  </a:lnTo>
                  <a:cubicBezTo>
                    <a:pt x="0" y="55880"/>
                    <a:pt x="55880" y="0"/>
                    <a:pt x="124460" y="0"/>
                  </a:cubicBezTo>
                  <a:lnTo>
                    <a:pt x="2650488" y="0"/>
                  </a:lnTo>
                  <a:cubicBezTo>
                    <a:pt x="2719069" y="0"/>
                    <a:pt x="2774948" y="55880"/>
                    <a:pt x="2774948" y="124460"/>
                  </a:cubicBezTo>
                  <a:lnTo>
                    <a:pt x="2774948" y="5999583"/>
                  </a:lnTo>
                  <a:cubicBezTo>
                    <a:pt x="2774948" y="6068163"/>
                    <a:pt x="2719069" y="6124043"/>
                    <a:pt x="2650488" y="6124043"/>
                  </a:cubicBezTo>
                  <a:close/>
                </a:path>
              </a:pathLst>
            </a:custGeom>
            <a:solidFill>
              <a:srgbClr val="ECF2FE"/>
            </a:solidFill>
          </p:spPr>
        </p:sp>
      </p:grpSp>
      <p:grpSp>
        <p:nvGrpSpPr>
          <p:cNvPr id="6" name="Group 6"/>
          <p:cNvGrpSpPr/>
          <p:nvPr/>
        </p:nvGrpSpPr>
        <p:grpSpPr>
          <a:xfrm>
            <a:off x="3821657" y="1781049"/>
            <a:ext cx="3420860" cy="2780427"/>
            <a:chOff x="0" y="0"/>
            <a:chExt cx="2774948" cy="2994172"/>
          </a:xfrm>
        </p:grpSpPr>
        <p:sp>
          <p:nvSpPr>
            <p:cNvPr id="7" name="Freeform 7"/>
            <p:cNvSpPr/>
            <p:nvPr/>
          </p:nvSpPr>
          <p:spPr>
            <a:xfrm>
              <a:off x="0" y="0"/>
              <a:ext cx="2774948" cy="2994172"/>
            </a:xfrm>
            <a:custGeom>
              <a:avLst/>
              <a:gdLst/>
              <a:ahLst/>
              <a:cxnLst/>
              <a:rect l="l" t="t" r="r" b="b"/>
              <a:pathLst>
                <a:path w="2774948" h="2994172">
                  <a:moveTo>
                    <a:pt x="2650488" y="2994172"/>
                  </a:moveTo>
                  <a:lnTo>
                    <a:pt x="124460" y="2994172"/>
                  </a:lnTo>
                  <a:cubicBezTo>
                    <a:pt x="55880" y="2994172"/>
                    <a:pt x="0" y="2938292"/>
                    <a:pt x="0" y="2869712"/>
                  </a:cubicBezTo>
                  <a:lnTo>
                    <a:pt x="0" y="124460"/>
                  </a:lnTo>
                  <a:cubicBezTo>
                    <a:pt x="0" y="55880"/>
                    <a:pt x="55880" y="0"/>
                    <a:pt x="124460" y="0"/>
                  </a:cubicBezTo>
                  <a:lnTo>
                    <a:pt x="2650488" y="0"/>
                  </a:lnTo>
                  <a:cubicBezTo>
                    <a:pt x="2719069" y="0"/>
                    <a:pt x="2774948" y="55880"/>
                    <a:pt x="2774948" y="124460"/>
                  </a:cubicBezTo>
                  <a:lnTo>
                    <a:pt x="2774948" y="2869712"/>
                  </a:lnTo>
                  <a:cubicBezTo>
                    <a:pt x="2774948" y="2938292"/>
                    <a:pt x="2719069" y="2994172"/>
                    <a:pt x="2650488" y="2994172"/>
                  </a:cubicBezTo>
                  <a:close/>
                </a:path>
              </a:pathLst>
            </a:custGeom>
            <a:solidFill>
              <a:srgbClr val="ECF2FE"/>
            </a:solidFill>
          </p:spPr>
        </p:sp>
      </p:grpSp>
      <p:grpSp>
        <p:nvGrpSpPr>
          <p:cNvPr id="8" name="Group 8"/>
          <p:cNvGrpSpPr/>
          <p:nvPr/>
        </p:nvGrpSpPr>
        <p:grpSpPr>
          <a:xfrm>
            <a:off x="7432761" y="1781049"/>
            <a:ext cx="3420860" cy="5985179"/>
            <a:chOff x="0" y="0"/>
            <a:chExt cx="2774948" cy="6124043"/>
          </a:xfrm>
        </p:grpSpPr>
        <p:sp>
          <p:nvSpPr>
            <p:cNvPr id="9" name="Freeform 9"/>
            <p:cNvSpPr/>
            <p:nvPr/>
          </p:nvSpPr>
          <p:spPr>
            <a:xfrm>
              <a:off x="0" y="0"/>
              <a:ext cx="2774948" cy="6124043"/>
            </a:xfrm>
            <a:custGeom>
              <a:avLst/>
              <a:gdLst/>
              <a:ahLst/>
              <a:cxnLst/>
              <a:rect l="l" t="t" r="r" b="b"/>
              <a:pathLst>
                <a:path w="2774948" h="6124043">
                  <a:moveTo>
                    <a:pt x="2650488" y="6124043"/>
                  </a:moveTo>
                  <a:lnTo>
                    <a:pt x="124460" y="6124043"/>
                  </a:lnTo>
                  <a:cubicBezTo>
                    <a:pt x="55880" y="6124043"/>
                    <a:pt x="0" y="6068163"/>
                    <a:pt x="0" y="5999583"/>
                  </a:cubicBezTo>
                  <a:lnTo>
                    <a:pt x="0" y="124460"/>
                  </a:lnTo>
                  <a:cubicBezTo>
                    <a:pt x="0" y="55880"/>
                    <a:pt x="55880" y="0"/>
                    <a:pt x="124460" y="0"/>
                  </a:cubicBezTo>
                  <a:lnTo>
                    <a:pt x="2650488" y="0"/>
                  </a:lnTo>
                  <a:cubicBezTo>
                    <a:pt x="2719069" y="0"/>
                    <a:pt x="2774948" y="55880"/>
                    <a:pt x="2774948" y="124460"/>
                  </a:cubicBezTo>
                  <a:lnTo>
                    <a:pt x="2774948" y="5999583"/>
                  </a:lnTo>
                  <a:cubicBezTo>
                    <a:pt x="2774948" y="6068163"/>
                    <a:pt x="2719069" y="6124043"/>
                    <a:pt x="2650488" y="6124043"/>
                  </a:cubicBezTo>
                  <a:close/>
                </a:path>
              </a:pathLst>
            </a:custGeom>
            <a:solidFill>
              <a:srgbClr val="ECF2FE"/>
            </a:solidFill>
          </p:spPr>
        </p:sp>
      </p:grpSp>
      <p:grpSp>
        <p:nvGrpSpPr>
          <p:cNvPr id="14" name="Group 14"/>
          <p:cNvGrpSpPr/>
          <p:nvPr/>
        </p:nvGrpSpPr>
        <p:grpSpPr>
          <a:xfrm>
            <a:off x="14654969" y="1781049"/>
            <a:ext cx="3420860" cy="5985179"/>
            <a:chOff x="0" y="0"/>
            <a:chExt cx="2774948" cy="6124043"/>
          </a:xfrm>
        </p:grpSpPr>
        <p:sp>
          <p:nvSpPr>
            <p:cNvPr id="15" name="Freeform 15"/>
            <p:cNvSpPr/>
            <p:nvPr/>
          </p:nvSpPr>
          <p:spPr>
            <a:xfrm>
              <a:off x="0" y="0"/>
              <a:ext cx="2774948" cy="6124043"/>
            </a:xfrm>
            <a:custGeom>
              <a:avLst/>
              <a:gdLst/>
              <a:ahLst/>
              <a:cxnLst/>
              <a:rect l="l" t="t" r="r" b="b"/>
              <a:pathLst>
                <a:path w="2774948" h="6124043">
                  <a:moveTo>
                    <a:pt x="2650488" y="6124043"/>
                  </a:moveTo>
                  <a:lnTo>
                    <a:pt x="124460" y="6124043"/>
                  </a:lnTo>
                  <a:cubicBezTo>
                    <a:pt x="55880" y="6124043"/>
                    <a:pt x="0" y="6068163"/>
                    <a:pt x="0" y="5999583"/>
                  </a:cubicBezTo>
                  <a:lnTo>
                    <a:pt x="0" y="124460"/>
                  </a:lnTo>
                  <a:cubicBezTo>
                    <a:pt x="0" y="55880"/>
                    <a:pt x="55880" y="0"/>
                    <a:pt x="124460" y="0"/>
                  </a:cubicBezTo>
                  <a:lnTo>
                    <a:pt x="2650488" y="0"/>
                  </a:lnTo>
                  <a:cubicBezTo>
                    <a:pt x="2719069" y="0"/>
                    <a:pt x="2774948" y="55880"/>
                    <a:pt x="2774948" y="124460"/>
                  </a:cubicBezTo>
                  <a:lnTo>
                    <a:pt x="2774948" y="5999583"/>
                  </a:lnTo>
                  <a:cubicBezTo>
                    <a:pt x="2774948" y="6068163"/>
                    <a:pt x="2719069" y="6124043"/>
                    <a:pt x="2650488" y="6124043"/>
                  </a:cubicBezTo>
                  <a:close/>
                </a:path>
              </a:pathLst>
            </a:custGeom>
            <a:solidFill>
              <a:srgbClr val="ECF2FE"/>
            </a:solidFill>
          </p:spPr>
        </p:sp>
      </p:grpSp>
      <p:grpSp>
        <p:nvGrpSpPr>
          <p:cNvPr id="16" name="Group 16"/>
          <p:cNvGrpSpPr/>
          <p:nvPr/>
        </p:nvGrpSpPr>
        <p:grpSpPr>
          <a:xfrm>
            <a:off x="210553" y="7985919"/>
            <a:ext cx="8788259" cy="2074554"/>
            <a:chOff x="0" y="0"/>
            <a:chExt cx="7128899" cy="1682846"/>
          </a:xfrm>
        </p:grpSpPr>
        <p:sp>
          <p:nvSpPr>
            <p:cNvPr id="17" name="Freeform 17"/>
            <p:cNvSpPr/>
            <p:nvPr/>
          </p:nvSpPr>
          <p:spPr>
            <a:xfrm>
              <a:off x="0" y="0"/>
              <a:ext cx="7128899" cy="1682846"/>
            </a:xfrm>
            <a:custGeom>
              <a:avLst/>
              <a:gdLst/>
              <a:ahLst/>
              <a:cxnLst/>
              <a:rect l="l" t="t" r="r" b="b"/>
              <a:pathLst>
                <a:path w="7128899" h="1682846">
                  <a:moveTo>
                    <a:pt x="7004439" y="1682846"/>
                  </a:moveTo>
                  <a:lnTo>
                    <a:pt x="124460" y="1682846"/>
                  </a:lnTo>
                  <a:cubicBezTo>
                    <a:pt x="55880" y="1682846"/>
                    <a:pt x="0" y="1626966"/>
                    <a:pt x="0" y="1558386"/>
                  </a:cubicBezTo>
                  <a:lnTo>
                    <a:pt x="0" y="124460"/>
                  </a:lnTo>
                  <a:cubicBezTo>
                    <a:pt x="0" y="55880"/>
                    <a:pt x="55880" y="0"/>
                    <a:pt x="124460" y="0"/>
                  </a:cubicBezTo>
                  <a:lnTo>
                    <a:pt x="7004439" y="0"/>
                  </a:lnTo>
                  <a:cubicBezTo>
                    <a:pt x="7073019" y="0"/>
                    <a:pt x="7128899" y="55880"/>
                    <a:pt x="7128899" y="124460"/>
                  </a:cubicBezTo>
                  <a:lnTo>
                    <a:pt x="7128899" y="1558386"/>
                  </a:lnTo>
                  <a:cubicBezTo>
                    <a:pt x="7128899" y="1626966"/>
                    <a:pt x="7073019" y="1682846"/>
                    <a:pt x="7004439" y="1682846"/>
                  </a:cubicBezTo>
                  <a:close/>
                </a:path>
              </a:pathLst>
            </a:custGeom>
            <a:solidFill>
              <a:srgbClr val="ECF2FE"/>
            </a:solidFill>
          </p:spPr>
        </p:sp>
      </p:grpSp>
      <p:grpSp>
        <p:nvGrpSpPr>
          <p:cNvPr id="18" name="Group 18"/>
          <p:cNvGrpSpPr/>
          <p:nvPr/>
        </p:nvGrpSpPr>
        <p:grpSpPr>
          <a:xfrm>
            <a:off x="9260280" y="7985919"/>
            <a:ext cx="8815549" cy="2074554"/>
            <a:chOff x="0" y="0"/>
            <a:chExt cx="7151036" cy="1682846"/>
          </a:xfrm>
        </p:grpSpPr>
        <p:sp>
          <p:nvSpPr>
            <p:cNvPr id="19" name="Freeform 19"/>
            <p:cNvSpPr/>
            <p:nvPr/>
          </p:nvSpPr>
          <p:spPr>
            <a:xfrm>
              <a:off x="0" y="0"/>
              <a:ext cx="7151036" cy="1682846"/>
            </a:xfrm>
            <a:custGeom>
              <a:avLst/>
              <a:gdLst/>
              <a:ahLst/>
              <a:cxnLst/>
              <a:rect l="l" t="t" r="r" b="b"/>
              <a:pathLst>
                <a:path w="7151036" h="1682846">
                  <a:moveTo>
                    <a:pt x="7026576" y="1682846"/>
                  </a:moveTo>
                  <a:lnTo>
                    <a:pt x="124460" y="1682846"/>
                  </a:lnTo>
                  <a:cubicBezTo>
                    <a:pt x="55880" y="1682846"/>
                    <a:pt x="0" y="1626966"/>
                    <a:pt x="0" y="1558386"/>
                  </a:cubicBezTo>
                  <a:lnTo>
                    <a:pt x="0" y="124460"/>
                  </a:lnTo>
                  <a:cubicBezTo>
                    <a:pt x="0" y="55880"/>
                    <a:pt x="55880" y="0"/>
                    <a:pt x="124460" y="0"/>
                  </a:cubicBezTo>
                  <a:lnTo>
                    <a:pt x="7026577" y="0"/>
                  </a:lnTo>
                  <a:cubicBezTo>
                    <a:pt x="7095156" y="0"/>
                    <a:pt x="7151036" y="55880"/>
                    <a:pt x="7151036" y="124460"/>
                  </a:cubicBezTo>
                  <a:lnTo>
                    <a:pt x="7151036" y="1558386"/>
                  </a:lnTo>
                  <a:cubicBezTo>
                    <a:pt x="7151036" y="1626966"/>
                    <a:pt x="7095156" y="1682846"/>
                    <a:pt x="7026577" y="1682846"/>
                  </a:cubicBezTo>
                  <a:close/>
                </a:path>
              </a:pathLst>
            </a:custGeom>
            <a:solidFill>
              <a:srgbClr val="ECF2FE"/>
            </a:solidFill>
          </p:spPr>
        </p:sp>
      </p:grpSp>
      <p:grpSp>
        <p:nvGrpSpPr>
          <p:cNvPr id="61" name="Group 60">
            <a:extLst>
              <a:ext uri="{FF2B5EF4-FFF2-40B4-BE49-F238E27FC236}">
                <a16:creationId xmlns:a16="http://schemas.microsoft.com/office/drawing/2014/main" id="{75E90018-C164-42B8-82FC-46F36167D1DA}"/>
              </a:ext>
            </a:extLst>
          </p:cNvPr>
          <p:cNvGrpSpPr/>
          <p:nvPr/>
        </p:nvGrpSpPr>
        <p:grpSpPr>
          <a:xfrm>
            <a:off x="444466" y="2068538"/>
            <a:ext cx="2953034" cy="5410200"/>
            <a:chOff x="444466" y="2095500"/>
            <a:chExt cx="2953034" cy="5410200"/>
          </a:xfrm>
        </p:grpSpPr>
        <p:grpSp>
          <p:nvGrpSpPr>
            <p:cNvPr id="20" name="Group 20"/>
            <p:cNvGrpSpPr/>
            <p:nvPr/>
          </p:nvGrpSpPr>
          <p:grpSpPr>
            <a:xfrm>
              <a:off x="444466" y="2095500"/>
              <a:ext cx="2953034" cy="2265247"/>
              <a:chOff x="0" y="-47625"/>
              <a:chExt cx="3937379" cy="3020328"/>
            </a:xfrm>
          </p:grpSpPr>
          <p:sp>
            <p:nvSpPr>
              <p:cNvPr id="21" name="TextBox 21"/>
              <p:cNvSpPr txBox="1"/>
              <p:nvPr/>
            </p:nvSpPr>
            <p:spPr>
              <a:xfrm>
                <a:off x="0" y="-47625"/>
                <a:ext cx="3937379" cy="530401"/>
              </a:xfrm>
              <a:prstGeom prst="rect">
                <a:avLst/>
              </a:prstGeom>
            </p:spPr>
            <p:txBody>
              <a:bodyPr lIns="0" tIns="0" rIns="0" bIns="0" rtlCol="0" anchor="t">
                <a:spAutoFit/>
              </a:bodyPr>
              <a:lstStyle/>
              <a:p>
                <a:pPr marL="0" lvl="0" indent="0" algn="l">
                  <a:lnSpc>
                    <a:spcPts val="3359"/>
                  </a:lnSpc>
                  <a:spcBef>
                    <a:spcPct val="0"/>
                  </a:spcBef>
                </a:pPr>
                <a:r>
                  <a:rPr lang="en-US" sz="2400" u="none" dirty="0">
                    <a:solidFill>
                      <a:srgbClr val="08104D"/>
                    </a:solidFill>
                    <a:latin typeface="Aileron Heavy"/>
                  </a:rPr>
                  <a:t>Overview</a:t>
                </a:r>
              </a:p>
            </p:txBody>
          </p:sp>
          <p:sp>
            <p:nvSpPr>
              <p:cNvPr id="22" name="TextBox 22"/>
              <p:cNvSpPr txBox="1"/>
              <p:nvPr/>
            </p:nvSpPr>
            <p:spPr>
              <a:xfrm>
                <a:off x="0" y="648477"/>
                <a:ext cx="3922230" cy="2324226"/>
              </a:xfrm>
              <a:prstGeom prst="rect">
                <a:avLst/>
              </a:prstGeom>
            </p:spPr>
            <p:txBody>
              <a:bodyPr wrap="square" lIns="0" tIns="0" rIns="0" bIns="0" rtlCol="0" anchor="t">
                <a:spAutoFit/>
              </a:bodyPr>
              <a:lstStyle/>
              <a:p>
                <a:pPr marL="0" lvl="0" indent="0" algn="l">
                  <a:lnSpc>
                    <a:spcPts val="2272"/>
                  </a:lnSpc>
                  <a:spcBef>
                    <a:spcPct val="0"/>
                  </a:spcBef>
                </a:pPr>
                <a:r>
                  <a:rPr lang="en-US" sz="1600" dirty="0">
                    <a:solidFill>
                      <a:srgbClr val="08104D"/>
                    </a:solidFill>
                    <a:latin typeface="Aileron Regular"/>
                  </a:rPr>
                  <a:t>Cloud-native AI combines AI with cloud infrastructure for faster development and deployment of applications, driving innovation and competitiveness.</a:t>
                </a:r>
              </a:p>
            </p:txBody>
          </p:sp>
        </p:grpSp>
        <p:grpSp>
          <p:nvGrpSpPr>
            <p:cNvPr id="23" name="Group 23"/>
            <p:cNvGrpSpPr/>
            <p:nvPr/>
          </p:nvGrpSpPr>
          <p:grpSpPr>
            <a:xfrm>
              <a:off x="444466" y="4602290"/>
              <a:ext cx="2953034" cy="2903410"/>
              <a:chOff x="0" y="-47625"/>
              <a:chExt cx="3937379" cy="3871212"/>
            </a:xfrm>
          </p:grpSpPr>
          <p:sp>
            <p:nvSpPr>
              <p:cNvPr id="24" name="TextBox 24"/>
              <p:cNvSpPr txBox="1"/>
              <p:nvPr/>
            </p:nvSpPr>
            <p:spPr>
              <a:xfrm>
                <a:off x="0" y="-47625"/>
                <a:ext cx="3937379" cy="1111757"/>
              </a:xfrm>
              <a:prstGeom prst="rect">
                <a:avLst/>
              </a:prstGeom>
            </p:spPr>
            <p:txBody>
              <a:bodyPr lIns="0" tIns="0" rIns="0" bIns="0" rtlCol="0" anchor="t">
                <a:spAutoFit/>
              </a:bodyPr>
              <a:lstStyle/>
              <a:p>
                <a:pPr marL="0" lvl="0" indent="0" algn="l">
                  <a:lnSpc>
                    <a:spcPts val="3359"/>
                  </a:lnSpc>
                  <a:spcBef>
                    <a:spcPct val="0"/>
                  </a:spcBef>
                </a:pPr>
                <a:r>
                  <a:rPr lang="en-US" sz="2400" u="none" dirty="0">
                    <a:solidFill>
                      <a:srgbClr val="08104D"/>
                    </a:solidFill>
                    <a:latin typeface="Aileron Heavy"/>
                  </a:rPr>
                  <a:t>What is Cloud Native AI?</a:t>
                </a:r>
              </a:p>
            </p:txBody>
          </p:sp>
          <p:sp>
            <p:nvSpPr>
              <p:cNvPr id="25" name="TextBox 25"/>
              <p:cNvSpPr txBox="1"/>
              <p:nvPr/>
            </p:nvSpPr>
            <p:spPr>
              <a:xfrm>
                <a:off x="0" y="1106092"/>
                <a:ext cx="3937379" cy="2717495"/>
              </a:xfrm>
              <a:prstGeom prst="rect">
                <a:avLst/>
              </a:prstGeom>
            </p:spPr>
            <p:txBody>
              <a:bodyPr wrap="square" lIns="0" tIns="0" rIns="0" bIns="0" rtlCol="0" anchor="t">
                <a:spAutoFit/>
              </a:bodyPr>
              <a:lstStyle/>
              <a:p>
                <a:pPr marL="0" lvl="0" indent="0" algn="l">
                  <a:lnSpc>
                    <a:spcPts val="2272"/>
                  </a:lnSpc>
                  <a:spcBef>
                    <a:spcPct val="0"/>
                  </a:spcBef>
                </a:pPr>
                <a:r>
                  <a:rPr lang="en-US" sz="1600" dirty="0">
                    <a:solidFill>
                      <a:srgbClr val="08104D"/>
                    </a:solidFill>
                    <a:latin typeface="Aileron Regular"/>
                  </a:rPr>
                  <a:t>Cloud Native Artificial Intelligence streamlines AI workload deployment, scaling, and performance optimization on cloud infrastructure, addressing challenges and enhancing efficiency.</a:t>
                </a:r>
              </a:p>
            </p:txBody>
          </p:sp>
        </p:grpSp>
      </p:grpSp>
      <p:grpSp>
        <p:nvGrpSpPr>
          <p:cNvPr id="62" name="Group 61">
            <a:extLst>
              <a:ext uri="{FF2B5EF4-FFF2-40B4-BE49-F238E27FC236}">
                <a16:creationId xmlns:a16="http://schemas.microsoft.com/office/drawing/2014/main" id="{0E3EDCB8-EEFE-4A2E-9113-8C2D7457592C}"/>
              </a:ext>
            </a:extLst>
          </p:cNvPr>
          <p:cNvGrpSpPr/>
          <p:nvPr/>
        </p:nvGrpSpPr>
        <p:grpSpPr>
          <a:xfrm>
            <a:off x="7666674" y="2020680"/>
            <a:ext cx="2953034" cy="5498418"/>
            <a:chOff x="7667483" y="2007282"/>
            <a:chExt cx="2953034" cy="5498418"/>
          </a:xfrm>
        </p:grpSpPr>
        <p:grpSp>
          <p:nvGrpSpPr>
            <p:cNvPr id="26" name="Group 26"/>
            <p:cNvGrpSpPr/>
            <p:nvPr/>
          </p:nvGrpSpPr>
          <p:grpSpPr>
            <a:xfrm>
              <a:off x="7667483" y="2007282"/>
              <a:ext cx="2953034" cy="3212418"/>
              <a:chOff x="0" y="-219224"/>
              <a:chExt cx="3937379" cy="4283225"/>
            </a:xfrm>
          </p:grpSpPr>
          <p:sp>
            <p:nvSpPr>
              <p:cNvPr id="27" name="TextBox 27"/>
              <p:cNvSpPr txBox="1"/>
              <p:nvPr/>
            </p:nvSpPr>
            <p:spPr>
              <a:xfrm>
                <a:off x="0" y="-219224"/>
                <a:ext cx="3937379" cy="1111758"/>
              </a:xfrm>
              <a:prstGeom prst="rect">
                <a:avLst/>
              </a:prstGeom>
            </p:spPr>
            <p:txBody>
              <a:bodyPr lIns="0" tIns="0" rIns="0" bIns="0" rtlCol="0" anchor="t">
                <a:spAutoFit/>
              </a:bodyPr>
              <a:lstStyle/>
              <a:p>
                <a:pPr marL="0" lvl="0" indent="0" algn="l">
                  <a:lnSpc>
                    <a:spcPts val="3359"/>
                  </a:lnSpc>
                  <a:spcBef>
                    <a:spcPct val="0"/>
                  </a:spcBef>
                </a:pPr>
                <a:r>
                  <a:rPr lang="en-US" sz="2400" u="none" dirty="0">
                    <a:solidFill>
                      <a:srgbClr val="08104D"/>
                    </a:solidFill>
                    <a:latin typeface="Aileron Heavy"/>
                  </a:rPr>
                  <a:t>Key Components and CN Tools</a:t>
                </a:r>
              </a:p>
            </p:txBody>
          </p:sp>
          <p:sp>
            <p:nvSpPr>
              <p:cNvPr id="28" name="TextBox 28"/>
              <p:cNvSpPr txBox="1"/>
              <p:nvPr/>
            </p:nvSpPr>
            <p:spPr>
              <a:xfrm>
                <a:off x="0" y="953234"/>
                <a:ext cx="3937379" cy="3110767"/>
              </a:xfrm>
              <a:prstGeom prst="rect">
                <a:avLst/>
              </a:prstGeom>
            </p:spPr>
            <p:txBody>
              <a:bodyPr lIns="0" tIns="0" rIns="0" bIns="0" rtlCol="0" anchor="t">
                <a:spAutoFit/>
              </a:bodyPr>
              <a:lstStyle/>
              <a:p>
                <a:pPr marL="0" lvl="0" indent="0" algn="l">
                  <a:lnSpc>
                    <a:spcPts val="2272"/>
                  </a:lnSpc>
                  <a:spcBef>
                    <a:spcPct val="0"/>
                  </a:spcBef>
                </a:pPr>
                <a:r>
                  <a:rPr lang="en-US" sz="1600" dirty="0">
                    <a:solidFill>
                      <a:srgbClr val="08104D"/>
                    </a:solidFill>
                    <a:latin typeface="Aileron Regular"/>
                  </a:rPr>
                  <a:t>Cloud-native AI solutions rely on tools like Kubernetes, Docker, Prometheus, Grafana, and managed services from cloud providers for efficient deployment, scaling, management, and monitoring of AI applications.</a:t>
                </a:r>
              </a:p>
            </p:txBody>
          </p:sp>
        </p:grpSp>
        <p:grpSp>
          <p:nvGrpSpPr>
            <p:cNvPr id="29" name="Group 29"/>
            <p:cNvGrpSpPr/>
            <p:nvPr/>
          </p:nvGrpSpPr>
          <p:grpSpPr>
            <a:xfrm>
              <a:off x="7667483" y="5343010"/>
              <a:ext cx="2953034" cy="2162690"/>
              <a:chOff x="0" y="-47625"/>
              <a:chExt cx="3937379" cy="2633653"/>
            </a:xfrm>
          </p:grpSpPr>
          <p:sp>
            <p:nvSpPr>
              <p:cNvPr id="30" name="TextBox 30"/>
              <p:cNvSpPr txBox="1"/>
              <p:nvPr/>
            </p:nvSpPr>
            <p:spPr>
              <a:xfrm>
                <a:off x="0" y="-47625"/>
                <a:ext cx="3937379" cy="484429"/>
              </a:xfrm>
              <a:prstGeom prst="rect">
                <a:avLst/>
              </a:prstGeom>
            </p:spPr>
            <p:txBody>
              <a:bodyPr lIns="0" tIns="0" rIns="0" bIns="0" rtlCol="0" anchor="t">
                <a:spAutoFit/>
              </a:bodyPr>
              <a:lstStyle/>
              <a:p>
                <a:pPr marL="0" lvl="0" indent="0" algn="l">
                  <a:lnSpc>
                    <a:spcPts val="3359"/>
                  </a:lnSpc>
                  <a:spcBef>
                    <a:spcPct val="0"/>
                  </a:spcBef>
                </a:pPr>
                <a:r>
                  <a:rPr lang="en-US" sz="2400" u="none" dirty="0">
                    <a:solidFill>
                      <a:srgbClr val="08104D"/>
                    </a:solidFill>
                    <a:latin typeface="Aileron Heavy"/>
                  </a:rPr>
                  <a:t>Benefits</a:t>
                </a:r>
              </a:p>
            </p:txBody>
          </p:sp>
          <p:sp>
            <p:nvSpPr>
              <p:cNvPr id="31" name="TextBox 31"/>
              <p:cNvSpPr txBox="1"/>
              <p:nvPr/>
            </p:nvSpPr>
            <p:spPr>
              <a:xfrm>
                <a:off x="0" y="456616"/>
                <a:ext cx="3937379" cy="2129412"/>
              </a:xfrm>
              <a:prstGeom prst="rect">
                <a:avLst/>
              </a:prstGeom>
            </p:spPr>
            <p:txBody>
              <a:bodyPr wrap="square" lIns="0" tIns="0" rIns="0" bIns="0" rtlCol="0" anchor="t">
                <a:spAutoFit/>
              </a:bodyPr>
              <a:lstStyle/>
              <a:p>
                <a:pPr marL="0" lvl="0" indent="0" algn="l">
                  <a:lnSpc>
                    <a:spcPts val="2271"/>
                  </a:lnSpc>
                  <a:spcBef>
                    <a:spcPct val="0"/>
                  </a:spcBef>
                </a:pPr>
                <a:r>
                  <a:rPr lang="en-US" sz="1600" dirty="0">
                    <a:solidFill>
                      <a:srgbClr val="08104D"/>
                    </a:solidFill>
                    <a:latin typeface="Aileron Regular"/>
                  </a:rPr>
                  <a:t>Cloud native AI solutions provide scalability, agility, and cost-effectiveness by seamlessly scaling AI workloads, enabling rapid development, and reducing infrastructure costs.</a:t>
                </a:r>
              </a:p>
            </p:txBody>
          </p:sp>
        </p:grpSp>
      </p:grpSp>
      <p:grpSp>
        <p:nvGrpSpPr>
          <p:cNvPr id="38" name="Group 38"/>
          <p:cNvGrpSpPr/>
          <p:nvPr/>
        </p:nvGrpSpPr>
        <p:grpSpPr>
          <a:xfrm>
            <a:off x="4055570" y="2014781"/>
            <a:ext cx="2953034" cy="2312962"/>
            <a:chOff x="0" y="-48429"/>
            <a:chExt cx="3937379" cy="3083948"/>
          </a:xfrm>
        </p:grpSpPr>
        <p:sp>
          <p:nvSpPr>
            <p:cNvPr id="39" name="TextBox 39"/>
            <p:cNvSpPr txBox="1"/>
            <p:nvPr/>
          </p:nvSpPr>
          <p:spPr>
            <a:xfrm>
              <a:off x="0" y="-48429"/>
              <a:ext cx="3937379" cy="1111757"/>
            </a:xfrm>
            <a:prstGeom prst="rect">
              <a:avLst/>
            </a:prstGeom>
          </p:spPr>
          <p:txBody>
            <a:bodyPr wrap="square" lIns="0" tIns="0" rIns="0" bIns="0" rtlCol="0" anchor="t">
              <a:spAutoFit/>
            </a:bodyPr>
            <a:lstStyle/>
            <a:p>
              <a:pPr marL="0" lvl="0" indent="0" algn="l">
                <a:lnSpc>
                  <a:spcPts val="3359"/>
                </a:lnSpc>
                <a:spcBef>
                  <a:spcPct val="0"/>
                </a:spcBef>
              </a:pPr>
              <a:r>
                <a:rPr lang="en-US" sz="2400" u="none" dirty="0">
                  <a:solidFill>
                    <a:srgbClr val="08104D"/>
                  </a:solidFill>
                  <a:latin typeface="Aileron Heavy"/>
                </a:rPr>
                <a:t>What is Generative AI?</a:t>
              </a:r>
            </a:p>
          </p:txBody>
        </p:sp>
        <p:sp>
          <p:nvSpPr>
            <p:cNvPr id="40" name="TextBox 40"/>
            <p:cNvSpPr txBox="1"/>
            <p:nvPr/>
          </p:nvSpPr>
          <p:spPr>
            <a:xfrm>
              <a:off x="0" y="1097296"/>
              <a:ext cx="3937379" cy="1938223"/>
            </a:xfrm>
            <a:prstGeom prst="rect">
              <a:avLst/>
            </a:prstGeom>
          </p:spPr>
          <p:txBody>
            <a:bodyPr wrap="square" lIns="0" tIns="0" rIns="0" bIns="0" rtlCol="0" anchor="t">
              <a:spAutoFit/>
            </a:bodyPr>
            <a:lstStyle/>
            <a:p>
              <a:pPr marL="0" lvl="0" indent="0" algn="l">
                <a:lnSpc>
                  <a:spcPts val="2272"/>
                </a:lnSpc>
                <a:spcBef>
                  <a:spcPct val="0"/>
                </a:spcBef>
              </a:pPr>
              <a:r>
                <a:rPr lang="en-US" sz="1600" dirty="0">
                  <a:solidFill>
                    <a:srgbClr val="08104D"/>
                  </a:solidFill>
                  <a:latin typeface="Aileron Regular"/>
                </a:rPr>
                <a:t>Generative AI synthesizes new data based on learned patterns, fostering creativity and originality across various domains.</a:t>
              </a:r>
              <a:endParaRPr lang="en-US" sz="1600" u="none" dirty="0">
                <a:solidFill>
                  <a:srgbClr val="08104D"/>
                </a:solidFill>
                <a:latin typeface="Aileron Regular"/>
              </a:endParaRPr>
            </a:p>
          </p:txBody>
        </p:sp>
      </p:grpSp>
      <p:grpSp>
        <p:nvGrpSpPr>
          <p:cNvPr id="41" name="Group 41"/>
          <p:cNvGrpSpPr/>
          <p:nvPr/>
        </p:nvGrpSpPr>
        <p:grpSpPr>
          <a:xfrm>
            <a:off x="4055570" y="4920161"/>
            <a:ext cx="2953034" cy="2581559"/>
            <a:chOff x="0" y="-70095"/>
            <a:chExt cx="3937379" cy="3442078"/>
          </a:xfrm>
        </p:grpSpPr>
        <p:sp>
          <p:nvSpPr>
            <p:cNvPr id="42" name="TextBox 42"/>
            <p:cNvSpPr txBox="1"/>
            <p:nvPr/>
          </p:nvSpPr>
          <p:spPr>
            <a:xfrm>
              <a:off x="0" y="-70095"/>
              <a:ext cx="3937379" cy="1111757"/>
            </a:xfrm>
            <a:prstGeom prst="rect">
              <a:avLst/>
            </a:prstGeom>
          </p:spPr>
          <p:txBody>
            <a:bodyPr lIns="0" tIns="0" rIns="0" bIns="0" rtlCol="0" anchor="t">
              <a:spAutoFit/>
            </a:bodyPr>
            <a:lstStyle/>
            <a:p>
              <a:pPr marL="0" lvl="0" indent="0" algn="l">
                <a:lnSpc>
                  <a:spcPts val="3359"/>
                </a:lnSpc>
                <a:spcBef>
                  <a:spcPct val="0"/>
                </a:spcBef>
              </a:pPr>
              <a:r>
                <a:rPr lang="en-US" sz="2400" u="none" dirty="0">
                  <a:solidFill>
                    <a:srgbClr val="08104D"/>
                  </a:solidFill>
                  <a:latin typeface="Aileron Heavy"/>
                </a:rPr>
                <a:t>Examples of Generative AI</a:t>
              </a:r>
            </a:p>
          </p:txBody>
        </p:sp>
        <p:sp>
          <p:nvSpPr>
            <p:cNvPr id="43" name="TextBox 43"/>
            <p:cNvSpPr txBox="1"/>
            <p:nvPr/>
          </p:nvSpPr>
          <p:spPr>
            <a:xfrm>
              <a:off x="0" y="1040490"/>
              <a:ext cx="3937379" cy="2331493"/>
            </a:xfrm>
            <a:prstGeom prst="rect">
              <a:avLst/>
            </a:prstGeom>
          </p:spPr>
          <p:txBody>
            <a:bodyPr lIns="0" tIns="0" rIns="0" bIns="0" rtlCol="0" anchor="t">
              <a:spAutoFit/>
            </a:bodyPr>
            <a:lstStyle/>
            <a:p>
              <a:pPr marL="0" lvl="0" indent="0" algn="l">
                <a:lnSpc>
                  <a:spcPts val="2272"/>
                </a:lnSpc>
                <a:spcBef>
                  <a:spcPct val="0"/>
                </a:spcBef>
              </a:pPr>
              <a:r>
                <a:rPr lang="en-US" sz="1600" dirty="0">
                  <a:solidFill>
                    <a:srgbClr val="08104D"/>
                  </a:solidFill>
                  <a:latin typeface="Aileron Regular"/>
                </a:rPr>
                <a:t>OpenAI's GPT models exemplify Generative AI, capable of generating contextually relevant text across various applications, from content generation to language translation.</a:t>
              </a:r>
            </a:p>
          </p:txBody>
        </p:sp>
      </p:grpSp>
      <p:grpSp>
        <p:nvGrpSpPr>
          <p:cNvPr id="50" name="Group 50"/>
          <p:cNvGrpSpPr/>
          <p:nvPr/>
        </p:nvGrpSpPr>
        <p:grpSpPr>
          <a:xfrm>
            <a:off x="591590" y="8330276"/>
            <a:ext cx="8026184" cy="1385840"/>
            <a:chOff x="0" y="-47625"/>
            <a:chExt cx="10701578" cy="1847786"/>
          </a:xfrm>
        </p:grpSpPr>
        <p:sp>
          <p:nvSpPr>
            <p:cNvPr id="51" name="TextBox 51"/>
            <p:cNvSpPr txBox="1"/>
            <p:nvPr/>
          </p:nvSpPr>
          <p:spPr>
            <a:xfrm>
              <a:off x="0" y="-47625"/>
              <a:ext cx="10701578" cy="530401"/>
            </a:xfrm>
            <a:prstGeom prst="rect">
              <a:avLst/>
            </a:prstGeom>
          </p:spPr>
          <p:txBody>
            <a:bodyPr lIns="0" tIns="0" rIns="0" bIns="0" rtlCol="0" anchor="t">
              <a:spAutoFit/>
            </a:bodyPr>
            <a:lstStyle/>
            <a:p>
              <a:pPr marL="0" lvl="0" indent="0" algn="l">
                <a:lnSpc>
                  <a:spcPts val="3359"/>
                </a:lnSpc>
                <a:spcBef>
                  <a:spcPct val="0"/>
                </a:spcBef>
              </a:pPr>
              <a:r>
                <a:rPr lang="en-US" sz="2399" u="none" dirty="0">
                  <a:solidFill>
                    <a:srgbClr val="08104D"/>
                  </a:solidFill>
                  <a:latin typeface="Aileron Heavy"/>
                </a:rPr>
                <a:t>Case Studies</a:t>
              </a:r>
            </a:p>
          </p:txBody>
        </p:sp>
        <p:sp>
          <p:nvSpPr>
            <p:cNvPr id="52" name="TextBox 52"/>
            <p:cNvSpPr txBox="1"/>
            <p:nvPr/>
          </p:nvSpPr>
          <p:spPr>
            <a:xfrm>
              <a:off x="0" y="648477"/>
              <a:ext cx="10701578" cy="1151684"/>
            </a:xfrm>
            <a:prstGeom prst="rect">
              <a:avLst/>
            </a:prstGeom>
          </p:spPr>
          <p:txBody>
            <a:bodyPr lIns="0" tIns="0" rIns="0" bIns="0" rtlCol="0" anchor="t">
              <a:spAutoFit/>
            </a:bodyPr>
            <a:lstStyle/>
            <a:p>
              <a:pPr marL="0" lvl="0" indent="0" algn="l">
                <a:lnSpc>
                  <a:spcPts val="2271"/>
                </a:lnSpc>
                <a:spcBef>
                  <a:spcPct val="0"/>
                </a:spcBef>
              </a:pPr>
              <a:r>
                <a:rPr lang="en-US" sz="1600" dirty="0">
                  <a:solidFill>
                    <a:srgbClr val="08104D"/>
                  </a:solidFill>
                  <a:latin typeface="Aileron Regular"/>
                </a:rPr>
                <a:t>Real-world case studies showcase the transformative impact of cloud native AI, such as improved healthcare outcomes through faster diagnosis and treatment planning, and enhanced security in financial services through fraud detection and risk management.</a:t>
              </a:r>
            </a:p>
          </p:txBody>
        </p:sp>
      </p:grpSp>
      <p:grpSp>
        <p:nvGrpSpPr>
          <p:cNvPr id="53" name="Group 53"/>
          <p:cNvGrpSpPr/>
          <p:nvPr/>
        </p:nvGrpSpPr>
        <p:grpSpPr>
          <a:xfrm>
            <a:off x="9654962" y="8333002"/>
            <a:ext cx="8026184" cy="1380389"/>
            <a:chOff x="0" y="-47625"/>
            <a:chExt cx="10701578" cy="1840517"/>
          </a:xfrm>
        </p:grpSpPr>
        <p:sp>
          <p:nvSpPr>
            <p:cNvPr id="54" name="TextBox 54"/>
            <p:cNvSpPr txBox="1"/>
            <p:nvPr/>
          </p:nvSpPr>
          <p:spPr>
            <a:xfrm>
              <a:off x="0" y="-47625"/>
              <a:ext cx="10701578" cy="530401"/>
            </a:xfrm>
            <a:prstGeom prst="rect">
              <a:avLst/>
            </a:prstGeom>
          </p:spPr>
          <p:txBody>
            <a:bodyPr lIns="0" tIns="0" rIns="0" bIns="0" rtlCol="0" anchor="t">
              <a:spAutoFit/>
            </a:bodyPr>
            <a:lstStyle/>
            <a:p>
              <a:pPr marL="0" lvl="0" indent="0" algn="l">
                <a:lnSpc>
                  <a:spcPts val="3359"/>
                </a:lnSpc>
                <a:spcBef>
                  <a:spcPct val="0"/>
                </a:spcBef>
              </a:pPr>
              <a:r>
                <a:rPr lang="en-US" sz="2399" u="none" dirty="0">
                  <a:solidFill>
                    <a:srgbClr val="08104D"/>
                  </a:solidFill>
                  <a:latin typeface="Aileron Heavy"/>
                </a:rPr>
                <a:t>Conclusion</a:t>
              </a:r>
            </a:p>
          </p:txBody>
        </p:sp>
        <p:sp>
          <p:nvSpPr>
            <p:cNvPr id="55" name="TextBox 55"/>
            <p:cNvSpPr txBox="1"/>
            <p:nvPr/>
          </p:nvSpPr>
          <p:spPr>
            <a:xfrm>
              <a:off x="0" y="648477"/>
              <a:ext cx="10701578" cy="1144415"/>
            </a:xfrm>
            <a:prstGeom prst="rect">
              <a:avLst/>
            </a:prstGeom>
          </p:spPr>
          <p:txBody>
            <a:bodyPr lIns="0" tIns="0" rIns="0" bIns="0" rtlCol="0" anchor="t">
              <a:spAutoFit/>
            </a:bodyPr>
            <a:lstStyle/>
            <a:p>
              <a:pPr marL="0" lvl="0" indent="0" algn="l">
                <a:lnSpc>
                  <a:spcPts val="2272"/>
                </a:lnSpc>
                <a:spcBef>
                  <a:spcPct val="0"/>
                </a:spcBef>
              </a:pPr>
              <a:r>
                <a:rPr lang="en-US" sz="1600" dirty="0">
                  <a:solidFill>
                    <a:srgbClr val="08104D"/>
                  </a:solidFill>
                  <a:latin typeface="Aileron Regular"/>
                </a:rPr>
                <a:t>In conclusion, CNAI revolutionizes development and deployment, leveraging cloud scalability for accelerated innovation and competitive advantage, demanding careful planning and collaboration, yet promising transformative opportunities in the digital age.</a:t>
              </a:r>
            </a:p>
          </p:txBody>
        </p:sp>
      </p:grpSp>
      <p:grpSp>
        <p:nvGrpSpPr>
          <p:cNvPr id="56" name="Group 2">
            <a:extLst>
              <a:ext uri="{FF2B5EF4-FFF2-40B4-BE49-F238E27FC236}">
                <a16:creationId xmlns:a16="http://schemas.microsoft.com/office/drawing/2014/main" id="{97007083-42CC-4690-81EB-DE77A3B2E29B}"/>
              </a:ext>
            </a:extLst>
          </p:cNvPr>
          <p:cNvGrpSpPr/>
          <p:nvPr/>
        </p:nvGrpSpPr>
        <p:grpSpPr>
          <a:xfrm>
            <a:off x="11043865" y="4849242"/>
            <a:ext cx="3420860" cy="2916987"/>
            <a:chOff x="0" y="0"/>
            <a:chExt cx="2774948" cy="2994172"/>
          </a:xfrm>
        </p:grpSpPr>
        <p:sp>
          <p:nvSpPr>
            <p:cNvPr id="57" name="Freeform 3">
              <a:extLst>
                <a:ext uri="{FF2B5EF4-FFF2-40B4-BE49-F238E27FC236}">
                  <a16:creationId xmlns:a16="http://schemas.microsoft.com/office/drawing/2014/main" id="{8D53928A-9A02-4298-B5CF-BEC50C7F0F4A}"/>
                </a:ext>
              </a:extLst>
            </p:cNvPr>
            <p:cNvSpPr/>
            <p:nvPr/>
          </p:nvSpPr>
          <p:spPr>
            <a:xfrm>
              <a:off x="0" y="0"/>
              <a:ext cx="2774948" cy="2994172"/>
            </a:xfrm>
            <a:custGeom>
              <a:avLst/>
              <a:gdLst/>
              <a:ahLst/>
              <a:cxnLst/>
              <a:rect l="l" t="t" r="r" b="b"/>
              <a:pathLst>
                <a:path w="2774948" h="2994172">
                  <a:moveTo>
                    <a:pt x="2650488" y="2994172"/>
                  </a:moveTo>
                  <a:lnTo>
                    <a:pt x="124460" y="2994172"/>
                  </a:lnTo>
                  <a:cubicBezTo>
                    <a:pt x="55880" y="2994172"/>
                    <a:pt x="0" y="2938292"/>
                    <a:pt x="0" y="2869712"/>
                  </a:cubicBezTo>
                  <a:lnTo>
                    <a:pt x="0" y="124460"/>
                  </a:lnTo>
                  <a:cubicBezTo>
                    <a:pt x="0" y="55880"/>
                    <a:pt x="55880" y="0"/>
                    <a:pt x="124460" y="0"/>
                  </a:cubicBezTo>
                  <a:lnTo>
                    <a:pt x="2650488" y="0"/>
                  </a:lnTo>
                  <a:cubicBezTo>
                    <a:pt x="2719069" y="0"/>
                    <a:pt x="2774948" y="55880"/>
                    <a:pt x="2774948" y="124460"/>
                  </a:cubicBezTo>
                  <a:lnTo>
                    <a:pt x="2774948" y="2869712"/>
                  </a:lnTo>
                  <a:cubicBezTo>
                    <a:pt x="2774948" y="2938292"/>
                    <a:pt x="2719069" y="2994172"/>
                    <a:pt x="2650488" y="2994172"/>
                  </a:cubicBezTo>
                  <a:close/>
                </a:path>
              </a:pathLst>
            </a:custGeom>
            <a:solidFill>
              <a:srgbClr val="ECF2FE"/>
            </a:solidFill>
          </p:spPr>
        </p:sp>
      </p:grpSp>
      <p:grpSp>
        <p:nvGrpSpPr>
          <p:cNvPr id="58" name="Group 6">
            <a:extLst>
              <a:ext uri="{FF2B5EF4-FFF2-40B4-BE49-F238E27FC236}">
                <a16:creationId xmlns:a16="http://schemas.microsoft.com/office/drawing/2014/main" id="{14E39E7E-B292-4958-A6AE-35EB0D7CED88}"/>
              </a:ext>
            </a:extLst>
          </p:cNvPr>
          <p:cNvGrpSpPr/>
          <p:nvPr/>
        </p:nvGrpSpPr>
        <p:grpSpPr>
          <a:xfrm>
            <a:off x="11043865" y="1781049"/>
            <a:ext cx="3420860" cy="2939678"/>
            <a:chOff x="0" y="0"/>
            <a:chExt cx="2774948" cy="2994172"/>
          </a:xfrm>
        </p:grpSpPr>
        <p:sp>
          <p:nvSpPr>
            <p:cNvPr id="59" name="Freeform 7">
              <a:extLst>
                <a:ext uri="{FF2B5EF4-FFF2-40B4-BE49-F238E27FC236}">
                  <a16:creationId xmlns:a16="http://schemas.microsoft.com/office/drawing/2014/main" id="{75CC8711-A2B1-49FC-BEEC-F0BC4C70214A}"/>
                </a:ext>
              </a:extLst>
            </p:cNvPr>
            <p:cNvSpPr/>
            <p:nvPr/>
          </p:nvSpPr>
          <p:spPr>
            <a:xfrm>
              <a:off x="0" y="0"/>
              <a:ext cx="2774948" cy="2994172"/>
            </a:xfrm>
            <a:custGeom>
              <a:avLst/>
              <a:gdLst/>
              <a:ahLst/>
              <a:cxnLst/>
              <a:rect l="l" t="t" r="r" b="b"/>
              <a:pathLst>
                <a:path w="2774948" h="2994172">
                  <a:moveTo>
                    <a:pt x="2650488" y="2994172"/>
                  </a:moveTo>
                  <a:lnTo>
                    <a:pt x="124460" y="2994172"/>
                  </a:lnTo>
                  <a:cubicBezTo>
                    <a:pt x="55880" y="2994172"/>
                    <a:pt x="0" y="2938292"/>
                    <a:pt x="0" y="2869712"/>
                  </a:cubicBezTo>
                  <a:lnTo>
                    <a:pt x="0" y="124460"/>
                  </a:lnTo>
                  <a:cubicBezTo>
                    <a:pt x="0" y="55880"/>
                    <a:pt x="55880" y="0"/>
                    <a:pt x="124460" y="0"/>
                  </a:cubicBezTo>
                  <a:lnTo>
                    <a:pt x="2650488" y="0"/>
                  </a:lnTo>
                  <a:cubicBezTo>
                    <a:pt x="2719069" y="0"/>
                    <a:pt x="2774948" y="55880"/>
                    <a:pt x="2774948" y="124460"/>
                  </a:cubicBezTo>
                  <a:lnTo>
                    <a:pt x="2774948" y="2869712"/>
                  </a:lnTo>
                  <a:cubicBezTo>
                    <a:pt x="2774948" y="2938292"/>
                    <a:pt x="2719069" y="2994172"/>
                    <a:pt x="2650488" y="2994172"/>
                  </a:cubicBezTo>
                  <a:close/>
                </a:path>
              </a:pathLst>
            </a:custGeom>
            <a:solidFill>
              <a:srgbClr val="ECF2FE"/>
            </a:solidFill>
          </p:spPr>
        </p:sp>
      </p:grpSp>
      <p:sp>
        <p:nvSpPr>
          <p:cNvPr id="60" name="TextBox 8">
            <a:extLst>
              <a:ext uri="{FF2B5EF4-FFF2-40B4-BE49-F238E27FC236}">
                <a16:creationId xmlns:a16="http://schemas.microsoft.com/office/drawing/2014/main" id="{57BD605C-EB7A-4FC1-807F-DFB6EC3B4637}"/>
              </a:ext>
            </a:extLst>
          </p:cNvPr>
          <p:cNvSpPr txBox="1"/>
          <p:nvPr/>
        </p:nvSpPr>
        <p:spPr>
          <a:xfrm>
            <a:off x="0" y="449387"/>
            <a:ext cx="18287999" cy="807913"/>
          </a:xfrm>
          <a:prstGeom prst="rect">
            <a:avLst/>
          </a:prstGeom>
        </p:spPr>
        <p:txBody>
          <a:bodyPr wrap="square" lIns="0" tIns="0" rIns="0" bIns="0" rtlCol="0" anchor="t">
            <a:spAutoFit/>
          </a:bodyPr>
          <a:lstStyle/>
          <a:p>
            <a:pPr marL="0" lvl="0" indent="0" algn="ctr">
              <a:lnSpc>
                <a:spcPts val="6300"/>
              </a:lnSpc>
              <a:spcBef>
                <a:spcPct val="0"/>
              </a:spcBef>
            </a:pPr>
            <a:r>
              <a:rPr lang="en-US" sz="5400" dirty="0">
                <a:solidFill>
                  <a:srgbClr val="ECF2FE"/>
                </a:solidFill>
                <a:latin typeface="Aileron Heavy Bold"/>
              </a:rPr>
              <a:t>Content</a:t>
            </a:r>
            <a:r>
              <a:rPr lang="en-US" sz="5400" u="none" dirty="0">
                <a:solidFill>
                  <a:srgbClr val="ECF2FE"/>
                </a:solidFill>
                <a:latin typeface="Aileron Heavy Bold"/>
              </a:rPr>
              <a:t> of the Presentation</a:t>
            </a:r>
          </a:p>
        </p:txBody>
      </p:sp>
      <p:grpSp>
        <p:nvGrpSpPr>
          <p:cNvPr id="63" name="Group 35">
            <a:extLst>
              <a:ext uri="{FF2B5EF4-FFF2-40B4-BE49-F238E27FC236}">
                <a16:creationId xmlns:a16="http://schemas.microsoft.com/office/drawing/2014/main" id="{2DF38B44-D0DA-4CF5-8A62-4EB60DCE317A}"/>
              </a:ext>
            </a:extLst>
          </p:cNvPr>
          <p:cNvGrpSpPr/>
          <p:nvPr/>
        </p:nvGrpSpPr>
        <p:grpSpPr>
          <a:xfrm>
            <a:off x="11277778" y="2007262"/>
            <a:ext cx="2953034" cy="2487253"/>
            <a:chOff x="0" y="-47625"/>
            <a:chExt cx="3937379" cy="3316337"/>
          </a:xfrm>
        </p:grpSpPr>
        <p:sp>
          <p:nvSpPr>
            <p:cNvPr id="64" name="TextBox 36">
              <a:extLst>
                <a:ext uri="{FF2B5EF4-FFF2-40B4-BE49-F238E27FC236}">
                  <a16:creationId xmlns:a16="http://schemas.microsoft.com/office/drawing/2014/main" id="{BB9944FE-8477-41E4-8553-42C2599A2EB9}"/>
                </a:ext>
              </a:extLst>
            </p:cNvPr>
            <p:cNvSpPr txBox="1"/>
            <p:nvPr/>
          </p:nvSpPr>
          <p:spPr>
            <a:xfrm>
              <a:off x="0" y="-47625"/>
              <a:ext cx="3937379" cy="530401"/>
            </a:xfrm>
            <a:prstGeom prst="rect">
              <a:avLst/>
            </a:prstGeom>
          </p:spPr>
          <p:txBody>
            <a:bodyPr lIns="0" tIns="0" rIns="0" bIns="0" rtlCol="0" anchor="t">
              <a:spAutoFit/>
            </a:bodyPr>
            <a:lstStyle/>
            <a:p>
              <a:pPr marL="0" lvl="0" indent="0" algn="l">
                <a:lnSpc>
                  <a:spcPts val="3359"/>
                </a:lnSpc>
                <a:spcBef>
                  <a:spcPct val="0"/>
                </a:spcBef>
              </a:pPr>
              <a:r>
                <a:rPr lang="en-US" sz="2400" u="none" dirty="0">
                  <a:solidFill>
                    <a:srgbClr val="08104D"/>
                  </a:solidFill>
                  <a:latin typeface="Aileron Heavy"/>
                </a:rPr>
                <a:t>Use Cases</a:t>
              </a:r>
            </a:p>
          </p:txBody>
        </p:sp>
        <p:sp>
          <p:nvSpPr>
            <p:cNvPr id="65" name="TextBox 37">
              <a:extLst>
                <a:ext uri="{FF2B5EF4-FFF2-40B4-BE49-F238E27FC236}">
                  <a16:creationId xmlns:a16="http://schemas.microsoft.com/office/drawing/2014/main" id="{8C9C14E4-26CE-41E4-A1E4-242B689CD791}"/>
                </a:ext>
              </a:extLst>
            </p:cNvPr>
            <p:cNvSpPr txBox="1"/>
            <p:nvPr/>
          </p:nvSpPr>
          <p:spPr>
            <a:xfrm>
              <a:off x="0" y="543950"/>
              <a:ext cx="3937379" cy="2724762"/>
            </a:xfrm>
            <a:prstGeom prst="rect">
              <a:avLst/>
            </a:prstGeom>
          </p:spPr>
          <p:txBody>
            <a:bodyPr lIns="0" tIns="0" rIns="0" bIns="0" rtlCol="0" anchor="t">
              <a:spAutoFit/>
            </a:bodyPr>
            <a:lstStyle/>
            <a:p>
              <a:pPr marL="0" lvl="0" indent="0" algn="l">
                <a:lnSpc>
                  <a:spcPts val="2272"/>
                </a:lnSpc>
                <a:spcBef>
                  <a:spcPct val="0"/>
                </a:spcBef>
              </a:pPr>
              <a:r>
                <a:rPr lang="en-US" sz="1600" dirty="0">
                  <a:solidFill>
                    <a:srgbClr val="08104D"/>
                  </a:solidFill>
                  <a:latin typeface="Aileron Regular"/>
                </a:rPr>
                <a:t>Cloud native AI solutions span healthcare, finance, retail, and manufacturing industries, offering diagnostic assistance, fraud detection, personalized recommendations, and predictive maintenance.</a:t>
              </a:r>
            </a:p>
          </p:txBody>
        </p:sp>
      </p:grpSp>
      <p:grpSp>
        <p:nvGrpSpPr>
          <p:cNvPr id="35" name="Group 35"/>
          <p:cNvGrpSpPr/>
          <p:nvPr/>
        </p:nvGrpSpPr>
        <p:grpSpPr>
          <a:xfrm>
            <a:off x="11277778" y="5019241"/>
            <a:ext cx="2953034" cy="2576988"/>
            <a:chOff x="0" y="-47625"/>
            <a:chExt cx="3937379" cy="3435983"/>
          </a:xfrm>
        </p:grpSpPr>
        <p:sp>
          <p:nvSpPr>
            <p:cNvPr id="36" name="TextBox 36"/>
            <p:cNvSpPr txBox="1"/>
            <p:nvPr/>
          </p:nvSpPr>
          <p:spPr>
            <a:xfrm>
              <a:off x="0" y="-47625"/>
              <a:ext cx="3937379" cy="1111757"/>
            </a:xfrm>
            <a:prstGeom prst="rect">
              <a:avLst/>
            </a:prstGeom>
          </p:spPr>
          <p:txBody>
            <a:bodyPr lIns="0" tIns="0" rIns="0" bIns="0" rtlCol="0" anchor="t">
              <a:spAutoFit/>
            </a:bodyPr>
            <a:lstStyle/>
            <a:p>
              <a:pPr>
                <a:lnSpc>
                  <a:spcPts val="3359"/>
                </a:lnSpc>
                <a:spcBef>
                  <a:spcPct val="0"/>
                </a:spcBef>
              </a:pPr>
              <a:r>
                <a:rPr lang="en-US" sz="2400" dirty="0">
                  <a:solidFill>
                    <a:srgbClr val="08104D"/>
                  </a:solidFill>
                  <a:latin typeface="Aileron Heavy"/>
                </a:rPr>
                <a:t>Challenges and Considerations</a:t>
              </a:r>
            </a:p>
          </p:txBody>
        </p:sp>
        <p:sp>
          <p:nvSpPr>
            <p:cNvPr id="37" name="TextBox 37"/>
            <p:cNvSpPr txBox="1"/>
            <p:nvPr/>
          </p:nvSpPr>
          <p:spPr>
            <a:xfrm>
              <a:off x="0" y="1064132"/>
              <a:ext cx="3937379" cy="2324226"/>
            </a:xfrm>
            <a:prstGeom prst="rect">
              <a:avLst/>
            </a:prstGeom>
          </p:spPr>
          <p:txBody>
            <a:bodyPr lIns="0" tIns="0" rIns="0" bIns="0" rtlCol="0" anchor="t">
              <a:spAutoFit/>
            </a:bodyPr>
            <a:lstStyle/>
            <a:p>
              <a:pPr marL="0" lvl="0" indent="0" algn="l">
                <a:lnSpc>
                  <a:spcPts val="2272"/>
                </a:lnSpc>
                <a:spcBef>
                  <a:spcPct val="0"/>
                </a:spcBef>
              </a:pPr>
              <a:r>
                <a:rPr lang="en-US" sz="1600" dirty="0">
                  <a:solidFill>
                    <a:srgbClr val="08104D"/>
                  </a:solidFill>
                  <a:latin typeface="Aileron Regular"/>
                </a:rPr>
                <a:t>Implementing CNAI solutions requires addressing challenges including data privacy, cost management, skills gap, and interoperability for seamless integration and compliance.</a:t>
              </a:r>
            </a:p>
          </p:txBody>
        </p:sp>
      </p:grpSp>
      <p:grpSp>
        <p:nvGrpSpPr>
          <p:cNvPr id="72" name="Group 71">
            <a:extLst>
              <a:ext uri="{FF2B5EF4-FFF2-40B4-BE49-F238E27FC236}">
                <a16:creationId xmlns:a16="http://schemas.microsoft.com/office/drawing/2014/main" id="{40FC78C8-8611-41E9-875C-6292117200C1}"/>
              </a:ext>
            </a:extLst>
          </p:cNvPr>
          <p:cNvGrpSpPr/>
          <p:nvPr/>
        </p:nvGrpSpPr>
        <p:grpSpPr>
          <a:xfrm>
            <a:off x="14882515" y="1957287"/>
            <a:ext cx="2965768" cy="5632703"/>
            <a:chOff x="14877766" y="2025397"/>
            <a:chExt cx="2965768" cy="5632703"/>
          </a:xfrm>
        </p:grpSpPr>
        <p:grpSp>
          <p:nvGrpSpPr>
            <p:cNvPr id="66" name="Group 35">
              <a:extLst>
                <a:ext uri="{FF2B5EF4-FFF2-40B4-BE49-F238E27FC236}">
                  <a16:creationId xmlns:a16="http://schemas.microsoft.com/office/drawing/2014/main" id="{DFED2727-09CF-4FF5-8102-0084C78FEE12}"/>
                </a:ext>
              </a:extLst>
            </p:cNvPr>
            <p:cNvGrpSpPr/>
            <p:nvPr/>
          </p:nvGrpSpPr>
          <p:grpSpPr>
            <a:xfrm>
              <a:off x="14877766" y="2025397"/>
              <a:ext cx="2953034" cy="2737104"/>
              <a:chOff x="0" y="-47625"/>
              <a:chExt cx="3937379" cy="3649470"/>
            </a:xfrm>
          </p:grpSpPr>
          <p:sp>
            <p:nvSpPr>
              <p:cNvPr id="67" name="TextBox 36">
                <a:extLst>
                  <a:ext uri="{FF2B5EF4-FFF2-40B4-BE49-F238E27FC236}">
                    <a16:creationId xmlns:a16="http://schemas.microsoft.com/office/drawing/2014/main" id="{F6853C6E-E12C-4558-8876-B407BCABEBD0}"/>
                  </a:ext>
                </a:extLst>
              </p:cNvPr>
              <p:cNvSpPr txBox="1"/>
              <p:nvPr/>
            </p:nvSpPr>
            <p:spPr>
              <a:xfrm>
                <a:off x="0" y="-47625"/>
                <a:ext cx="3937379" cy="530401"/>
              </a:xfrm>
              <a:prstGeom prst="rect">
                <a:avLst/>
              </a:prstGeom>
            </p:spPr>
            <p:txBody>
              <a:bodyPr lIns="0" tIns="0" rIns="0" bIns="0" rtlCol="0" anchor="t">
                <a:spAutoFit/>
              </a:bodyPr>
              <a:lstStyle/>
              <a:p>
                <a:pPr>
                  <a:lnSpc>
                    <a:spcPts val="3359"/>
                  </a:lnSpc>
                  <a:spcBef>
                    <a:spcPct val="0"/>
                  </a:spcBef>
                </a:pPr>
                <a:r>
                  <a:rPr lang="en-US" sz="2400" dirty="0">
                    <a:solidFill>
                      <a:srgbClr val="08104D"/>
                    </a:solidFill>
                    <a:latin typeface="Aileron Heavy"/>
                  </a:rPr>
                  <a:t>Best Practices</a:t>
                </a:r>
              </a:p>
            </p:txBody>
          </p:sp>
          <p:sp>
            <p:nvSpPr>
              <p:cNvPr id="68" name="TextBox 37">
                <a:extLst>
                  <a:ext uri="{FF2B5EF4-FFF2-40B4-BE49-F238E27FC236}">
                    <a16:creationId xmlns:a16="http://schemas.microsoft.com/office/drawing/2014/main" id="{3A76491D-A5E7-410C-9E6E-8D7509AA6708}"/>
                  </a:ext>
                </a:extLst>
              </p:cNvPr>
              <p:cNvSpPr txBox="1"/>
              <p:nvPr/>
            </p:nvSpPr>
            <p:spPr>
              <a:xfrm>
                <a:off x="0" y="491079"/>
                <a:ext cx="3937379" cy="3110766"/>
              </a:xfrm>
              <a:prstGeom prst="rect">
                <a:avLst/>
              </a:prstGeom>
            </p:spPr>
            <p:txBody>
              <a:bodyPr lIns="0" tIns="0" rIns="0" bIns="0" rtlCol="0" anchor="t">
                <a:spAutoFit/>
              </a:bodyPr>
              <a:lstStyle/>
              <a:p>
                <a:pPr marL="0" lvl="0" indent="0" algn="l">
                  <a:lnSpc>
                    <a:spcPts val="2272"/>
                  </a:lnSpc>
                  <a:spcBef>
                    <a:spcPct val="0"/>
                  </a:spcBef>
                </a:pPr>
                <a:r>
                  <a:rPr lang="en-US" sz="1600" dirty="0">
                    <a:solidFill>
                      <a:srgbClr val="08104D"/>
                    </a:solidFill>
                    <a:latin typeface="Aileron Regular"/>
                  </a:rPr>
                  <a:t>Successful implementation of cloud native AI solutions entails aligning objectives with business goals, prioritizing data governance and security, fostering collaboration, and embracing automation and DevOps practices.</a:t>
                </a:r>
              </a:p>
            </p:txBody>
          </p:sp>
        </p:grpSp>
        <p:grpSp>
          <p:nvGrpSpPr>
            <p:cNvPr id="69" name="Group 35">
              <a:extLst>
                <a:ext uri="{FF2B5EF4-FFF2-40B4-BE49-F238E27FC236}">
                  <a16:creationId xmlns:a16="http://schemas.microsoft.com/office/drawing/2014/main" id="{E6E17952-CFF4-471E-A9F6-A6C02F7BC784}"/>
                </a:ext>
              </a:extLst>
            </p:cNvPr>
            <p:cNvGrpSpPr/>
            <p:nvPr/>
          </p:nvGrpSpPr>
          <p:grpSpPr>
            <a:xfrm>
              <a:off x="14890500" y="4920997"/>
              <a:ext cx="2953034" cy="2737103"/>
              <a:chOff x="0" y="-47625"/>
              <a:chExt cx="3937379" cy="3649469"/>
            </a:xfrm>
          </p:grpSpPr>
          <p:sp>
            <p:nvSpPr>
              <p:cNvPr id="70" name="TextBox 36">
                <a:extLst>
                  <a:ext uri="{FF2B5EF4-FFF2-40B4-BE49-F238E27FC236}">
                    <a16:creationId xmlns:a16="http://schemas.microsoft.com/office/drawing/2014/main" id="{A9645296-F6B4-497E-8AA7-B756F6F114D2}"/>
                  </a:ext>
                </a:extLst>
              </p:cNvPr>
              <p:cNvSpPr txBox="1"/>
              <p:nvPr/>
            </p:nvSpPr>
            <p:spPr>
              <a:xfrm>
                <a:off x="0" y="-47625"/>
                <a:ext cx="3937379" cy="530401"/>
              </a:xfrm>
              <a:prstGeom prst="rect">
                <a:avLst/>
              </a:prstGeom>
            </p:spPr>
            <p:txBody>
              <a:bodyPr lIns="0" tIns="0" rIns="0" bIns="0" rtlCol="0" anchor="t">
                <a:spAutoFit/>
              </a:bodyPr>
              <a:lstStyle/>
              <a:p>
                <a:pPr>
                  <a:lnSpc>
                    <a:spcPts val="3359"/>
                  </a:lnSpc>
                  <a:spcBef>
                    <a:spcPct val="0"/>
                  </a:spcBef>
                </a:pPr>
                <a:r>
                  <a:rPr lang="en-US" sz="2400" dirty="0">
                    <a:solidFill>
                      <a:srgbClr val="08104D"/>
                    </a:solidFill>
                    <a:latin typeface="Aileron Heavy"/>
                  </a:rPr>
                  <a:t>Future Trends</a:t>
                </a:r>
              </a:p>
            </p:txBody>
          </p:sp>
          <p:sp>
            <p:nvSpPr>
              <p:cNvPr id="71" name="TextBox 37">
                <a:extLst>
                  <a:ext uri="{FF2B5EF4-FFF2-40B4-BE49-F238E27FC236}">
                    <a16:creationId xmlns:a16="http://schemas.microsoft.com/office/drawing/2014/main" id="{F1CDEF48-F42A-43FE-A160-677F0AFA15CF}"/>
                  </a:ext>
                </a:extLst>
              </p:cNvPr>
              <p:cNvSpPr txBox="1"/>
              <p:nvPr/>
            </p:nvSpPr>
            <p:spPr>
              <a:xfrm>
                <a:off x="0" y="491079"/>
                <a:ext cx="3937379" cy="3110765"/>
              </a:xfrm>
              <a:prstGeom prst="rect">
                <a:avLst/>
              </a:prstGeom>
            </p:spPr>
            <p:txBody>
              <a:bodyPr lIns="0" tIns="0" rIns="0" bIns="0" rtlCol="0" anchor="t">
                <a:spAutoFit/>
              </a:bodyPr>
              <a:lstStyle/>
              <a:p>
                <a:pPr marL="0" lvl="0" indent="0" algn="l">
                  <a:lnSpc>
                    <a:spcPts val="2272"/>
                  </a:lnSpc>
                  <a:spcBef>
                    <a:spcPct val="0"/>
                  </a:spcBef>
                </a:pPr>
                <a:r>
                  <a:rPr lang="en-US" sz="1600" dirty="0">
                    <a:solidFill>
                      <a:srgbClr val="08104D"/>
                    </a:solidFill>
                    <a:latin typeface="Aileron Regular"/>
                  </a:rPr>
                  <a:t>Future trends in CNAI include AI-Edge-IoT convergence for real-time processing, responsible AI practices emphasizing transparency, and federated learning for collaborative, privacy-preserving model training.</a:t>
                </a: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41E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8396132" y="9483972"/>
            <a:ext cx="1495736" cy="803028"/>
            <a:chOff x="0" y="0"/>
            <a:chExt cx="2354580" cy="1264123"/>
          </a:xfrm>
        </p:grpSpPr>
        <p:sp>
          <p:nvSpPr>
            <p:cNvPr id="3" name="Freeform 3"/>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grpSp>
        <p:nvGrpSpPr>
          <p:cNvPr id="5" name="Group 5"/>
          <p:cNvGrpSpPr/>
          <p:nvPr/>
        </p:nvGrpSpPr>
        <p:grpSpPr>
          <a:xfrm>
            <a:off x="1548990" y="3298833"/>
            <a:ext cx="15190021" cy="3689335"/>
            <a:chOff x="0" y="1457593"/>
            <a:chExt cx="20253362" cy="4919114"/>
          </a:xfrm>
        </p:grpSpPr>
        <p:sp>
          <p:nvSpPr>
            <p:cNvPr id="6" name="TextBox 6"/>
            <p:cNvSpPr txBox="1"/>
            <p:nvPr/>
          </p:nvSpPr>
          <p:spPr>
            <a:xfrm>
              <a:off x="0" y="1457593"/>
              <a:ext cx="20253362" cy="1609843"/>
            </a:xfrm>
            <a:prstGeom prst="rect">
              <a:avLst/>
            </a:prstGeom>
          </p:spPr>
          <p:txBody>
            <a:bodyPr lIns="0" tIns="0" rIns="0" bIns="0" rtlCol="0" anchor="t">
              <a:spAutoFit/>
            </a:bodyPr>
            <a:lstStyle/>
            <a:p>
              <a:pPr marL="0" lvl="0" indent="0" algn="ctr">
                <a:lnSpc>
                  <a:spcPts val="10079"/>
                </a:lnSpc>
                <a:spcBef>
                  <a:spcPct val="0"/>
                </a:spcBef>
              </a:pPr>
              <a:r>
                <a:rPr lang="en-US" sz="7999" u="none" dirty="0">
                  <a:solidFill>
                    <a:srgbClr val="ECF2FE"/>
                  </a:solidFill>
                  <a:latin typeface="Aileron Heavy Bold"/>
                </a:rPr>
                <a:t>Overview</a:t>
              </a:r>
              <a:endParaRPr lang="en-US" sz="8000" u="none" dirty="0">
                <a:solidFill>
                  <a:srgbClr val="ECF2FE"/>
                </a:solidFill>
                <a:latin typeface="Aileron Heavy Bold"/>
              </a:endParaRPr>
            </a:p>
          </p:txBody>
        </p:sp>
        <p:sp>
          <p:nvSpPr>
            <p:cNvPr id="7" name="TextBox 7"/>
            <p:cNvSpPr txBox="1"/>
            <p:nvPr/>
          </p:nvSpPr>
          <p:spPr>
            <a:xfrm>
              <a:off x="0" y="3269360"/>
              <a:ext cx="20253362" cy="3107347"/>
            </a:xfrm>
            <a:prstGeom prst="rect">
              <a:avLst/>
            </a:prstGeom>
          </p:spPr>
          <p:txBody>
            <a:bodyPr lIns="0" tIns="0" rIns="0" bIns="0" rtlCol="0" anchor="t">
              <a:spAutoFit/>
            </a:bodyPr>
            <a:lstStyle/>
            <a:p>
              <a:pPr marL="0" lvl="0" indent="0" algn="ctr">
                <a:lnSpc>
                  <a:spcPts val="3691"/>
                </a:lnSpc>
              </a:pPr>
              <a:r>
                <a:rPr lang="en-US" sz="2599" dirty="0">
                  <a:solidFill>
                    <a:srgbClr val="ECF2FE"/>
                  </a:solidFill>
                  <a:latin typeface="Aileron Regular"/>
                </a:rPr>
                <a:t>Cloud native artificial intelligence (AI) represents the fusion of AI technologies with cloud computing infrastructure and services. It offers a transformative approach to AI development, leveraging the scalability, flexibility, and resources of cloud platforms. By integrating AI capabilities directly into cloud environments, organizations can accelerate the development and deployment of AI applications, driving innovation and competitive advantage.</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41E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8396132" y="9483972"/>
            <a:ext cx="1495736" cy="803028"/>
            <a:chOff x="0" y="0"/>
            <a:chExt cx="2354580" cy="1264123"/>
          </a:xfrm>
        </p:grpSpPr>
        <p:sp>
          <p:nvSpPr>
            <p:cNvPr id="3" name="Freeform 3"/>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grpSp>
        <p:nvGrpSpPr>
          <p:cNvPr id="17" name="Group 16">
            <a:extLst>
              <a:ext uri="{FF2B5EF4-FFF2-40B4-BE49-F238E27FC236}">
                <a16:creationId xmlns:a16="http://schemas.microsoft.com/office/drawing/2014/main" id="{B83682EA-6FAC-43D4-A561-910A75D10FBB}"/>
              </a:ext>
            </a:extLst>
          </p:cNvPr>
          <p:cNvGrpSpPr/>
          <p:nvPr/>
        </p:nvGrpSpPr>
        <p:grpSpPr>
          <a:xfrm>
            <a:off x="10204609" y="1382300"/>
            <a:ext cx="6783595" cy="7522400"/>
            <a:chOff x="1225989" y="1382300"/>
            <a:chExt cx="6783595" cy="7522400"/>
          </a:xfrm>
        </p:grpSpPr>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93660" y="2221186"/>
              <a:ext cx="6448254" cy="6683514"/>
            </a:xfrm>
            <a:prstGeom prst="rect">
              <a:avLst/>
            </a:prstGeom>
          </p:spPr>
        </p:pic>
        <p:grpSp>
          <p:nvGrpSpPr>
            <p:cNvPr id="16" name="Group 15">
              <a:extLst>
                <a:ext uri="{FF2B5EF4-FFF2-40B4-BE49-F238E27FC236}">
                  <a16:creationId xmlns:a16="http://schemas.microsoft.com/office/drawing/2014/main" id="{76CEB770-9621-499A-838C-DD988C1947DC}"/>
                </a:ext>
              </a:extLst>
            </p:cNvPr>
            <p:cNvGrpSpPr/>
            <p:nvPr/>
          </p:nvGrpSpPr>
          <p:grpSpPr>
            <a:xfrm>
              <a:off x="1225989" y="1382300"/>
              <a:ext cx="6783595" cy="7522400"/>
              <a:chOff x="1225989" y="1382300"/>
              <a:chExt cx="6783595" cy="7522400"/>
            </a:xfrm>
          </p:grpSpPr>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225989" y="1769779"/>
                <a:ext cx="6783595" cy="6478333"/>
              </a:xfrm>
              <a:prstGeom prst="rect">
                <a:avLst/>
              </a:prstGeom>
            </p:spPr>
          </p:pic>
          <p:grpSp>
            <p:nvGrpSpPr>
              <p:cNvPr id="7" name="Group 7"/>
              <p:cNvGrpSpPr>
                <a:grpSpLocks noChangeAspect="1"/>
              </p:cNvGrpSpPr>
              <p:nvPr/>
            </p:nvGrpSpPr>
            <p:grpSpPr>
              <a:xfrm>
                <a:off x="1393660" y="3764156"/>
                <a:ext cx="574584" cy="574584"/>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5D50"/>
                </a:solidFill>
              </p:spPr>
            </p:sp>
          </p:grpSp>
          <p:grpSp>
            <p:nvGrpSpPr>
              <p:cNvPr id="9" name="Group 9"/>
              <p:cNvGrpSpPr>
                <a:grpSpLocks noChangeAspect="1"/>
              </p:cNvGrpSpPr>
              <p:nvPr/>
            </p:nvGrpSpPr>
            <p:grpSpPr>
              <a:xfrm>
                <a:off x="6650473" y="8549171"/>
                <a:ext cx="355529" cy="355529"/>
                <a:chOff x="1371600" y="6705600"/>
                <a:chExt cx="10972800" cy="10972800"/>
              </a:xfrm>
            </p:grpSpPr>
            <p:sp>
              <p:nvSpPr>
                <p:cNvPr id="10" name="Freeform 10"/>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F5D50"/>
                </a:solidFill>
              </p:spPr>
            </p:sp>
          </p:grpSp>
          <p:pic>
            <p:nvPicPr>
              <p:cNvPr id="11" name="Picture 11"/>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262994" y="1382300"/>
                <a:ext cx="387479" cy="387479"/>
              </a:xfrm>
              <a:prstGeom prst="rect">
                <a:avLst/>
              </a:prstGeom>
            </p:spPr>
          </p:pic>
        </p:grpSp>
      </p:grpSp>
      <p:sp>
        <p:nvSpPr>
          <p:cNvPr id="12" name="TextBox 12"/>
          <p:cNvSpPr txBox="1"/>
          <p:nvPr/>
        </p:nvSpPr>
        <p:spPr>
          <a:xfrm>
            <a:off x="966596" y="4914900"/>
            <a:ext cx="8396518" cy="4617161"/>
          </a:xfrm>
          <a:prstGeom prst="rect">
            <a:avLst/>
          </a:prstGeom>
        </p:spPr>
        <p:txBody>
          <a:bodyPr wrap="square" lIns="0" tIns="0" rIns="0" bIns="0" rtlCol="0" anchor="t">
            <a:spAutoFit/>
          </a:bodyPr>
          <a:lstStyle/>
          <a:p>
            <a:pPr>
              <a:lnSpc>
                <a:spcPts val="3265"/>
              </a:lnSpc>
            </a:pPr>
            <a:r>
              <a:rPr lang="en-US" sz="2300" dirty="0">
                <a:solidFill>
                  <a:srgbClr val="ECF2FE"/>
                </a:solidFill>
                <a:latin typeface="Aileron Regular"/>
              </a:rPr>
              <a:t>Cloud Native Artificial Intelligence (CNAI) allows the construction of practical systems to deploy, run, and scale AI workloads. CNAI solutions address challenges AI application scientists, developers, and deployers face in developing, deploying, running, scaling, and monitoring AI workloads on cloud infrastructure. By leveraging the underlying cloud infrastructure’s computing (e.g., CPUs and GPUs), network, and storage capabilities, as well as providing isolation and controlled sharing mechanisms, it accelerates AI application performance and reduces costs.</a:t>
            </a:r>
          </a:p>
          <a:p>
            <a:pPr marL="0" lvl="0" indent="0">
              <a:lnSpc>
                <a:spcPts val="3265"/>
              </a:lnSpc>
            </a:pPr>
            <a:endParaRPr lang="en-US" sz="2300" u="none" dirty="0">
              <a:solidFill>
                <a:srgbClr val="ECF2FE"/>
              </a:solidFill>
              <a:latin typeface="Aileron Regular"/>
            </a:endParaRPr>
          </a:p>
        </p:txBody>
      </p:sp>
      <p:sp>
        <p:nvSpPr>
          <p:cNvPr id="14" name="TextBox 14"/>
          <p:cNvSpPr txBox="1"/>
          <p:nvPr/>
        </p:nvSpPr>
        <p:spPr>
          <a:xfrm>
            <a:off x="971359" y="947820"/>
            <a:ext cx="9317086" cy="3774238"/>
          </a:xfrm>
          <a:prstGeom prst="rect">
            <a:avLst/>
          </a:prstGeom>
        </p:spPr>
        <p:txBody>
          <a:bodyPr wrap="square" lIns="0" tIns="0" rIns="0" bIns="0" rtlCol="0" anchor="t">
            <a:spAutoFit/>
          </a:bodyPr>
          <a:lstStyle/>
          <a:p>
            <a:pPr marL="0" lvl="0" indent="0">
              <a:lnSpc>
                <a:spcPts val="10080"/>
              </a:lnSpc>
              <a:spcBef>
                <a:spcPct val="0"/>
              </a:spcBef>
            </a:pPr>
            <a:r>
              <a:rPr lang="en-US" sz="7200" u="none" dirty="0">
                <a:solidFill>
                  <a:srgbClr val="ECF2FE"/>
                </a:solidFill>
                <a:latin typeface="Aileron Heavy Bold"/>
              </a:rPr>
              <a:t>What is Cloud-Native Artificial Intelligence</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F2FE"/>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BFE9CDD7-2EAD-4B56-AB31-9BB035A5ACA1}"/>
              </a:ext>
            </a:extLst>
          </p:cNvPr>
          <p:cNvGrpSpPr/>
          <p:nvPr/>
        </p:nvGrpSpPr>
        <p:grpSpPr>
          <a:xfrm>
            <a:off x="1300158" y="2316748"/>
            <a:ext cx="7618369" cy="2634689"/>
            <a:chOff x="1300158" y="1746811"/>
            <a:chExt cx="7618369" cy="2634689"/>
          </a:xfrm>
        </p:grpSpPr>
        <p:grpSp>
          <p:nvGrpSpPr>
            <p:cNvPr id="2" name="Group 2"/>
            <p:cNvGrpSpPr/>
            <p:nvPr/>
          </p:nvGrpSpPr>
          <p:grpSpPr>
            <a:xfrm>
              <a:off x="2527848" y="1746811"/>
              <a:ext cx="6390679" cy="2634689"/>
              <a:chOff x="0" y="-57150"/>
              <a:chExt cx="8520905" cy="3512919"/>
            </a:xfrm>
          </p:grpSpPr>
          <p:sp>
            <p:nvSpPr>
              <p:cNvPr id="3" name="TextBox 3"/>
              <p:cNvSpPr txBox="1"/>
              <p:nvPr/>
            </p:nvSpPr>
            <p:spPr>
              <a:xfrm>
                <a:off x="0" y="-57150"/>
                <a:ext cx="8520905" cy="975139"/>
              </a:xfrm>
              <a:prstGeom prst="rect">
                <a:avLst/>
              </a:prstGeom>
            </p:spPr>
            <p:txBody>
              <a:bodyPr lIns="0" tIns="0" rIns="0" bIns="0" rtlCol="0" anchor="t">
                <a:spAutoFit/>
              </a:bodyPr>
              <a:lstStyle/>
              <a:p>
                <a:pPr marL="0" lvl="0" indent="0" algn="l">
                  <a:lnSpc>
                    <a:spcPts val="6500"/>
                  </a:lnSpc>
                  <a:spcBef>
                    <a:spcPct val="0"/>
                  </a:spcBef>
                </a:pPr>
                <a:r>
                  <a:rPr lang="en-US" sz="3200" dirty="0">
                    <a:solidFill>
                      <a:srgbClr val="08104D"/>
                    </a:solidFill>
                    <a:latin typeface="Aileron Heavy Bold"/>
                  </a:rPr>
                  <a:t>Learning Latent Structures</a:t>
                </a:r>
              </a:p>
            </p:txBody>
          </p:sp>
          <p:sp>
            <p:nvSpPr>
              <p:cNvPr id="4" name="TextBox 4"/>
              <p:cNvSpPr txBox="1"/>
              <p:nvPr/>
            </p:nvSpPr>
            <p:spPr>
              <a:xfrm>
                <a:off x="0" y="981074"/>
                <a:ext cx="8520905" cy="2474695"/>
              </a:xfrm>
              <a:prstGeom prst="rect">
                <a:avLst/>
              </a:prstGeom>
            </p:spPr>
            <p:txBody>
              <a:bodyPr wrap="square" lIns="0" tIns="0" rIns="0" bIns="0" rtlCol="0" anchor="t">
                <a:spAutoFit/>
              </a:bodyPr>
              <a:lstStyle/>
              <a:p>
                <a:pPr marL="0" lvl="0" indent="0" algn="l">
                  <a:lnSpc>
                    <a:spcPts val="3692"/>
                  </a:lnSpc>
                </a:pPr>
                <a:r>
                  <a:rPr lang="en-US" sz="2200" dirty="0">
                    <a:solidFill>
                      <a:srgbClr val="08104D"/>
                    </a:solidFill>
                    <a:latin typeface="Aileron Regular"/>
                  </a:rPr>
                  <a:t>Generative AI delves into data to unearth hidden patterns, allowing it to understand and mimic the underlying structures, be it in text, images, or other forms of data.</a:t>
                </a:r>
              </a:p>
            </p:txBody>
          </p:sp>
        </p:grpSp>
        <p:grpSp>
          <p:nvGrpSpPr>
            <p:cNvPr id="5" name="Group 5"/>
            <p:cNvGrpSpPr/>
            <p:nvPr/>
          </p:nvGrpSpPr>
          <p:grpSpPr>
            <a:xfrm>
              <a:off x="1300158" y="2114919"/>
              <a:ext cx="509507" cy="185402"/>
              <a:chOff x="0" y="0"/>
              <a:chExt cx="1179660" cy="429260"/>
            </a:xfrm>
          </p:grpSpPr>
          <p:sp>
            <p:nvSpPr>
              <p:cNvPr id="6" name="Freeform 6"/>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nvGrpSpPr>
          <p:cNvPr id="32" name="Group 31">
            <a:extLst>
              <a:ext uri="{FF2B5EF4-FFF2-40B4-BE49-F238E27FC236}">
                <a16:creationId xmlns:a16="http://schemas.microsoft.com/office/drawing/2014/main" id="{B075F517-F1AE-49BA-9290-48575540DDFD}"/>
              </a:ext>
            </a:extLst>
          </p:cNvPr>
          <p:cNvGrpSpPr/>
          <p:nvPr/>
        </p:nvGrpSpPr>
        <p:grpSpPr>
          <a:xfrm>
            <a:off x="1300158" y="5598088"/>
            <a:ext cx="7618369" cy="3500407"/>
            <a:chOff x="9369473" y="1768242"/>
            <a:chExt cx="7618369" cy="3500407"/>
          </a:xfrm>
        </p:grpSpPr>
        <p:grpSp>
          <p:nvGrpSpPr>
            <p:cNvPr id="7" name="Group 7"/>
            <p:cNvGrpSpPr/>
            <p:nvPr/>
          </p:nvGrpSpPr>
          <p:grpSpPr>
            <a:xfrm>
              <a:off x="10597163" y="1768242"/>
              <a:ext cx="6390679" cy="3500407"/>
              <a:chOff x="0" y="-28575"/>
              <a:chExt cx="8520905" cy="4667209"/>
            </a:xfrm>
          </p:grpSpPr>
          <p:sp>
            <p:nvSpPr>
              <p:cNvPr id="8" name="TextBox 8"/>
              <p:cNvSpPr txBox="1"/>
              <p:nvPr/>
            </p:nvSpPr>
            <p:spPr>
              <a:xfrm>
                <a:off x="0" y="-28575"/>
                <a:ext cx="8520905" cy="933760"/>
              </a:xfrm>
              <a:prstGeom prst="rect">
                <a:avLst/>
              </a:prstGeom>
            </p:spPr>
            <p:txBody>
              <a:bodyPr lIns="0" tIns="0" rIns="0" bIns="0" rtlCol="0" anchor="t">
                <a:spAutoFit/>
              </a:bodyPr>
              <a:lstStyle/>
              <a:p>
                <a:pPr marL="0" lvl="0" indent="0" algn="l">
                  <a:lnSpc>
                    <a:spcPts val="6299"/>
                  </a:lnSpc>
                </a:pPr>
                <a:r>
                  <a:rPr lang="en-US" sz="3200" dirty="0">
                    <a:solidFill>
                      <a:srgbClr val="08104D"/>
                    </a:solidFill>
                    <a:latin typeface="Aileron Heavy Bold"/>
                  </a:rPr>
                  <a:t>Creative Synthesis</a:t>
                </a:r>
              </a:p>
            </p:txBody>
          </p:sp>
          <p:sp>
            <p:nvSpPr>
              <p:cNvPr id="9" name="TextBox 9"/>
              <p:cNvSpPr txBox="1"/>
              <p:nvPr/>
            </p:nvSpPr>
            <p:spPr>
              <a:xfrm>
                <a:off x="0" y="914366"/>
                <a:ext cx="8520905" cy="3724268"/>
              </a:xfrm>
              <a:prstGeom prst="rect">
                <a:avLst/>
              </a:prstGeom>
            </p:spPr>
            <p:txBody>
              <a:bodyPr wrap="square" lIns="0" tIns="0" rIns="0" bIns="0" rtlCol="0" anchor="t">
                <a:spAutoFit/>
              </a:bodyPr>
              <a:lstStyle/>
              <a:p>
                <a:pPr marL="0" lvl="0" indent="0" algn="l">
                  <a:lnSpc>
                    <a:spcPts val="3692"/>
                  </a:lnSpc>
                </a:pPr>
                <a:r>
                  <a:rPr lang="en-US" sz="2200" dirty="0">
                    <a:solidFill>
                      <a:srgbClr val="08104D"/>
                    </a:solidFill>
                    <a:latin typeface="Aileron Regular"/>
                  </a:rPr>
                  <a:t>Unlike discriminative AI, which deals with categorization, generative AI thrives in scenarios where outcomes are ambiguous or open-ended. It excels in generating new content like stories, music, or art by extrapolating from learned patterns.</a:t>
                </a:r>
              </a:p>
            </p:txBody>
          </p:sp>
        </p:grpSp>
        <p:grpSp>
          <p:nvGrpSpPr>
            <p:cNvPr id="10" name="Group 10"/>
            <p:cNvGrpSpPr/>
            <p:nvPr/>
          </p:nvGrpSpPr>
          <p:grpSpPr>
            <a:xfrm>
              <a:off x="9369473" y="2114919"/>
              <a:ext cx="509507" cy="185402"/>
              <a:chOff x="0" y="0"/>
              <a:chExt cx="1179660" cy="429260"/>
            </a:xfrm>
          </p:grpSpPr>
          <p:sp>
            <p:nvSpPr>
              <p:cNvPr id="11" name="Freeform 11"/>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nvGrpSpPr>
          <p:cNvPr id="30" name="Group 29">
            <a:extLst>
              <a:ext uri="{FF2B5EF4-FFF2-40B4-BE49-F238E27FC236}">
                <a16:creationId xmlns:a16="http://schemas.microsoft.com/office/drawing/2014/main" id="{E09A7F7B-4833-4726-A8F7-7D9210D0C3BF}"/>
              </a:ext>
            </a:extLst>
          </p:cNvPr>
          <p:cNvGrpSpPr/>
          <p:nvPr/>
        </p:nvGrpSpPr>
        <p:grpSpPr>
          <a:xfrm>
            <a:off x="9874217" y="2245498"/>
            <a:ext cx="7618369" cy="2994502"/>
            <a:chOff x="1300158" y="5425388"/>
            <a:chExt cx="7618369" cy="2994502"/>
          </a:xfrm>
        </p:grpSpPr>
        <p:grpSp>
          <p:nvGrpSpPr>
            <p:cNvPr id="12" name="Group 12"/>
            <p:cNvGrpSpPr/>
            <p:nvPr/>
          </p:nvGrpSpPr>
          <p:grpSpPr>
            <a:xfrm>
              <a:off x="2527848" y="5425388"/>
              <a:ext cx="6390679" cy="2994502"/>
              <a:chOff x="0" y="-28575"/>
              <a:chExt cx="8520905" cy="3992670"/>
            </a:xfrm>
          </p:grpSpPr>
          <p:sp>
            <p:nvSpPr>
              <p:cNvPr id="13" name="TextBox 13"/>
              <p:cNvSpPr txBox="1"/>
              <p:nvPr/>
            </p:nvSpPr>
            <p:spPr>
              <a:xfrm>
                <a:off x="0" y="-28575"/>
                <a:ext cx="8520905" cy="933760"/>
              </a:xfrm>
              <a:prstGeom prst="rect">
                <a:avLst/>
              </a:prstGeom>
            </p:spPr>
            <p:txBody>
              <a:bodyPr lIns="0" tIns="0" rIns="0" bIns="0" rtlCol="0" anchor="t">
                <a:spAutoFit/>
              </a:bodyPr>
              <a:lstStyle/>
              <a:p>
                <a:pPr marL="0" lvl="0" indent="0" algn="l">
                  <a:lnSpc>
                    <a:spcPts val="6299"/>
                  </a:lnSpc>
                </a:pPr>
                <a:r>
                  <a:rPr lang="en-US" sz="3200" dirty="0">
                    <a:solidFill>
                      <a:srgbClr val="08104D"/>
                    </a:solidFill>
                    <a:latin typeface="Aileron Heavy Bold"/>
                  </a:rPr>
                  <a:t>Human-like Creativity</a:t>
                </a:r>
              </a:p>
            </p:txBody>
          </p:sp>
          <p:sp>
            <p:nvSpPr>
              <p:cNvPr id="14" name="TextBox 14"/>
              <p:cNvSpPr txBox="1"/>
              <p:nvPr/>
            </p:nvSpPr>
            <p:spPr>
              <a:xfrm>
                <a:off x="0" y="836144"/>
                <a:ext cx="8520905" cy="3127951"/>
              </a:xfrm>
              <a:prstGeom prst="rect">
                <a:avLst/>
              </a:prstGeom>
            </p:spPr>
            <p:txBody>
              <a:bodyPr lIns="0" tIns="0" rIns="0" bIns="0" rtlCol="0" anchor="t">
                <a:spAutoFit/>
              </a:bodyPr>
              <a:lstStyle/>
              <a:p>
                <a:pPr marL="0" lvl="0" indent="0" algn="l">
                  <a:lnSpc>
                    <a:spcPts val="3692"/>
                  </a:lnSpc>
                </a:pPr>
                <a:r>
                  <a:rPr lang="en-US" sz="2200" dirty="0">
                    <a:solidFill>
                      <a:srgbClr val="08104D"/>
                    </a:solidFill>
                    <a:latin typeface="Aileron Regular"/>
                  </a:rPr>
                  <a:t>By emulating how humans interpret and create, generative AI exhibits creativity and originality, tapping into learned patterns to produce novel outputs that closely resemble human-generated content.</a:t>
                </a:r>
              </a:p>
            </p:txBody>
          </p:sp>
        </p:grpSp>
        <p:grpSp>
          <p:nvGrpSpPr>
            <p:cNvPr id="15" name="Group 15"/>
            <p:cNvGrpSpPr/>
            <p:nvPr/>
          </p:nvGrpSpPr>
          <p:grpSpPr>
            <a:xfrm>
              <a:off x="1300158" y="5772065"/>
              <a:ext cx="509507" cy="185402"/>
              <a:chOff x="0" y="0"/>
              <a:chExt cx="1179660" cy="429260"/>
            </a:xfrm>
          </p:grpSpPr>
          <p:sp>
            <p:nvSpPr>
              <p:cNvPr id="16" name="Freeform 16"/>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nvGrpSpPr>
          <p:cNvPr id="33" name="Group 32">
            <a:extLst>
              <a:ext uri="{FF2B5EF4-FFF2-40B4-BE49-F238E27FC236}">
                <a16:creationId xmlns:a16="http://schemas.microsoft.com/office/drawing/2014/main" id="{AB19948F-5283-4CD2-B095-1CF2EBB6F311}"/>
              </a:ext>
            </a:extLst>
          </p:cNvPr>
          <p:cNvGrpSpPr/>
          <p:nvPr/>
        </p:nvGrpSpPr>
        <p:grpSpPr>
          <a:xfrm>
            <a:off x="9874217" y="5598088"/>
            <a:ext cx="7618369" cy="3507812"/>
            <a:chOff x="9369473" y="5425388"/>
            <a:chExt cx="7618369" cy="3507812"/>
          </a:xfrm>
        </p:grpSpPr>
        <p:grpSp>
          <p:nvGrpSpPr>
            <p:cNvPr id="17" name="Group 17"/>
            <p:cNvGrpSpPr/>
            <p:nvPr/>
          </p:nvGrpSpPr>
          <p:grpSpPr>
            <a:xfrm>
              <a:off x="10597163" y="5425388"/>
              <a:ext cx="6390679" cy="3507812"/>
              <a:chOff x="0" y="-28575"/>
              <a:chExt cx="8520905" cy="4677083"/>
            </a:xfrm>
          </p:grpSpPr>
          <p:sp>
            <p:nvSpPr>
              <p:cNvPr id="18" name="TextBox 18"/>
              <p:cNvSpPr txBox="1"/>
              <p:nvPr/>
            </p:nvSpPr>
            <p:spPr>
              <a:xfrm>
                <a:off x="0" y="-28575"/>
                <a:ext cx="8520905" cy="933760"/>
              </a:xfrm>
              <a:prstGeom prst="rect">
                <a:avLst/>
              </a:prstGeom>
            </p:spPr>
            <p:txBody>
              <a:bodyPr lIns="0" tIns="0" rIns="0" bIns="0" rtlCol="0" anchor="t">
                <a:spAutoFit/>
              </a:bodyPr>
              <a:lstStyle/>
              <a:p>
                <a:pPr marL="0" lvl="0" indent="0" algn="l">
                  <a:lnSpc>
                    <a:spcPts val="6299"/>
                  </a:lnSpc>
                </a:pPr>
                <a:r>
                  <a:rPr lang="en-US" sz="3200" dirty="0">
                    <a:solidFill>
                      <a:srgbClr val="08104D"/>
                    </a:solidFill>
                    <a:latin typeface="Aileron Heavy Bold"/>
                  </a:rPr>
                  <a:t>Versatile Applications</a:t>
                </a:r>
              </a:p>
            </p:txBody>
          </p:sp>
          <p:sp>
            <p:nvSpPr>
              <p:cNvPr id="19" name="TextBox 19"/>
              <p:cNvSpPr txBox="1"/>
              <p:nvPr/>
            </p:nvSpPr>
            <p:spPr>
              <a:xfrm>
                <a:off x="0" y="916374"/>
                <a:ext cx="8520905" cy="3732134"/>
              </a:xfrm>
              <a:prstGeom prst="rect">
                <a:avLst/>
              </a:prstGeom>
            </p:spPr>
            <p:txBody>
              <a:bodyPr lIns="0" tIns="0" rIns="0" bIns="0" rtlCol="0" anchor="t">
                <a:spAutoFit/>
              </a:bodyPr>
              <a:lstStyle/>
              <a:p>
                <a:pPr marL="0" lvl="0" indent="0" algn="l">
                  <a:lnSpc>
                    <a:spcPts val="3692"/>
                  </a:lnSpc>
                </a:pPr>
                <a:r>
                  <a:rPr lang="en-US" sz="2200" dirty="0">
                    <a:solidFill>
                      <a:srgbClr val="08104D"/>
                    </a:solidFill>
                    <a:latin typeface="Aileron Regular"/>
                  </a:rPr>
                  <a:t>This capability finds utility across various domains, from generating personalized content recommendations to aiding in creative processes like storytelling or artistic endeavors, showcasing its potential in enhancing human-computer interactions and creative workflows.</a:t>
                </a:r>
              </a:p>
            </p:txBody>
          </p:sp>
        </p:grpSp>
        <p:grpSp>
          <p:nvGrpSpPr>
            <p:cNvPr id="20" name="Group 20"/>
            <p:cNvGrpSpPr/>
            <p:nvPr/>
          </p:nvGrpSpPr>
          <p:grpSpPr>
            <a:xfrm>
              <a:off x="9369473" y="5772065"/>
              <a:ext cx="509507" cy="185402"/>
              <a:chOff x="0" y="0"/>
              <a:chExt cx="1179660" cy="429260"/>
            </a:xfrm>
          </p:grpSpPr>
          <p:sp>
            <p:nvSpPr>
              <p:cNvPr id="21" name="Freeform 21"/>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nvGrpSpPr>
          <p:cNvPr id="22" name="Group 22"/>
          <p:cNvGrpSpPr/>
          <p:nvPr/>
        </p:nvGrpSpPr>
        <p:grpSpPr>
          <a:xfrm rot="-10800000">
            <a:off x="8396132" y="9483972"/>
            <a:ext cx="1495736" cy="803028"/>
            <a:chOff x="0" y="0"/>
            <a:chExt cx="2354580" cy="1264123"/>
          </a:xfrm>
        </p:grpSpPr>
        <p:sp>
          <p:nvSpPr>
            <p:cNvPr id="23" name="Freeform 23"/>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3241E4"/>
            </a:solidFill>
          </p:spPr>
        </p:sp>
      </p:grpSp>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sp>
        <p:nvSpPr>
          <p:cNvPr id="25" name="TextBox 6">
            <a:extLst>
              <a:ext uri="{FF2B5EF4-FFF2-40B4-BE49-F238E27FC236}">
                <a16:creationId xmlns:a16="http://schemas.microsoft.com/office/drawing/2014/main" id="{1F4428FE-6E4B-4AD9-B8A4-F2A386926591}"/>
              </a:ext>
            </a:extLst>
          </p:cNvPr>
          <p:cNvSpPr txBox="1"/>
          <p:nvPr/>
        </p:nvSpPr>
        <p:spPr>
          <a:xfrm>
            <a:off x="0" y="495300"/>
            <a:ext cx="18288000" cy="1148391"/>
          </a:xfrm>
          <a:prstGeom prst="rect">
            <a:avLst/>
          </a:prstGeom>
        </p:spPr>
        <p:txBody>
          <a:bodyPr wrap="square" lIns="0" tIns="0" rIns="0" bIns="0" rtlCol="0" anchor="t">
            <a:spAutoFit/>
          </a:bodyPr>
          <a:lstStyle/>
          <a:p>
            <a:pPr marL="0" lvl="0" indent="0" algn="ctr">
              <a:lnSpc>
                <a:spcPts val="10079"/>
              </a:lnSpc>
              <a:spcBef>
                <a:spcPct val="0"/>
              </a:spcBef>
            </a:pPr>
            <a:r>
              <a:rPr lang="en-US" sz="6300" u="none" dirty="0">
                <a:solidFill>
                  <a:srgbClr val="08104D"/>
                </a:solidFill>
                <a:latin typeface="Aileron Heavy Bold"/>
              </a:rPr>
              <a:t>What is Generative AI?</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41E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8396132" y="9483972"/>
            <a:ext cx="1495736" cy="803028"/>
            <a:chOff x="0" y="0"/>
            <a:chExt cx="2354580" cy="1264123"/>
          </a:xfrm>
        </p:grpSpPr>
        <p:sp>
          <p:nvSpPr>
            <p:cNvPr id="3" name="Freeform 3"/>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F5D50"/>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grpSp>
        <p:nvGrpSpPr>
          <p:cNvPr id="5" name="Group 5"/>
          <p:cNvGrpSpPr/>
          <p:nvPr/>
        </p:nvGrpSpPr>
        <p:grpSpPr>
          <a:xfrm>
            <a:off x="1167989" y="1409700"/>
            <a:ext cx="9119011" cy="6866757"/>
            <a:chOff x="0" y="1457593"/>
            <a:chExt cx="20253362" cy="9155677"/>
          </a:xfrm>
        </p:grpSpPr>
        <p:sp>
          <p:nvSpPr>
            <p:cNvPr id="6" name="TextBox 6"/>
            <p:cNvSpPr txBox="1"/>
            <p:nvPr/>
          </p:nvSpPr>
          <p:spPr>
            <a:xfrm>
              <a:off x="0" y="1457593"/>
              <a:ext cx="20253362" cy="3281754"/>
            </a:xfrm>
            <a:prstGeom prst="rect">
              <a:avLst/>
            </a:prstGeom>
          </p:spPr>
          <p:txBody>
            <a:bodyPr lIns="0" tIns="0" rIns="0" bIns="0" rtlCol="0" anchor="t">
              <a:spAutoFit/>
            </a:bodyPr>
            <a:lstStyle/>
            <a:p>
              <a:pPr marL="0" lvl="0" indent="0">
                <a:lnSpc>
                  <a:spcPts val="10079"/>
                </a:lnSpc>
                <a:spcBef>
                  <a:spcPct val="0"/>
                </a:spcBef>
              </a:pPr>
              <a:r>
                <a:rPr lang="en-US" sz="7200" u="none" dirty="0">
                  <a:solidFill>
                    <a:srgbClr val="ECF2FE"/>
                  </a:solidFill>
                  <a:latin typeface="Aileron Heavy Bold"/>
                </a:rPr>
                <a:t>Example of Generative AI</a:t>
              </a:r>
            </a:p>
          </p:txBody>
        </p:sp>
        <p:sp>
          <p:nvSpPr>
            <p:cNvPr id="7" name="TextBox 7"/>
            <p:cNvSpPr txBox="1"/>
            <p:nvPr/>
          </p:nvSpPr>
          <p:spPr>
            <a:xfrm>
              <a:off x="0" y="4975316"/>
              <a:ext cx="20253362" cy="5637954"/>
            </a:xfrm>
            <a:prstGeom prst="rect">
              <a:avLst/>
            </a:prstGeom>
          </p:spPr>
          <p:txBody>
            <a:bodyPr lIns="0" tIns="0" rIns="0" bIns="0" rtlCol="0" anchor="t">
              <a:spAutoFit/>
            </a:bodyPr>
            <a:lstStyle/>
            <a:p>
              <a:pPr>
                <a:lnSpc>
                  <a:spcPts val="3691"/>
                </a:lnSpc>
              </a:pPr>
              <a:r>
                <a:rPr lang="en-US" sz="2599" dirty="0">
                  <a:solidFill>
                    <a:srgbClr val="ECF2FE"/>
                  </a:solidFill>
                  <a:latin typeface="Aileron Regular"/>
                </a:rPr>
                <a:t>One notable example of Generative AI is OpenAI's GPT (Generative Pre-trained Transformer) models. These models are trained on vast amounts of text data and can generate coherent and contextually relevant text based on a given prompt. For instance, given a sentence or paragraph, a GPT model can continue the text in a plausible manner, mimicking the style and tone of the input. This capability has numerous applications, including content generation, chatbots, language translation, and creative writing assistance.</a:t>
              </a:r>
            </a:p>
            <a:p>
              <a:pPr marL="0" lvl="0" indent="0">
                <a:lnSpc>
                  <a:spcPts val="3691"/>
                </a:lnSpc>
              </a:pPr>
              <a:endParaRPr lang="en-US" sz="2599" u="none" dirty="0">
                <a:solidFill>
                  <a:srgbClr val="ECF2FE"/>
                </a:solidFill>
                <a:latin typeface="Aileron Regular"/>
              </a:endParaRPr>
            </a:p>
          </p:txBody>
        </p:sp>
      </p:grpSp>
      <p:grpSp>
        <p:nvGrpSpPr>
          <p:cNvPr id="10" name="Group 8">
            <a:extLst>
              <a:ext uri="{FF2B5EF4-FFF2-40B4-BE49-F238E27FC236}">
                <a16:creationId xmlns:a16="http://schemas.microsoft.com/office/drawing/2014/main" id="{A6D4B3CD-BAE3-4910-9EAA-9226E7ECF9D5}"/>
              </a:ext>
            </a:extLst>
          </p:cNvPr>
          <p:cNvGrpSpPr>
            <a:grpSpLocks noChangeAspect="1"/>
          </p:cNvGrpSpPr>
          <p:nvPr/>
        </p:nvGrpSpPr>
        <p:grpSpPr>
          <a:xfrm>
            <a:off x="13543283" y="8813891"/>
            <a:ext cx="304396" cy="304396"/>
            <a:chOff x="1371600" y="6705600"/>
            <a:chExt cx="10972800" cy="10972800"/>
          </a:xfrm>
        </p:grpSpPr>
        <p:sp>
          <p:nvSpPr>
            <p:cNvPr id="16" name="Freeform 9">
              <a:extLst>
                <a:ext uri="{FF2B5EF4-FFF2-40B4-BE49-F238E27FC236}">
                  <a16:creationId xmlns:a16="http://schemas.microsoft.com/office/drawing/2014/main" id="{9E072058-20AC-4DCF-82E9-9A71F486B191}"/>
                </a:ext>
              </a:extLst>
            </p:cNvPr>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ECF2FE"/>
            </a:solidFill>
          </p:spPr>
        </p:sp>
      </p:grpSp>
      <p:grpSp>
        <p:nvGrpSpPr>
          <p:cNvPr id="12" name="Group 11">
            <a:extLst>
              <a:ext uri="{FF2B5EF4-FFF2-40B4-BE49-F238E27FC236}">
                <a16:creationId xmlns:a16="http://schemas.microsoft.com/office/drawing/2014/main" id="{27C80E58-B154-493E-BED7-D9FAAC785F17}"/>
              </a:ext>
            </a:extLst>
          </p:cNvPr>
          <p:cNvGrpSpPr>
            <a:grpSpLocks noChangeAspect="1"/>
          </p:cNvGrpSpPr>
          <p:nvPr/>
        </p:nvGrpSpPr>
        <p:grpSpPr>
          <a:xfrm>
            <a:off x="16643094" y="2618420"/>
            <a:ext cx="366676" cy="366676"/>
            <a:chOff x="0" y="0"/>
            <a:chExt cx="1708150" cy="1708150"/>
          </a:xfrm>
        </p:grpSpPr>
        <p:sp>
          <p:nvSpPr>
            <p:cNvPr id="15" name="Freeform 12">
              <a:extLst>
                <a:ext uri="{FF2B5EF4-FFF2-40B4-BE49-F238E27FC236}">
                  <a16:creationId xmlns:a16="http://schemas.microsoft.com/office/drawing/2014/main" id="{143E2E7C-10E9-4BFC-8B04-31CC7F1D259D}"/>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CF2FE"/>
            </a:solidFill>
          </p:spPr>
        </p:sp>
      </p:grpSp>
      <p:pic>
        <p:nvPicPr>
          <p:cNvPr id="13" name="Picture 13">
            <a:extLst>
              <a:ext uri="{FF2B5EF4-FFF2-40B4-BE49-F238E27FC236}">
                <a16:creationId xmlns:a16="http://schemas.microsoft.com/office/drawing/2014/main" id="{FECC26C3-AC9A-4F0C-8743-6C8D34983A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152738" y="1168713"/>
            <a:ext cx="331750" cy="331750"/>
          </a:xfrm>
          <a:prstGeom prst="rect">
            <a:avLst/>
          </a:prstGeom>
        </p:spPr>
      </p:pic>
      <p:grpSp>
        <p:nvGrpSpPr>
          <p:cNvPr id="29" name="Group 28">
            <a:extLst>
              <a:ext uri="{FF2B5EF4-FFF2-40B4-BE49-F238E27FC236}">
                <a16:creationId xmlns:a16="http://schemas.microsoft.com/office/drawing/2014/main" id="{C039094A-484A-46EE-9E98-933763C0B8CE}"/>
              </a:ext>
            </a:extLst>
          </p:cNvPr>
          <p:cNvGrpSpPr/>
          <p:nvPr/>
        </p:nvGrpSpPr>
        <p:grpSpPr>
          <a:xfrm>
            <a:off x="11658600" y="1342003"/>
            <a:ext cx="5538208" cy="6901724"/>
            <a:chOff x="11658600" y="1342003"/>
            <a:chExt cx="5538208" cy="6901724"/>
          </a:xfrm>
        </p:grpSpPr>
        <p:pic>
          <p:nvPicPr>
            <p:cNvPr id="11" name="Picture 10">
              <a:extLst>
                <a:ext uri="{FF2B5EF4-FFF2-40B4-BE49-F238E27FC236}">
                  <a16:creationId xmlns:a16="http://schemas.microsoft.com/office/drawing/2014/main" id="{7AFA7E27-4D59-44A0-8227-789B45C72F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1658600" y="2503462"/>
              <a:ext cx="5538208" cy="5740265"/>
            </a:xfrm>
            <a:prstGeom prst="rect">
              <a:avLst/>
            </a:prstGeom>
          </p:spPr>
        </p:pic>
        <p:grpSp>
          <p:nvGrpSpPr>
            <p:cNvPr id="28" name="Group 27">
              <a:extLst>
                <a:ext uri="{FF2B5EF4-FFF2-40B4-BE49-F238E27FC236}">
                  <a16:creationId xmlns:a16="http://schemas.microsoft.com/office/drawing/2014/main" id="{A9DBA72D-E595-4613-BB23-5FCE8AD3AF35}"/>
                </a:ext>
              </a:extLst>
            </p:cNvPr>
            <p:cNvGrpSpPr/>
            <p:nvPr/>
          </p:nvGrpSpPr>
          <p:grpSpPr>
            <a:xfrm>
              <a:off x="12852670" y="1342003"/>
              <a:ext cx="3150092" cy="6039269"/>
              <a:chOff x="12852670" y="1342003"/>
              <a:chExt cx="3150092" cy="6039269"/>
            </a:xfrm>
          </p:grpSpPr>
          <p:sp>
            <p:nvSpPr>
              <p:cNvPr id="25" name="Freeform: Shape 24">
                <a:extLst>
                  <a:ext uri="{FF2B5EF4-FFF2-40B4-BE49-F238E27FC236}">
                    <a16:creationId xmlns:a16="http://schemas.microsoft.com/office/drawing/2014/main" id="{50EEAD1A-F6C6-4D4E-B779-A4B30DC056C9}"/>
                  </a:ext>
                </a:extLst>
              </p:cNvPr>
              <p:cNvSpPr/>
              <p:nvPr/>
            </p:nvSpPr>
            <p:spPr>
              <a:xfrm>
                <a:off x="12852670" y="1342003"/>
                <a:ext cx="2976251" cy="6036825"/>
              </a:xfrm>
              <a:custGeom>
                <a:avLst/>
                <a:gdLst>
                  <a:gd name="connsiteX0" fmla="*/ 2959374 w 2976251"/>
                  <a:gd name="connsiteY0" fmla="*/ 5571804 h 6036825"/>
                  <a:gd name="connsiteX1" fmla="*/ 2959374 w 2976251"/>
                  <a:gd name="connsiteY1" fmla="*/ 5298830 h 6036825"/>
                  <a:gd name="connsiteX2" fmla="*/ 0 w 2976251"/>
                  <a:gd name="connsiteY2" fmla="*/ 5298830 h 6036825"/>
                  <a:gd name="connsiteX3" fmla="*/ 0 w 2976251"/>
                  <a:gd name="connsiteY3" fmla="*/ 5592337 h 6036825"/>
                  <a:gd name="connsiteX4" fmla="*/ 444160 w 2976251"/>
                  <a:gd name="connsiteY4" fmla="*/ 6036825 h 6036825"/>
                  <a:gd name="connsiteX5" fmla="*/ 2493514 w 2976251"/>
                  <a:gd name="connsiteY5" fmla="*/ 6036825 h 6036825"/>
                  <a:gd name="connsiteX6" fmla="*/ 2959386 w 2976251"/>
                  <a:gd name="connsiteY6" fmla="*/ 5571804 h 6036825"/>
                  <a:gd name="connsiteX7" fmla="*/ 2522468 w 2976251"/>
                  <a:gd name="connsiteY7" fmla="*/ 0 h 6036825"/>
                  <a:gd name="connsiteX8" fmla="*/ 531046 w 2976251"/>
                  <a:gd name="connsiteY8" fmla="*/ 0 h 6036825"/>
                  <a:gd name="connsiteX9" fmla="*/ 16873 w 2976251"/>
                  <a:gd name="connsiteY9" fmla="*/ 514568 h 6036825"/>
                  <a:gd name="connsiteX10" fmla="*/ 16878 w 2976251"/>
                  <a:gd name="connsiteY10" fmla="*/ 671588 h 6036825"/>
                  <a:gd name="connsiteX11" fmla="*/ 2976252 w 2976251"/>
                  <a:gd name="connsiteY11" fmla="*/ 671588 h 6036825"/>
                  <a:gd name="connsiteX12" fmla="*/ 2976252 w 2976251"/>
                  <a:gd name="connsiteY12" fmla="*/ 454175 h 6036825"/>
                  <a:gd name="connsiteX13" fmla="*/ 2522449 w 2976251"/>
                  <a:gd name="connsiteY13" fmla="*/ 0 h 6036825"/>
                  <a:gd name="connsiteX14" fmla="*/ 2959374 w 2976251"/>
                  <a:gd name="connsiteY14" fmla="*/ 5163551 h 6036825"/>
                  <a:gd name="connsiteX15" fmla="*/ 16897 w 2976251"/>
                  <a:gd name="connsiteY15" fmla="*/ 5163551 h 6036825"/>
                  <a:gd name="connsiteX16" fmla="*/ 16878 w 2976251"/>
                  <a:gd name="connsiteY16" fmla="*/ 789933 h 6036825"/>
                  <a:gd name="connsiteX17" fmla="*/ 2958148 w 2976251"/>
                  <a:gd name="connsiteY17" fmla="*/ 789909 h 6036825"/>
                  <a:gd name="connsiteX18" fmla="*/ 2958148 w 2976251"/>
                  <a:gd name="connsiteY18" fmla="*/ 5163527 h 6036825"/>
                  <a:gd name="connsiteX19" fmla="*/ 2959355 w 2976251"/>
                  <a:gd name="connsiteY19" fmla="*/ 5163527 h 603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76251" h="6036825">
                    <a:moveTo>
                      <a:pt x="2959374" y="5571804"/>
                    </a:moveTo>
                    <a:lnTo>
                      <a:pt x="2959374" y="5298830"/>
                    </a:lnTo>
                    <a:lnTo>
                      <a:pt x="0" y="5298830"/>
                    </a:lnTo>
                    <a:lnTo>
                      <a:pt x="0" y="5592337"/>
                    </a:lnTo>
                    <a:cubicBezTo>
                      <a:pt x="0" y="5837530"/>
                      <a:pt x="199142" y="6036825"/>
                      <a:pt x="444160" y="6036825"/>
                    </a:cubicBezTo>
                    <a:lnTo>
                      <a:pt x="2493514" y="6036825"/>
                    </a:lnTo>
                    <a:cubicBezTo>
                      <a:pt x="2750589" y="6036825"/>
                      <a:pt x="2959386" y="5829076"/>
                      <a:pt x="2959386" y="5571804"/>
                    </a:cubicBezTo>
                    <a:close/>
                    <a:moveTo>
                      <a:pt x="2522468" y="0"/>
                    </a:moveTo>
                    <a:lnTo>
                      <a:pt x="531046" y="0"/>
                    </a:lnTo>
                    <a:cubicBezTo>
                      <a:pt x="247419" y="0"/>
                      <a:pt x="16873" y="230723"/>
                      <a:pt x="16873" y="514568"/>
                    </a:cubicBezTo>
                    <a:lnTo>
                      <a:pt x="16878" y="671588"/>
                    </a:lnTo>
                    <a:lnTo>
                      <a:pt x="2976252" y="671588"/>
                    </a:lnTo>
                    <a:lnTo>
                      <a:pt x="2976252" y="454175"/>
                    </a:lnTo>
                    <a:cubicBezTo>
                      <a:pt x="2976252" y="202931"/>
                      <a:pt x="2772282" y="0"/>
                      <a:pt x="2522449" y="0"/>
                    </a:cubicBezTo>
                    <a:close/>
                    <a:moveTo>
                      <a:pt x="2959374" y="5163551"/>
                    </a:moveTo>
                    <a:lnTo>
                      <a:pt x="16897" y="5163551"/>
                    </a:lnTo>
                    <a:lnTo>
                      <a:pt x="16878" y="789933"/>
                    </a:lnTo>
                    <a:lnTo>
                      <a:pt x="2958148" y="789909"/>
                    </a:lnTo>
                    <a:lnTo>
                      <a:pt x="2958148" y="5163527"/>
                    </a:lnTo>
                    <a:lnTo>
                      <a:pt x="2959355" y="5163527"/>
                    </a:lnTo>
                  </a:path>
                </a:pathLst>
              </a:custGeom>
              <a:solidFill>
                <a:srgbClr val="EF5D50"/>
              </a:solidFill>
              <a:ln w="1204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9C99CC3-83FE-48EF-9AF4-86817A7452AB}"/>
                  </a:ext>
                </a:extLst>
              </p:cNvPr>
              <p:cNvSpPr/>
              <p:nvPr/>
            </p:nvSpPr>
            <p:spPr>
              <a:xfrm>
                <a:off x="12992673" y="1677772"/>
                <a:ext cx="2725255" cy="5442575"/>
              </a:xfrm>
              <a:custGeom>
                <a:avLst/>
                <a:gdLst>
                  <a:gd name="connsiteX0" fmla="*/ 1502619 w 2725255"/>
                  <a:gd name="connsiteY0" fmla="*/ 5116457 h 5442575"/>
                  <a:gd name="connsiteX1" fmla="*/ 1336063 w 2725255"/>
                  <a:gd name="connsiteY1" fmla="*/ 5279517 h 5442575"/>
                  <a:gd name="connsiteX2" fmla="*/ 1502619 w 2725255"/>
                  <a:gd name="connsiteY2" fmla="*/ 5442576 h 5442575"/>
                  <a:gd name="connsiteX3" fmla="*/ 1669174 w 2725255"/>
                  <a:gd name="connsiteY3" fmla="*/ 5279517 h 5442575"/>
                  <a:gd name="connsiteX4" fmla="*/ 1502619 w 2725255"/>
                  <a:gd name="connsiteY4" fmla="*/ 5116457 h 5442575"/>
                  <a:gd name="connsiteX5" fmla="*/ 2027630 w 2725255"/>
                  <a:gd name="connsiteY5" fmla="*/ 57989 h 5442575"/>
                  <a:gd name="connsiteX6" fmla="*/ 2027630 w 2725255"/>
                  <a:gd name="connsiteY6" fmla="*/ 16886 h 5442575"/>
                  <a:gd name="connsiteX7" fmla="*/ 2010733 w 2725255"/>
                  <a:gd name="connsiteY7" fmla="*/ 0 h 5442575"/>
                  <a:gd name="connsiteX8" fmla="*/ 1042781 w 2725255"/>
                  <a:gd name="connsiteY8" fmla="*/ 0 h 5442575"/>
                  <a:gd name="connsiteX9" fmla="*/ 1025908 w 2725255"/>
                  <a:gd name="connsiteY9" fmla="*/ 16886 h 5442575"/>
                  <a:gd name="connsiteX10" fmla="*/ 1025908 w 2725255"/>
                  <a:gd name="connsiteY10" fmla="*/ 57989 h 5442575"/>
                  <a:gd name="connsiteX11" fmla="*/ 1042781 w 2725255"/>
                  <a:gd name="connsiteY11" fmla="*/ 74875 h 5442575"/>
                  <a:gd name="connsiteX12" fmla="*/ 2010733 w 2725255"/>
                  <a:gd name="connsiteY12" fmla="*/ 74875 h 5442575"/>
                  <a:gd name="connsiteX13" fmla="*/ 2027630 w 2725255"/>
                  <a:gd name="connsiteY13" fmla="*/ 57989 h 5442575"/>
                  <a:gd name="connsiteX14" fmla="*/ 2725231 w 2725255"/>
                  <a:gd name="connsiteY14" fmla="*/ 4682840 h 5442575"/>
                  <a:gd name="connsiteX15" fmla="*/ 0 w 2725255"/>
                  <a:gd name="connsiteY15" fmla="*/ 4682840 h 5442575"/>
                  <a:gd name="connsiteX16" fmla="*/ 24 w 2725255"/>
                  <a:gd name="connsiteY16" fmla="*/ 560454 h 5442575"/>
                  <a:gd name="connsiteX17" fmla="*/ 2725255 w 2725255"/>
                  <a:gd name="connsiteY17" fmla="*/ 560442 h 5442575"/>
                  <a:gd name="connsiteX18" fmla="*/ 2725255 w 2725255"/>
                  <a:gd name="connsiteY18" fmla="*/ 4682828 h 544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5255" h="5442575">
                    <a:moveTo>
                      <a:pt x="1502619" y="5116457"/>
                    </a:moveTo>
                    <a:cubicBezTo>
                      <a:pt x="1410893" y="5116457"/>
                      <a:pt x="1336063" y="5190136"/>
                      <a:pt x="1336063" y="5279517"/>
                    </a:cubicBezTo>
                    <a:cubicBezTo>
                      <a:pt x="1336063" y="5368897"/>
                      <a:pt x="1410893" y="5442576"/>
                      <a:pt x="1502619" y="5442576"/>
                    </a:cubicBezTo>
                    <a:cubicBezTo>
                      <a:pt x="1594345" y="5442576"/>
                      <a:pt x="1669174" y="5368897"/>
                      <a:pt x="1669174" y="5279517"/>
                    </a:cubicBezTo>
                    <a:cubicBezTo>
                      <a:pt x="1669174" y="5190136"/>
                      <a:pt x="1594345" y="5116457"/>
                      <a:pt x="1502619" y="5116457"/>
                    </a:cubicBezTo>
                    <a:close/>
                    <a:moveTo>
                      <a:pt x="2027630" y="57989"/>
                    </a:moveTo>
                    <a:lnTo>
                      <a:pt x="2027630" y="16886"/>
                    </a:lnTo>
                    <a:cubicBezTo>
                      <a:pt x="2027630" y="7211"/>
                      <a:pt x="2020388" y="0"/>
                      <a:pt x="2010733" y="0"/>
                    </a:cubicBezTo>
                    <a:lnTo>
                      <a:pt x="1042781" y="0"/>
                    </a:lnTo>
                    <a:cubicBezTo>
                      <a:pt x="1033114" y="0"/>
                      <a:pt x="1025908" y="7211"/>
                      <a:pt x="1025908" y="16886"/>
                    </a:cubicBezTo>
                    <a:lnTo>
                      <a:pt x="1025908" y="57989"/>
                    </a:lnTo>
                    <a:cubicBezTo>
                      <a:pt x="1025908" y="67603"/>
                      <a:pt x="1033114" y="74875"/>
                      <a:pt x="1042781" y="74875"/>
                    </a:cubicBezTo>
                    <a:lnTo>
                      <a:pt x="2010733" y="74875"/>
                    </a:lnTo>
                    <a:cubicBezTo>
                      <a:pt x="2019182" y="74875"/>
                      <a:pt x="2027630" y="67603"/>
                      <a:pt x="2027630" y="57989"/>
                    </a:cubicBezTo>
                    <a:close/>
                    <a:moveTo>
                      <a:pt x="2725231" y="4682840"/>
                    </a:moveTo>
                    <a:lnTo>
                      <a:pt x="0" y="4682840"/>
                    </a:lnTo>
                    <a:lnTo>
                      <a:pt x="24" y="560454"/>
                    </a:lnTo>
                    <a:lnTo>
                      <a:pt x="2725255" y="560442"/>
                    </a:lnTo>
                    <a:lnTo>
                      <a:pt x="2725255" y="4682828"/>
                    </a:lnTo>
                  </a:path>
                </a:pathLst>
              </a:custGeom>
              <a:solidFill>
                <a:srgbClr val="ECF2FE"/>
              </a:solidFill>
              <a:ln w="1204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448A327-DACE-4A57-B0B3-69BC0EC4B8E9}"/>
                  </a:ext>
                </a:extLst>
              </p:cNvPr>
              <p:cNvSpPr/>
              <p:nvPr/>
            </p:nvSpPr>
            <p:spPr>
              <a:xfrm>
                <a:off x="12990247" y="1431371"/>
                <a:ext cx="3012515" cy="5949901"/>
              </a:xfrm>
              <a:custGeom>
                <a:avLst/>
                <a:gdLst>
                  <a:gd name="connsiteX0" fmla="*/ 554002 w 3012515"/>
                  <a:gd name="connsiteY0" fmla="*/ 53169 h 5949901"/>
                  <a:gd name="connsiteX1" fmla="*/ 53129 w 3012515"/>
                  <a:gd name="connsiteY1" fmla="*/ 554426 h 5949901"/>
                  <a:gd name="connsiteX2" fmla="*/ 53129 w 3012515"/>
                  <a:gd name="connsiteY2" fmla="*/ 5395482 h 5949901"/>
                  <a:gd name="connsiteX3" fmla="*/ 554002 w 3012515"/>
                  <a:gd name="connsiteY3" fmla="*/ 5896739 h 5949901"/>
                  <a:gd name="connsiteX4" fmla="*/ 2457319 w 3012515"/>
                  <a:gd name="connsiteY4" fmla="*/ 5896739 h 5949901"/>
                  <a:gd name="connsiteX5" fmla="*/ 2958192 w 3012515"/>
                  <a:gd name="connsiteY5" fmla="*/ 5395482 h 5949901"/>
                  <a:gd name="connsiteX6" fmla="*/ 2958192 w 3012515"/>
                  <a:gd name="connsiteY6" fmla="*/ 554426 h 5949901"/>
                  <a:gd name="connsiteX7" fmla="*/ 2457319 w 3012515"/>
                  <a:gd name="connsiteY7" fmla="*/ 53182 h 5949901"/>
                  <a:gd name="connsiteX8" fmla="*/ 2457319 w 3012515"/>
                  <a:gd name="connsiteY8" fmla="*/ 5949885 h 5949901"/>
                  <a:gd name="connsiteX9" fmla="*/ 554002 w 3012515"/>
                  <a:gd name="connsiteY9" fmla="*/ 5949885 h 5949901"/>
                  <a:gd name="connsiteX10" fmla="*/ 0 w 3012515"/>
                  <a:gd name="connsiteY10" fmla="*/ 5395482 h 5949901"/>
                  <a:gd name="connsiteX11" fmla="*/ 0 w 3012515"/>
                  <a:gd name="connsiteY11" fmla="*/ 554426 h 5949901"/>
                  <a:gd name="connsiteX12" fmla="*/ 554014 w 3012515"/>
                  <a:gd name="connsiteY12" fmla="*/ 0 h 5949901"/>
                  <a:gd name="connsiteX13" fmla="*/ 2457331 w 3012515"/>
                  <a:gd name="connsiteY13" fmla="*/ 5 h 5949901"/>
                  <a:gd name="connsiteX14" fmla="*/ 3012515 w 3012515"/>
                  <a:gd name="connsiteY14" fmla="*/ 554443 h 5949901"/>
                  <a:gd name="connsiteX15" fmla="*/ 3012515 w 3012515"/>
                  <a:gd name="connsiteY15" fmla="*/ 5395499 h 5949901"/>
                  <a:gd name="connsiteX16" fmla="*/ 2457331 w 3012515"/>
                  <a:gd name="connsiteY16" fmla="*/ 5949902 h 5949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12515" h="5949901">
                    <a:moveTo>
                      <a:pt x="554002" y="53169"/>
                    </a:moveTo>
                    <a:cubicBezTo>
                      <a:pt x="277580" y="53169"/>
                      <a:pt x="53129" y="277793"/>
                      <a:pt x="53129" y="554426"/>
                    </a:cubicBezTo>
                    <a:lnTo>
                      <a:pt x="53129" y="5395482"/>
                    </a:lnTo>
                    <a:cubicBezTo>
                      <a:pt x="53129" y="5672080"/>
                      <a:pt x="277580" y="5896739"/>
                      <a:pt x="554002" y="5896739"/>
                    </a:cubicBezTo>
                    <a:lnTo>
                      <a:pt x="2457319" y="5896739"/>
                    </a:lnTo>
                    <a:cubicBezTo>
                      <a:pt x="2733704" y="5896739"/>
                      <a:pt x="2958192" y="5672080"/>
                      <a:pt x="2958192" y="5395482"/>
                    </a:cubicBezTo>
                    <a:lnTo>
                      <a:pt x="2958192" y="554426"/>
                    </a:lnTo>
                    <a:cubicBezTo>
                      <a:pt x="2958192" y="277805"/>
                      <a:pt x="2733704" y="53182"/>
                      <a:pt x="2457319" y="53182"/>
                    </a:cubicBezTo>
                    <a:close/>
                    <a:moveTo>
                      <a:pt x="2457319" y="5949885"/>
                    </a:moveTo>
                    <a:lnTo>
                      <a:pt x="554002" y="5949885"/>
                    </a:lnTo>
                    <a:cubicBezTo>
                      <a:pt x="248650" y="5949885"/>
                      <a:pt x="0" y="5701068"/>
                      <a:pt x="0" y="5395482"/>
                    </a:cubicBezTo>
                    <a:lnTo>
                      <a:pt x="0" y="554426"/>
                    </a:lnTo>
                    <a:cubicBezTo>
                      <a:pt x="0" y="248841"/>
                      <a:pt x="248650" y="0"/>
                      <a:pt x="554014" y="0"/>
                    </a:cubicBezTo>
                    <a:lnTo>
                      <a:pt x="2457331" y="5"/>
                    </a:lnTo>
                    <a:cubicBezTo>
                      <a:pt x="2763889" y="5"/>
                      <a:pt x="3012515" y="248846"/>
                      <a:pt x="3012515" y="554443"/>
                    </a:cubicBezTo>
                    <a:lnTo>
                      <a:pt x="3012515" y="5395499"/>
                    </a:lnTo>
                    <a:cubicBezTo>
                      <a:pt x="3012515" y="5701085"/>
                      <a:pt x="2763889" y="5949902"/>
                      <a:pt x="2457331" y="5949902"/>
                    </a:cubicBezTo>
                  </a:path>
                </a:pathLst>
              </a:custGeom>
              <a:solidFill>
                <a:srgbClr val="08104D"/>
              </a:solidFill>
              <a:ln w="12043"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2E93D54A-BF0B-4894-B2B4-4F588BC3E414}"/>
                </a:ext>
              </a:extLst>
            </p:cNvPr>
            <p:cNvGrpSpPr/>
            <p:nvPr/>
          </p:nvGrpSpPr>
          <p:grpSpPr>
            <a:xfrm>
              <a:off x="13314385" y="3162300"/>
              <a:ext cx="2081830" cy="2249274"/>
              <a:chOff x="13335000" y="2820808"/>
              <a:chExt cx="2081830" cy="2249274"/>
            </a:xfrm>
          </p:grpSpPr>
          <p:pic>
            <p:nvPicPr>
              <p:cNvPr id="17" name="Picture 16">
                <a:extLst>
                  <a:ext uri="{FF2B5EF4-FFF2-40B4-BE49-F238E27FC236}">
                    <a16:creationId xmlns:a16="http://schemas.microsoft.com/office/drawing/2014/main" id="{69774947-B97C-432A-9A8C-64074872AC4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3056" b="93889" l="10000" r="90000">
                            <a14:foregroundMark x1="62917" y1="8333" x2="62917" y2="8333"/>
                            <a14:foregroundMark x1="47917" y1="6111" x2="47917" y2="6111"/>
                            <a14:foregroundMark x1="48333" y1="3056" x2="48333" y2="3056"/>
                            <a14:foregroundMark x1="46389" y1="23194" x2="46389" y2="23194"/>
                            <a14:foregroundMark x1="52361" y1="16528" x2="52361" y2="16528"/>
                            <a14:foregroundMark x1="53056" y1="20972" x2="53056" y2="20972"/>
                            <a14:foregroundMark x1="54167" y1="22778" x2="54167" y2="22778"/>
                            <a14:foregroundMark x1="56111" y1="25139" x2="56111" y2="25139"/>
                            <a14:foregroundMark x1="31389" y1="35278" x2="31389" y2="35278"/>
                            <a14:foregroundMark x1="50833" y1="40833" x2="50833" y2="40833"/>
                            <a14:foregroundMark x1="62778" y1="36944" x2="62778" y2="36944"/>
                            <a14:foregroundMark x1="67083" y1="34583" x2="67083" y2="34583"/>
                            <a14:foregroundMark x1="59722" y1="44306" x2="59722" y2="44306"/>
                            <a14:foregroundMark x1="62500" y1="41667" x2="62500" y2="41667"/>
                            <a14:foregroundMark x1="54306" y1="50139" x2="54306" y2="50139"/>
                            <a14:foregroundMark x1="55556" y1="49306" x2="55556" y2="49306"/>
                            <a14:foregroundMark x1="55833" y1="48611" x2="55833" y2="48611"/>
                            <a14:foregroundMark x1="56389" y1="47500" x2="56389" y2="47500"/>
                            <a14:foregroundMark x1="53889" y1="90972" x2="53889" y2="90972"/>
                            <a14:foregroundMark x1="50417" y1="93889" x2="50417" y2="93889"/>
                          </a14:backgroundRemoval>
                        </a14:imgEffect>
                      </a14:imgLayer>
                    </a14:imgProps>
                  </a:ext>
                </a:extLst>
              </a:blip>
              <a:stretch>
                <a:fillRect/>
              </a:stretch>
            </p:blipFill>
            <p:spPr>
              <a:xfrm>
                <a:off x="13652015" y="2820808"/>
                <a:ext cx="1447800" cy="1447800"/>
              </a:xfrm>
              <a:prstGeom prst="rect">
                <a:avLst/>
              </a:prstGeom>
            </p:spPr>
          </p:pic>
          <p:pic>
            <p:nvPicPr>
              <p:cNvPr id="18" name="Picture 17">
                <a:extLst>
                  <a:ext uri="{FF2B5EF4-FFF2-40B4-BE49-F238E27FC236}">
                    <a16:creationId xmlns:a16="http://schemas.microsoft.com/office/drawing/2014/main" id="{0300F8AF-820E-45B0-B741-0861DDD5D9FF}"/>
                  </a:ext>
                </a:extLst>
              </p:cNvPr>
              <p:cNvPicPr>
                <a:picLocks noChangeAspect="1"/>
              </p:cNvPicPr>
              <p:nvPr/>
            </p:nvPicPr>
            <p:blipFill rotWithShape="1">
              <a:blip r:embed="rId10"/>
              <a:srcRect l="29583"/>
              <a:stretch/>
            </p:blipFill>
            <p:spPr>
              <a:xfrm>
                <a:off x="13335000" y="4268608"/>
                <a:ext cx="2081830" cy="801474"/>
              </a:xfrm>
              <a:prstGeom prst="rect">
                <a:avLst/>
              </a:prstGeom>
            </p:spPr>
          </p:pic>
        </p:grpSp>
      </p:gr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5D5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409700"/>
            <a:ext cx="13830300" cy="6778732"/>
            <a:chOff x="0" y="-47625"/>
            <a:chExt cx="18440399" cy="9038311"/>
          </a:xfrm>
        </p:grpSpPr>
        <p:sp>
          <p:nvSpPr>
            <p:cNvPr id="3" name="TextBox 3"/>
            <p:cNvSpPr txBox="1"/>
            <p:nvPr/>
          </p:nvSpPr>
          <p:spPr>
            <a:xfrm>
              <a:off x="0" y="-47625"/>
              <a:ext cx="17728578" cy="3336811"/>
            </a:xfrm>
            <a:prstGeom prst="rect">
              <a:avLst/>
            </a:prstGeom>
          </p:spPr>
          <p:txBody>
            <a:bodyPr lIns="0" tIns="0" rIns="0" bIns="0" rtlCol="0" anchor="t">
              <a:spAutoFit/>
            </a:bodyPr>
            <a:lstStyle/>
            <a:p>
              <a:pPr marL="0" lvl="0" indent="0" algn="l">
                <a:lnSpc>
                  <a:spcPts val="10080"/>
                </a:lnSpc>
                <a:spcBef>
                  <a:spcPct val="0"/>
                </a:spcBef>
              </a:pPr>
              <a:r>
                <a:rPr lang="en-US" sz="8000" dirty="0">
                  <a:solidFill>
                    <a:srgbClr val="ECF2FE"/>
                  </a:solidFill>
                  <a:latin typeface="Aileron Heavy Bold"/>
                </a:rPr>
                <a:t>Key Components and Cloud Native Tools</a:t>
              </a:r>
            </a:p>
          </p:txBody>
        </p:sp>
        <p:sp>
          <p:nvSpPr>
            <p:cNvPr id="4" name="TextBox 4"/>
            <p:cNvSpPr txBox="1"/>
            <p:nvPr/>
          </p:nvSpPr>
          <p:spPr>
            <a:xfrm>
              <a:off x="0" y="3657601"/>
              <a:ext cx="18440399" cy="5333085"/>
            </a:xfrm>
            <a:prstGeom prst="rect">
              <a:avLst/>
            </a:prstGeom>
          </p:spPr>
          <p:txBody>
            <a:bodyPr wrap="square" lIns="0" tIns="0" rIns="0" bIns="0" rtlCol="0" anchor="t">
              <a:spAutoFit/>
            </a:bodyPr>
            <a:lstStyle/>
            <a:p>
              <a:pPr marL="0" marR="0">
                <a:spcBef>
                  <a:spcPts val="1500"/>
                </a:spcBef>
                <a:spcAft>
                  <a:spcPts val="1500"/>
                </a:spcAft>
              </a:pPr>
              <a:r>
                <a:rPr lang="en-US" sz="2599" dirty="0">
                  <a:solidFill>
                    <a:srgbClr val="ECF2FE"/>
                  </a:solidFill>
                  <a:latin typeface="Aileron Regular"/>
                </a:rPr>
                <a:t>Building cloud-native AI solutions requires a suite of tools and technologies. Kubernetes, an open-source container orchestration platform, automates the deployment, scaling, and management of containerized applications, providing resilience and portability. Docker is used for containerization, enabling developers to package applications and dependencies into lightweight, portable containers that can run consistently across different environments. Prometheus and Grafana are popular monitoring and observability tools used to collect, visualize, and analyze metrics from cloud-native environments, ensuring optimal performance and reliability. Additionally, cloud providers offer managed services such as AWS </a:t>
              </a:r>
              <a:r>
                <a:rPr lang="en-US" sz="2599" dirty="0" err="1">
                  <a:solidFill>
                    <a:srgbClr val="ECF2FE"/>
                  </a:solidFill>
                  <a:latin typeface="Aileron Regular"/>
                </a:rPr>
                <a:t>SageMaker</a:t>
              </a:r>
              <a:r>
                <a:rPr lang="en-US" sz="2599" dirty="0">
                  <a:solidFill>
                    <a:srgbClr val="ECF2FE"/>
                  </a:solidFill>
                  <a:latin typeface="Aileron Regular"/>
                </a:rPr>
                <a:t>, Google Cloud AI Platform, and Microsoft Azure Machine Learning, which provide integrated tools for AI model development, training, and deployment on their respective platforms.</a:t>
              </a:r>
            </a:p>
          </p:txBody>
        </p:sp>
      </p:grpSp>
      <p:grpSp>
        <p:nvGrpSpPr>
          <p:cNvPr id="5" name="Group 5"/>
          <p:cNvGrpSpPr/>
          <p:nvPr/>
        </p:nvGrpSpPr>
        <p:grpSpPr>
          <a:xfrm rot="-10800000">
            <a:off x="8396132" y="9483972"/>
            <a:ext cx="1495736" cy="803028"/>
            <a:chOff x="0" y="0"/>
            <a:chExt cx="2354580" cy="1264123"/>
          </a:xfrm>
        </p:grpSpPr>
        <p:sp>
          <p:nvSpPr>
            <p:cNvPr id="6" name="Freeform 6"/>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CF2FE"/>
            </a:solidFill>
          </p:spPr>
        </p:sp>
      </p:gr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F2FE"/>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8396132" y="9483972"/>
            <a:ext cx="1495736" cy="803028"/>
            <a:chOff x="0" y="0"/>
            <a:chExt cx="2354580" cy="1264123"/>
          </a:xfrm>
        </p:grpSpPr>
        <p:sp>
          <p:nvSpPr>
            <p:cNvPr id="3" name="Freeform 3"/>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3241E4"/>
            </a:solidFill>
          </p:spPr>
        </p:sp>
      </p:gr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grpSp>
        <p:nvGrpSpPr>
          <p:cNvPr id="44" name="Group 43">
            <a:extLst>
              <a:ext uri="{FF2B5EF4-FFF2-40B4-BE49-F238E27FC236}">
                <a16:creationId xmlns:a16="http://schemas.microsoft.com/office/drawing/2014/main" id="{8912DCD8-EDB6-4CDC-8124-F9ACC62154B8}"/>
              </a:ext>
            </a:extLst>
          </p:cNvPr>
          <p:cNvGrpSpPr/>
          <p:nvPr/>
        </p:nvGrpSpPr>
        <p:grpSpPr>
          <a:xfrm>
            <a:off x="1028700" y="2628900"/>
            <a:ext cx="16230600" cy="1393173"/>
            <a:chOff x="1028700" y="1497965"/>
            <a:chExt cx="16230600" cy="1393173"/>
          </a:xfrm>
        </p:grpSpPr>
        <p:grpSp>
          <p:nvGrpSpPr>
            <p:cNvPr id="36" name="Group 35">
              <a:extLst>
                <a:ext uri="{FF2B5EF4-FFF2-40B4-BE49-F238E27FC236}">
                  <a16:creationId xmlns:a16="http://schemas.microsoft.com/office/drawing/2014/main" id="{0D823FB6-73EC-466F-909E-26A224383107}"/>
                </a:ext>
              </a:extLst>
            </p:cNvPr>
            <p:cNvGrpSpPr/>
            <p:nvPr/>
          </p:nvGrpSpPr>
          <p:grpSpPr>
            <a:xfrm>
              <a:off x="1028700" y="1497965"/>
              <a:ext cx="7896185" cy="1369257"/>
              <a:chOff x="1028700" y="1000125"/>
              <a:chExt cx="7896185" cy="1369257"/>
            </a:xfrm>
          </p:grpSpPr>
          <p:grpSp>
            <p:nvGrpSpPr>
              <p:cNvPr id="5" name="Group 5"/>
              <p:cNvGrpSpPr/>
              <p:nvPr/>
            </p:nvGrpSpPr>
            <p:grpSpPr>
              <a:xfrm>
                <a:off x="2256389" y="1000125"/>
                <a:ext cx="6668496" cy="1369257"/>
                <a:chOff x="0" y="-38100"/>
                <a:chExt cx="8891328" cy="1825677"/>
              </a:xfrm>
            </p:grpSpPr>
            <p:sp>
              <p:nvSpPr>
                <p:cNvPr id="6" name="TextBox 6"/>
                <p:cNvSpPr txBox="1"/>
                <p:nvPr/>
              </p:nvSpPr>
              <p:spPr>
                <a:xfrm>
                  <a:off x="0" y="-38100"/>
                  <a:ext cx="8891328" cy="738960"/>
                </a:xfrm>
                <a:prstGeom prst="rect">
                  <a:avLst/>
                </a:prstGeom>
              </p:spPr>
              <p:txBody>
                <a:bodyPr lIns="0" tIns="0" rIns="0" bIns="0" rtlCol="0" anchor="t">
                  <a:spAutoFit/>
                </a:bodyPr>
                <a:lstStyle/>
                <a:p>
                  <a:pPr marL="0" lvl="0" indent="0" algn="l">
                    <a:lnSpc>
                      <a:spcPts val="4550"/>
                    </a:lnSpc>
                    <a:spcBef>
                      <a:spcPct val="0"/>
                    </a:spcBef>
                  </a:pPr>
                  <a:r>
                    <a:rPr lang="en-US" sz="3200" dirty="0">
                      <a:solidFill>
                        <a:srgbClr val="08104D"/>
                      </a:solidFill>
                      <a:latin typeface="Aileron Heavy Bold"/>
                    </a:rPr>
                    <a:t>Scalability</a:t>
                  </a:r>
                </a:p>
              </p:txBody>
            </p:sp>
            <p:sp>
              <p:nvSpPr>
                <p:cNvPr id="7" name="TextBox 7"/>
                <p:cNvSpPr txBox="1"/>
                <p:nvPr/>
              </p:nvSpPr>
              <p:spPr>
                <a:xfrm>
                  <a:off x="0" y="861938"/>
                  <a:ext cx="8891328" cy="925639"/>
                </a:xfrm>
                <a:prstGeom prst="rect">
                  <a:avLst/>
                </a:prstGeom>
              </p:spPr>
              <p:txBody>
                <a:bodyPr lIns="0" tIns="0" rIns="0" bIns="0" rtlCol="0" anchor="t">
                  <a:spAutoFit/>
                </a:bodyPr>
                <a:lstStyle/>
                <a:p>
                  <a:pPr>
                    <a:lnSpc>
                      <a:spcPts val="2840"/>
                    </a:lnSpc>
                  </a:pPr>
                  <a:r>
                    <a:rPr lang="en-US" sz="2200" dirty="0">
                      <a:solidFill>
                        <a:srgbClr val="08104D"/>
                      </a:solidFill>
                      <a:latin typeface="Aileron Regular"/>
                    </a:rPr>
                    <a:t>Cloud native AI allows seamless scaling of workloads, ensuring optimal performance.</a:t>
                  </a:r>
                </a:p>
              </p:txBody>
            </p:sp>
          </p:grpSp>
          <p:grpSp>
            <p:nvGrpSpPr>
              <p:cNvPr id="8" name="Group 8"/>
              <p:cNvGrpSpPr/>
              <p:nvPr/>
            </p:nvGrpSpPr>
            <p:grpSpPr>
              <a:xfrm>
                <a:off x="1028700" y="1297579"/>
                <a:ext cx="509507" cy="185402"/>
                <a:chOff x="0" y="0"/>
                <a:chExt cx="1179660" cy="429260"/>
              </a:xfrm>
            </p:grpSpPr>
            <p:sp>
              <p:nvSpPr>
                <p:cNvPr id="9" name="Freeform 9"/>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nvGrpSpPr>
            <p:cNvPr id="37" name="Group 36">
              <a:extLst>
                <a:ext uri="{FF2B5EF4-FFF2-40B4-BE49-F238E27FC236}">
                  <a16:creationId xmlns:a16="http://schemas.microsoft.com/office/drawing/2014/main" id="{D896F93C-F8FB-4BD0-91B8-CED9E45DE7A9}"/>
                </a:ext>
              </a:extLst>
            </p:cNvPr>
            <p:cNvGrpSpPr/>
            <p:nvPr/>
          </p:nvGrpSpPr>
          <p:grpSpPr>
            <a:xfrm>
              <a:off x="9363115" y="1497965"/>
              <a:ext cx="7896185" cy="1393173"/>
              <a:chOff x="9363115" y="1000125"/>
              <a:chExt cx="7896185" cy="1393173"/>
            </a:xfrm>
          </p:grpSpPr>
          <p:grpSp>
            <p:nvGrpSpPr>
              <p:cNvPr id="20" name="Group 20"/>
              <p:cNvGrpSpPr/>
              <p:nvPr/>
            </p:nvGrpSpPr>
            <p:grpSpPr>
              <a:xfrm>
                <a:off x="10590804" y="1000125"/>
                <a:ext cx="6668496" cy="1393173"/>
                <a:chOff x="0" y="-38100"/>
                <a:chExt cx="8891328" cy="1857565"/>
              </a:xfrm>
            </p:grpSpPr>
            <p:sp>
              <p:nvSpPr>
                <p:cNvPr id="21" name="TextBox 21"/>
                <p:cNvSpPr txBox="1"/>
                <p:nvPr/>
              </p:nvSpPr>
              <p:spPr>
                <a:xfrm>
                  <a:off x="0" y="-38100"/>
                  <a:ext cx="8891328" cy="738960"/>
                </a:xfrm>
                <a:prstGeom prst="rect">
                  <a:avLst/>
                </a:prstGeom>
              </p:spPr>
              <p:txBody>
                <a:bodyPr lIns="0" tIns="0" rIns="0" bIns="0" rtlCol="0" anchor="t">
                  <a:spAutoFit/>
                </a:bodyPr>
                <a:lstStyle/>
                <a:p>
                  <a:pPr marL="0" lvl="0" indent="0" algn="l">
                    <a:lnSpc>
                      <a:spcPts val="4550"/>
                    </a:lnSpc>
                    <a:spcBef>
                      <a:spcPct val="0"/>
                    </a:spcBef>
                  </a:pPr>
                  <a:r>
                    <a:rPr lang="en-US" sz="3200" dirty="0">
                      <a:solidFill>
                        <a:srgbClr val="08104D"/>
                      </a:solidFill>
                      <a:latin typeface="Aileron Heavy Bold"/>
                    </a:rPr>
                    <a:t>Agility</a:t>
                  </a:r>
                </a:p>
              </p:txBody>
            </p:sp>
            <p:sp>
              <p:nvSpPr>
                <p:cNvPr id="22" name="TextBox 22"/>
                <p:cNvSpPr txBox="1"/>
                <p:nvPr/>
              </p:nvSpPr>
              <p:spPr>
                <a:xfrm>
                  <a:off x="0" y="861938"/>
                  <a:ext cx="8891328" cy="957527"/>
                </a:xfrm>
                <a:prstGeom prst="rect">
                  <a:avLst/>
                </a:prstGeom>
              </p:spPr>
              <p:txBody>
                <a:bodyPr lIns="0" tIns="0" rIns="0" bIns="0" rtlCol="0" anchor="t">
                  <a:spAutoFit/>
                </a:bodyPr>
                <a:lstStyle/>
                <a:p>
                  <a:pPr marL="0" lvl="0" indent="0" algn="l">
                    <a:lnSpc>
                      <a:spcPts val="2840"/>
                    </a:lnSpc>
                  </a:pPr>
                  <a:r>
                    <a:rPr lang="en-US" sz="2200" dirty="0">
                      <a:solidFill>
                        <a:srgbClr val="08104D"/>
                      </a:solidFill>
                      <a:latin typeface="Aileron Regular"/>
                    </a:rPr>
                    <a:t>Rapid development and deployment reduce time-to-market, boosting competitiveness.</a:t>
                  </a:r>
                </a:p>
              </p:txBody>
            </p:sp>
          </p:grpSp>
          <p:grpSp>
            <p:nvGrpSpPr>
              <p:cNvPr id="23" name="Group 23"/>
              <p:cNvGrpSpPr/>
              <p:nvPr/>
            </p:nvGrpSpPr>
            <p:grpSpPr>
              <a:xfrm>
                <a:off x="9363115" y="1297579"/>
                <a:ext cx="509507" cy="185402"/>
                <a:chOff x="0" y="0"/>
                <a:chExt cx="1179660" cy="429260"/>
              </a:xfrm>
            </p:grpSpPr>
            <p:sp>
              <p:nvSpPr>
                <p:cNvPr id="24" name="Freeform 24"/>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grpSp>
        <p:nvGrpSpPr>
          <p:cNvPr id="43" name="Group 42">
            <a:extLst>
              <a:ext uri="{FF2B5EF4-FFF2-40B4-BE49-F238E27FC236}">
                <a16:creationId xmlns:a16="http://schemas.microsoft.com/office/drawing/2014/main" id="{331687D3-3B21-498C-A68D-535CB491CE98}"/>
              </a:ext>
            </a:extLst>
          </p:cNvPr>
          <p:cNvGrpSpPr/>
          <p:nvPr/>
        </p:nvGrpSpPr>
        <p:grpSpPr>
          <a:xfrm>
            <a:off x="1028700" y="4736358"/>
            <a:ext cx="16230600" cy="1393173"/>
            <a:chOff x="1028700" y="4049146"/>
            <a:chExt cx="16230600" cy="1393173"/>
          </a:xfrm>
        </p:grpSpPr>
        <p:grpSp>
          <p:nvGrpSpPr>
            <p:cNvPr id="38" name="Group 37">
              <a:extLst>
                <a:ext uri="{FF2B5EF4-FFF2-40B4-BE49-F238E27FC236}">
                  <a16:creationId xmlns:a16="http://schemas.microsoft.com/office/drawing/2014/main" id="{35EE4659-67F7-4D7E-9260-3DF62D4D1CFD}"/>
                </a:ext>
              </a:extLst>
            </p:cNvPr>
            <p:cNvGrpSpPr/>
            <p:nvPr/>
          </p:nvGrpSpPr>
          <p:grpSpPr>
            <a:xfrm>
              <a:off x="1028700" y="4049146"/>
              <a:ext cx="7896185" cy="1393173"/>
              <a:chOff x="1028700" y="3551306"/>
              <a:chExt cx="7896185" cy="1393173"/>
            </a:xfrm>
          </p:grpSpPr>
          <p:grpSp>
            <p:nvGrpSpPr>
              <p:cNvPr id="10" name="Group 10"/>
              <p:cNvGrpSpPr/>
              <p:nvPr/>
            </p:nvGrpSpPr>
            <p:grpSpPr>
              <a:xfrm>
                <a:off x="2256389" y="3551306"/>
                <a:ext cx="6668496" cy="1393173"/>
                <a:chOff x="0" y="-38100"/>
                <a:chExt cx="8891328" cy="1857563"/>
              </a:xfrm>
            </p:grpSpPr>
            <p:sp>
              <p:nvSpPr>
                <p:cNvPr id="11" name="TextBox 11"/>
                <p:cNvSpPr txBox="1"/>
                <p:nvPr/>
              </p:nvSpPr>
              <p:spPr>
                <a:xfrm>
                  <a:off x="0" y="-38100"/>
                  <a:ext cx="8891328" cy="738960"/>
                </a:xfrm>
                <a:prstGeom prst="rect">
                  <a:avLst/>
                </a:prstGeom>
              </p:spPr>
              <p:txBody>
                <a:bodyPr lIns="0" tIns="0" rIns="0" bIns="0" rtlCol="0" anchor="t">
                  <a:spAutoFit/>
                </a:bodyPr>
                <a:lstStyle/>
                <a:p>
                  <a:pPr marL="0" lvl="0" indent="0" algn="l">
                    <a:lnSpc>
                      <a:spcPts val="4550"/>
                    </a:lnSpc>
                    <a:spcBef>
                      <a:spcPct val="0"/>
                    </a:spcBef>
                  </a:pPr>
                  <a:r>
                    <a:rPr lang="en-US" sz="3200" dirty="0">
                      <a:solidFill>
                        <a:srgbClr val="08104D"/>
                      </a:solidFill>
                      <a:latin typeface="Aileron Heavy Bold"/>
                    </a:rPr>
                    <a:t>Cost Efficiency</a:t>
                  </a:r>
                </a:p>
              </p:txBody>
            </p:sp>
            <p:sp>
              <p:nvSpPr>
                <p:cNvPr id="12" name="TextBox 12"/>
                <p:cNvSpPr txBox="1"/>
                <p:nvPr/>
              </p:nvSpPr>
              <p:spPr>
                <a:xfrm>
                  <a:off x="0" y="861937"/>
                  <a:ext cx="8891328" cy="957526"/>
                </a:xfrm>
                <a:prstGeom prst="rect">
                  <a:avLst/>
                </a:prstGeom>
              </p:spPr>
              <p:txBody>
                <a:bodyPr lIns="0" tIns="0" rIns="0" bIns="0" rtlCol="0" anchor="t">
                  <a:spAutoFit/>
                </a:bodyPr>
                <a:lstStyle/>
                <a:p>
                  <a:pPr lvl="0" indent="0">
                    <a:lnSpc>
                      <a:spcPts val="2840"/>
                    </a:lnSpc>
                  </a:pPr>
                  <a:r>
                    <a:rPr lang="en-US" sz="2200" dirty="0">
                      <a:solidFill>
                        <a:srgbClr val="08104D"/>
                      </a:solidFill>
                      <a:latin typeface="Aileron Regular"/>
                    </a:rPr>
                    <a:t>Leveraging cloud infrastructure minimizes costs in provisioning and maintenance.</a:t>
                  </a:r>
                </a:p>
              </p:txBody>
            </p:sp>
          </p:grpSp>
          <p:grpSp>
            <p:nvGrpSpPr>
              <p:cNvPr id="13" name="Group 13"/>
              <p:cNvGrpSpPr/>
              <p:nvPr/>
            </p:nvGrpSpPr>
            <p:grpSpPr>
              <a:xfrm>
                <a:off x="1028700" y="3848760"/>
                <a:ext cx="509507" cy="185402"/>
                <a:chOff x="0" y="0"/>
                <a:chExt cx="1179660" cy="429260"/>
              </a:xfrm>
            </p:grpSpPr>
            <p:sp>
              <p:nvSpPr>
                <p:cNvPr id="14" name="Freeform 14"/>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nvGrpSpPr>
            <p:cNvPr id="39" name="Group 38">
              <a:extLst>
                <a:ext uri="{FF2B5EF4-FFF2-40B4-BE49-F238E27FC236}">
                  <a16:creationId xmlns:a16="http://schemas.microsoft.com/office/drawing/2014/main" id="{4AEC86D5-AF20-4810-BF4F-F3A7BC59F147}"/>
                </a:ext>
              </a:extLst>
            </p:cNvPr>
            <p:cNvGrpSpPr/>
            <p:nvPr/>
          </p:nvGrpSpPr>
          <p:grpSpPr>
            <a:xfrm>
              <a:off x="9363115" y="4049146"/>
              <a:ext cx="7896185" cy="1369257"/>
              <a:chOff x="9363115" y="3551306"/>
              <a:chExt cx="7896185" cy="1369257"/>
            </a:xfrm>
          </p:grpSpPr>
          <p:grpSp>
            <p:nvGrpSpPr>
              <p:cNvPr id="25" name="Group 25"/>
              <p:cNvGrpSpPr/>
              <p:nvPr/>
            </p:nvGrpSpPr>
            <p:grpSpPr>
              <a:xfrm>
                <a:off x="10590804" y="3551306"/>
                <a:ext cx="6668496" cy="1369257"/>
                <a:chOff x="0" y="-38100"/>
                <a:chExt cx="8891328" cy="1825676"/>
              </a:xfrm>
            </p:grpSpPr>
            <p:sp>
              <p:nvSpPr>
                <p:cNvPr id="26" name="TextBox 26"/>
                <p:cNvSpPr txBox="1"/>
                <p:nvPr/>
              </p:nvSpPr>
              <p:spPr>
                <a:xfrm>
                  <a:off x="0" y="-38100"/>
                  <a:ext cx="8891328" cy="738960"/>
                </a:xfrm>
                <a:prstGeom prst="rect">
                  <a:avLst/>
                </a:prstGeom>
              </p:spPr>
              <p:txBody>
                <a:bodyPr lIns="0" tIns="0" rIns="0" bIns="0" rtlCol="0" anchor="t">
                  <a:spAutoFit/>
                </a:bodyPr>
                <a:lstStyle/>
                <a:p>
                  <a:pPr lvl="0" indent="0">
                    <a:lnSpc>
                      <a:spcPts val="4550"/>
                    </a:lnSpc>
                    <a:spcBef>
                      <a:spcPct val="0"/>
                    </a:spcBef>
                  </a:pPr>
                  <a:r>
                    <a:rPr lang="en-US" sz="3200" dirty="0">
                      <a:solidFill>
                        <a:srgbClr val="08104D"/>
                      </a:solidFill>
                      <a:latin typeface="Aileron Heavy Bold"/>
                    </a:rPr>
                    <a:t>Resource Optimization</a:t>
                  </a:r>
                </a:p>
              </p:txBody>
            </p:sp>
            <p:sp>
              <p:nvSpPr>
                <p:cNvPr id="27" name="TextBox 27"/>
                <p:cNvSpPr txBox="1"/>
                <p:nvPr/>
              </p:nvSpPr>
              <p:spPr>
                <a:xfrm>
                  <a:off x="0" y="861937"/>
                  <a:ext cx="8891328" cy="925639"/>
                </a:xfrm>
                <a:prstGeom prst="rect">
                  <a:avLst/>
                </a:prstGeom>
              </p:spPr>
              <p:txBody>
                <a:bodyPr lIns="0" tIns="0" rIns="0" bIns="0" rtlCol="0" anchor="t">
                  <a:spAutoFit/>
                </a:bodyPr>
                <a:lstStyle/>
                <a:p>
                  <a:pPr>
                    <a:lnSpc>
                      <a:spcPts val="2840"/>
                    </a:lnSpc>
                  </a:pPr>
                  <a:r>
                    <a:rPr lang="en-US" sz="2200" dirty="0">
                      <a:solidFill>
                        <a:srgbClr val="08104D"/>
                      </a:solidFill>
                      <a:latin typeface="Aileron Regular"/>
                    </a:rPr>
                    <a:t>Efficient resource allocation maximizes utilization and minimizes waste.</a:t>
                  </a:r>
                </a:p>
              </p:txBody>
            </p:sp>
          </p:grpSp>
          <p:grpSp>
            <p:nvGrpSpPr>
              <p:cNvPr id="28" name="Group 28"/>
              <p:cNvGrpSpPr/>
              <p:nvPr/>
            </p:nvGrpSpPr>
            <p:grpSpPr>
              <a:xfrm>
                <a:off x="9363115" y="3848760"/>
                <a:ext cx="509507" cy="185402"/>
                <a:chOff x="0" y="0"/>
                <a:chExt cx="1179660" cy="429260"/>
              </a:xfrm>
            </p:grpSpPr>
            <p:sp>
              <p:nvSpPr>
                <p:cNvPr id="29" name="Freeform 29"/>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grpSp>
        <p:nvGrpSpPr>
          <p:cNvPr id="42" name="Group 41">
            <a:extLst>
              <a:ext uri="{FF2B5EF4-FFF2-40B4-BE49-F238E27FC236}">
                <a16:creationId xmlns:a16="http://schemas.microsoft.com/office/drawing/2014/main" id="{A6FA3EEE-43A4-4FAC-9076-B61D12220403}"/>
              </a:ext>
            </a:extLst>
          </p:cNvPr>
          <p:cNvGrpSpPr/>
          <p:nvPr/>
        </p:nvGrpSpPr>
        <p:grpSpPr>
          <a:xfrm>
            <a:off x="1028700" y="6843816"/>
            <a:ext cx="16230600" cy="1369257"/>
            <a:chOff x="1028700" y="6938531"/>
            <a:chExt cx="16230600" cy="1369257"/>
          </a:xfrm>
        </p:grpSpPr>
        <p:grpSp>
          <p:nvGrpSpPr>
            <p:cNvPr id="40" name="Group 39">
              <a:extLst>
                <a:ext uri="{FF2B5EF4-FFF2-40B4-BE49-F238E27FC236}">
                  <a16:creationId xmlns:a16="http://schemas.microsoft.com/office/drawing/2014/main" id="{370AC613-3E9C-4A82-B48F-612255D06DF1}"/>
                </a:ext>
              </a:extLst>
            </p:cNvPr>
            <p:cNvGrpSpPr/>
            <p:nvPr/>
          </p:nvGrpSpPr>
          <p:grpSpPr>
            <a:xfrm>
              <a:off x="1028700" y="6938531"/>
              <a:ext cx="7896185" cy="1369257"/>
              <a:chOff x="1028700" y="6440691"/>
              <a:chExt cx="7896185" cy="1369257"/>
            </a:xfrm>
          </p:grpSpPr>
          <p:grpSp>
            <p:nvGrpSpPr>
              <p:cNvPr id="15" name="Group 15"/>
              <p:cNvGrpSpPr/>
              <p:nvPr/>
            </p:nvGrpSpPr>
            <p:grpSpPr>
              <a:xfrm>
                <a:off x="2256389" y="6440691"/>
                <a:ext cx="6668496" cy="1369257"/>
                <a:chOff x="0" y="-38100"/>
                <a:chExt cx="8891328" cy="1825676"/>
              </a:xfrm>
            </p:grpSpPr>
            <p:sp>
              <p:nvSpPr>
                <p:cNvPr id="16" name="TextBox 16"/>
                <p:cNvSpPr txBox="1"/>
                <p:nvPr/>
              </p:nvSpPr>
              <p:spPr>
                <a:xfrm>
                  <a:off x="0" y="-38100"/>
                  <a:ext cx="8891328" cy="738960"/>
                </a:xfrm>
                <a:prstGeom prst="rect">
                  <a:avLst/>
                </a:prstGeom>
              </p:spPr>
              <p:txBody>
                <a:bodyPr lIns="0" tIns="0" rIns="0" bIns="0" rtlCol="0" anchor="t">
                  <a:spAutoFit/>
                </a:bodyPr>
                <a:lstStyle/>
                <a:p>
                  <a:pPr>
                    <a:lnSpc>
                      <a:spcPts val="4550"/>
                    </a:lnSpc>
                    <a:spcBef>
                      <a:spcPct val="0"/>
                    </a:spcBef>
                  </a:pPr>
                  <a:r>
                    <a:rPr lang="en-US" sz="3200" dirty="0">
                      <a:solidFill>
                        <a:srgbClr val="08104D"/>
                      </a:solidFill>
                      <a:latin typeface="Aileron Heavy Bold"/>
                    </a:rPr>
                    <a:t>Reduced Maintenance</a:t>
                  </a:r>
                </a:p>
              </p:txBody>
            </p:sp>
            <p:sp>
              <p:nvSpPr>
                <p:cNvPr id="17" name="TextBox 17"/>
                <p:cNvSpPr txBox="1"/>
                <p:nvPr/>
              </p:nvSpPr>
              <p:spPr>
                <a:xfrm>
                  <a:off x="0" y="861937"/>
                  <a:ext cx="8891328" cy="925639"/>
                </a:xfrm>
                <a:prstGeom prst="rect">
                  <a:avLst/>
                </a:prstGeom>
              </p:spPr>
              <p:txBody>
                <a:bodyPr lIns="0" tIns="0" rIns="0" bIns="0" rtlCol="0" anchor="t">
                  <a:spAutoFit/>
                </a:bodyPr>
                <a:lstStyle/>
                <a:p>
                  <a:pPr lvl="0" indent="0">
                    <a:lnSpc>
                      <a:spcPts val="2840"/>
                    </a:lnSpc>
                  </a:pPr>
                  <a:r>
                    <a:rPr lang="en-US" sz="2200" dirty="0">
                      <a:solidFill>
                        <a:srgbClr val="08104D"/>
                      </a:solidFill>
                      <a:latin typeface="Aileron Regular"/>
                    </a:rPr>
                    <a:t>Offloading maintenance tasks to providers frees internal resources.</a:t>
                  </a:r>
                </a:p>
              </p:txBody>
            </p:sp>
          </p:grpSp>
          <p:grpSp>
            <p:nvGrpSpPr>
              <p:cNvPr id="18" name="Group 18"/>
              <p:cNvGrpSpPr/>
              <p:nvPr/>
            </p:nvGrpSpPr>
            <p:grpSpPr>
              <a:xfrm>
                <a:off x="1028700" y="6738145"/>
                <a:ext cx="509507" cy="185402"/>
                <a:chOff x="0" y="0"/>
                <a:chExt cx="1179660" cy="429260"/>
              </a:xfrm>
            </p:grpSpPr>
            <p:sp>
              <p:nvSpPr>
                <p:cNvPr id="19" name="Freeform 19"/>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nvGrpSpPr>
            <p:cNvPr id="41" name="Group 40">
              <a:extLst>
                <a:ext uri="{FF2B5EF4-FFF2-40B4-BE49-F238E27FC236}">
                  <a16:creationId xmlns:a16="http://schemas.microsoft.com/office/drawing/2014/main" id="{6DF9043E-7231-4FAA-A789-9F28ABE5FDD1}"/>
                </a:ext>
              </a:extLst>
            </p:cNvPr>
            <p:cNvGrpSpPr/>
            <p:nvPr/>
          </p:nvGrpSpPr>
          <p:grpSpPr>
            <a:xfrm>
              <a:off x="9363115" y="6938531"/>
              <a:ext cx="7896185" cy="1369257"/>
              <a:chOff x="9363115" y="6440691"/>
              <a:chExt cx="7896185" cy="1369257"/>
            </a:xfrm>
          </p:grpSpPr>
          <p:grpSp>
            <p:nvGrpSpPr>
              <p:cNvPr id="30" name="Group 30"/>
              <p:cNvGrpSpPr/>
              <p:nvPr/>
            </p:nvGrpSpPr>
            <p:grpSpPr>
              <a:xfrm>
                <a:off x="10590804" y="6440691"/>
                <a:ext cx="6668496" cy="1369257"/>
                <a:chOff x="0" y="-38100"/>
                <a:chExt cx="8891328" cy="1825677"/>
              </a:xfrm>
            </p:grpSpPr>
            <p:sp>
              <p:nvSpPr>
                <p:cNvPr id="31" name="TextBox 31"/>
                <p:cNvSpPr txBox="1"/>
                <p:nvPr/>
              </p:nvSpPr>
              <p:spPr>
                <a:xfrm>
                  <a:off x="0" y="-38100"/>
                  <a:ext cx="8891328" cy="738960"/>
                </a:xfrm>
                <a:prstGeom prst="rect">
                  <a:avLst/>
                </a:prstGeom>
              </p:spPr>
              <p:txBody>
                <a:bodyPr lIns="0" tIns="0" rIns="0" bIns="0" rtlCol="0" anchor="t">
                  <a:spAutoFit/>
                </a:bodyPr>
                <a:lstStyle/>
                <a:p>
                  <a:pPr>
                    <a:lnSpc>
                      <a:spcPts val="4550"/>
                    </a:lnSpc>
                    <a:spcBef>
                      <a:spcPct val="0"/>
                    </a:spcBef>
                  </a:pPr>
                  <a:r>
                    <a:rPr lang="en-US" sz="3200" dirty="0">
                      <a:solidFill>
                        <a:srgbClr val="08104D"/>
                      </a:solidFill>
                      <a:latin typeface="Aileron Heavy Bold"/>
                    </a:rPr>
                    <a:t>Enhanced Innovation</a:t>
                  </a:r>
                </a:p>
              </p:txBody>
            </p:sp>
            <p:sp>
              <p:nvSpPr>
                <p:cNvPr id="32" name="TextBox 32"/>
                <p:cNvSpPr txBox="1"/>
                <p:nvPr/>
              </p:nvSpPr>
              <p:spPr>
                <a:xfrm>
                  <a:off x="0" y="861938"/>
                  <a:ext cx="8891328" cy="925639"/>
                </a:xfrm>
                <a:prstGeom prst="rect">
                  <a:avLst/>
                </a:prstGeom>
              </p:spPr>
              <p:txBody>
                <a:bodyPr lIns="0" tIns="0" rIns="0" bIns="0" rtlCol="0" anchor="t">
                  <a:spAutoFit/>
                </a:bodyPr>
                <a:lstStyle/>
                <a:p>
                  <a:pPr>
                    <a:lnSpc>
                      <a:spcPts val="2840"/>
                    </a:lnSpc>
                  </a:pPr>
                  <a:r>
                    <a:rPr lang="en-US" sz="2200" dirty="0">
                      <a:solidFill>
                        <a:srgbClr val="08104D"/>
                      </a:solidFill>
                      <a:latin typeface="Aileron Regular"/>
                    </a:rPr>
                    <a:t>Cost savings and agility foster a culture of experimentation and innovation.</a:t>
                  </a:r>
                </a:p>
              </p:txBody>
            </p:sp>
          </p:grpSp>
          <p:grpSp>
            <p:nvGrpSpPr>
              <p:cNvPr id="33" name="Group 33"/>
              <p:cNvGrpSpPr/>
              <p:nvPr/>
            </p:nvGrpSpPr>
            <p:grpSpPr>
              <a:xfrm>
                <a:off x="9363115" y="6738145"/>
                <a:ext cx="509507" cy="185402"/>
                <a:chOff x="0" y="0"/>
                <a:chExt cx="1179660" cy="429260"/>
              </a:xfrm>
            </p:grpSpPr>
            <p:sp>
              <p:nvSpPr>
                <p:cNvPr id="34" name="Freeform 34"/>
                <p:cNvSpPr/>
                <p:nvPr/>
              </p:nvSpPr>
              <p:spPr>
                <a:xfrm>
                  <a:off x="0" y="-5080"/>
                  <a:ext cx="1179660" cy="434340"/>
                </a:xfrm>
                <a:custGeom>
                  <a:avLst/>
                  <a:gdLst/>
                  <a:ahLst/>
                  <a:cxnLst/>
                  <a:rect l="l" t="t" r="r" b="b"/>
                  <a:pathLst>
                    <a:path w="1179660" h="434340">
                      <a:moveTo>
                        <a:pt x="1161880" y="187960"/>
                      </a:moveTo>
                      <a:lnTo>
                        <a:pt x="900260" y="11430"/>
                      </a:lnTo>
                      <a:cubicBezTo>
                        <a:pt x="882480" y="0"/>
                        <a:pt x="859620" y="3810"/>
                        <a:pt x="846920" y="21590"/>
                      </a:cubicBezTo>
                      <a:cubicBezTo>
                        <a:pt x="835490" y="39370"/>
                        <a:pt x="839300" y="62230"/>
                        <a:pt x="857080" y="74930"/>
                      </a:cubicBezTo>
                      <a:lnTo>
                        <a:pt x="1015830" y="181610"/>
                      </a:lnTo>
                      <a:lnTo>
                        <a:pt x="0" y="181610"/>
                      </a:lnTo>
                      <a:lnTo>
                        <a:pt x="0" y="257810"/>
                      </a:lnTo>
                      <a:lnTo>
                        <a:pt x="1015830" y="257810"/>
                      </a:lnTo>
                      <a:lnTo>
                        <a:pt x="857080" y="364490"/>
                      </a:lnTo>
                      <a:cubicBezTo>
                        <a:pt x="839300" y="375920"/>
                        <a:pt x="835490" y="400050"/>
                        <a:pt x="846920" y="417830"/>
                      </a:cubicBezTo>
                      <a:cubicBezTo>
                        <a:pt x="854540" y="429260"/>
                        <a:pt x="865970" y="434340"/>
                        <a:pt x="878670" y="434340"/>
                      </a:cubicBezTo>
                      <a:cubicBezTo>
                        <a:pt x="886290" y="434340"/>
                        <a:pt x="893910" y="431800"/>
                        <a:pt x="900260" y="427990"/>
                      </a:cubicBezTo>
                      <a:lnTo>
                        <a:pt x="1163150" y="251460"/>
                      </a:lnTo>
                      <a:cubicBezTo>
                        <a:pt x="1173310" y="243840"/>
                        <a:pt x="1179660" y="232410"/>
                        <a:pt x="1179660" y="219710"/>
                      </a:cubicBezTo>
                      <a:cubicBezTo>
                        <a:pt x="1179660" y="207010"/>
                        <a:pt x="1173310" y="195580"/>
                        <a:pt x="1161880" y="187960"/>
                      </a:cubicBezTo>
                      <a:close/>
                    </a:path>
                  </a:pathLst>
                </a:custGeom>
                <a:solidFill>
                  <a:srgbClr val="3241E4"/>
                </a:solidFill>
              </p:spPr>
            </p:sp>
          </p:grpSp>
        </p:grpSp>
      </p:grpSp>
      <p:sp>
        <p:nvSpPr>
          <p:cNvPr id="35" name="TextBox 6">
            <a:extLst>
              <a:ext uri="{FF2B5EF4-FFF2-40B4-BE49-F238E27FC236}">
                <a16:creationId xmlns:a16="http://schemas.microsoft.com/office/drawing/2014/main" id="{956E78D2-CEDA-49EF-84BF-62EA8A89C5D6}"/>
              </a:ext>
            </a:extLst>
          </p:cNvPr>
          <p:cNvSpPr txBox="1"/>
          <p:nvPr/>
        </p:nvSpPr>
        <p:spPr>
          <a:xfrm>
            <a:off x="0" y="723900"/>
            <a:ext cx="18288000" cy="1148391"/>
          </a:xfrm>
          <a:prstGeom prst="rect">
            <a:avLst/>
          </a:prstGeom>
        </p:spPr>
        <p:txBody>
          <a:bodyPr wrap="square" lIns="0" tIns="0" rIns="0" bIns="0" rtlCol="0" anchor="t">
            <a:spAutoFit/>
          </a:bodyPr>
          <a:lstStyle/>
          <a:p>
            <a:pPr marL="0" lvl="0" indent="0" algn="ctr">
              <a:lnSpc>
                <a:spcPts val="10079"/>
              </a:lnSpc>
              <a:spcBef>
                <a:spcPct val="0"/>
              </a:spcBef>
            </a:pPr>
            <a:r>
              <a:rPr lang="en-US" sz="6300" u="none" dirty="0">
                <a:solidFill>
                  <a:srgbClr val="08104D"/>
                </a:solidFill>
                <a:latin typeface="Aileron Heavy Bold"/>
              </a:rPr>
              <a:t>Benefits of CNAI</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5D5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409700"/>
            <a:ext cx="13830300" cy="7163453"/>
            <a:chOff x="0" y="-47625"/>
            <a:chExt cx="18440399" cy="9551272"/>
          </a:xfrm>
        </p:grpSpPr>
        <p:sp>
          <p:nvSpPr>
            <p:cNvPr id="3" name="TextBox 3"/>
            <p:cNvSpPr txBox="1"/>
            <p:nvPr/>
          </p:nvSpPr>
          <p:spPr>
            <a:xfrm>
              <a:off x="0" y="-47625"/>
              <a:ext cx="17728578" cy="3336811"/>
            </a:xfrm>
            <a:prstGeom prst="rect">
              <a:avLst/>
            </a:prstGeom>
          </p:spPr>
          <p:txBody>
            <a:bodyPr lIns="0" tIns="0" rIns="0" bIns="0" rtlCol="0" anchor="t">
              <a:spAutoFit/>
            </a:bodyPr>
            <a:lstStyle/>
            <a:p>
              <a:pPr marL="0" lvl="0" indent="0" algn="l">
                <a:lnSpc>
                  <a:spcPts val="10080"/>
                </a:lnSpc>
                <a:spcBef>
                  <a:spcPct val="0"/>
                </a:spcBef>
              </a:pPr>
              <a:r>
                <a:rPr lang="en-US" sz="8000" dirty="0">
                  <a:solidFill>
                    <a:srgbClr val="ECF2FE"/>
                  </a:solidFill>
                  <a:latin typeface="Aileron Heavy Bold"/>
                </a:rPr>
                <a:t>Use Cases of Cloud Native Artificial Intelligence</a:t>
              </a:r>
            </a:p>
          </p:txBody>
        </p:sp>
        <p:sp>
          <p:nvSpPr>
            <p:cNvPr id="4" name="TextBox 4"/>
            <p:cNvSpPr txBox="1"/>
            <p:nvPr/>
          </p:nvSpPr>
          <p:spPr>
            <a:xfrm>
              <a:off x="0" y="3657601"/>
              <a:ext cx="18440399" cy="5846046"/>
            </a:xfrm>
            <a:prstGeom prst="rect">
              <a:avLst/>
            </a:prstGeom>
          </p:spPr>
          <p:txBody>
            <a:bodyPr wrap="square" lIns="0" tIns="0" rIns="0" bIns="0" rtlCol="0" anchor="t">
              <a:spAutoFit/>
            </a:bodyPr>
            <a:lstStyle/>
            <a:p>
              <a:pPr>
                <a:spcBef>
                  <a:spcPts val="1500"/>
                </a:spcBef>
                <a:spcAft>
                  <a:spcPts val="1500"/>
                </a:spcAft>
              </a:pPr>
              <a:r>
                <a:rPr lang="en-US" sz="2599" dirty="0">
                  <a:solidFill>
                    <a:srgbClr val="ECF2FE"/>
                  </a:solidFill>
                  <a:latin typeface="Aileron Regular"/>
                </a:rPr>
                <a:t>Cloud native AI solutions have diverse applications across various industries. In healthcare, AI-powered diagnostic systems can analyze medical images, detect anomalies, and assist clinicians in making accurate diagnoses and treatment decisions. In finance, AI algorithms are used for fraud detection, risk assessment, and algorithmic trading, improving security and regulatory compliance. In retail, AI-driven recommendation engines provide personalized product recommendations, enhancing customer engagement and driving sales. In manufacturing, AI-enabled predictive maintenance systems can anticipate equipment failures, optimize maintenance schedules, and minimize downtime, improving operational efficiency and reducing costs.</a:t>
              </a:r>
            </a:p>
            <a:p>
              <a:pPr marL="0" marR="0">
                <a:spcBef>
                  <a:spcPts val="1500"/>
                </a:spcBef>
                <a:spcAft>
                  <a:spcPts val="1500"/>
                </a:spcAft>
              </a:pPr>
              <a:endParaRPr lang="en-US" sz="2599" dirty="0">
                <a:solidFill>
                  <a:srgbClr val="ECF2FE"/>
                </a:solidFill>
                <a:latin typeface="Aileron Regular"/>
              </a:endParaRPr>
            </a:p>
          </p:txBody>
        </p:sp>
      </p:grpSp>
      <p:grpSp>
        <p:nvGrpSpPr>
          <p:cNvPr id="5" name="Group 5"/>
          <p:cNvGrpSpPr/>
          <p:nvPr/>
        </p:nvGrpSpPr>
        <p:grpSpPr>
          <a:xfrm rot="-10800000">
            <a:off x="8396132" y="9483972"/>
            <a:ext cx="1495736" cy="803028"/>
            <a:chOff x="0" y="0"/>
            <a:chExt cx="2354580" cy="1264123"/>
          </a:xfrm>
        </p:grpSpPr>
        <p:sp>
          <p:nvSpPr>
            <p:cNvPr id="6" name="Freeform 6"/>
            <p:cNvSpPr/>
            <p:nvPr/>
          </p:nvSpPr>
          <p:spPr>
            <a:xfrm>
              <a:off x="0" y="0"/>
              <a:ext cx="2353310" cy="1264123"/>
            </a:xfrm>
            <a:custGeom>
              <a:avLst/>
              <a:gdLst/>
              <a:ahLst/>
              <a:cxnLst/>
              <a:rect l="l" t="t" r="r" b="b"/>
              <a:pathLst>
                <a:path w="2353310" h="1264123">
                  <a:moveTo>
                    <a:pt x="784860" y="1196813"/>
                  </a:moveTo>
                  <a:cubicBezTo>
                    <a:pt x="905510" y="1237453"/>
                    <a:pt x="1042670" y="1264123"/>
                    <a:pt x="1177290" y="1264123"/>
                  </a:cubicBezTo>
                  <a:cubicBezTo>
                    <a:pt x="1311910" y="1264123"/>
                    <a:pt x="1441450" y="1241263"/>
                    <a:pt x="1560830" y="1200623"/>
                  </a:cubicBezTo>
                  <a:cubicBezTo>
                    <a:pt x="1563370" y="1199353"/>
                    <a:pt x="1565910" y="1199353"/>
                    <a:pt x="1568450" y="1198083"/>
                  </a:cubicBezTo>
                  <a:cubicBezTo>
                    <a:pt x="2016760" y="1035523"/>
                    <a:pt x="2346960" y="606263"/>
                    <a:pt x="2353310" y="109551"/>
                  </a:cubicBezTo>
                  <a:lnTo>
                    <a:pt x="2353310" y="0"/>
                  </a:lnTo>
                  <a:lnTo>
                    <a:pt x="0" y="0"/>
                  </a:lnTo>
                  <a:lnTo>
                    <a:pt x="0" y="109516"/>
                  </a:lnTo>
                  <a:cubicBezTo>
                    <a:pt x="6350" y="608803"/>
                    <a:pt x="331470" y="1038063"/>
                    <a:pt x="784860" y="1196813"/>
                  </a:cubicBezTo>
                  <a:close/>
                </a:path>
              </a:pathLst>
            </a:custGeom>
            <a:solidFill>
              <a:srgbClr val="ECF2FE"/>
            </a:solidFill>
          </p:spPr>
        </p:sp>
      </p:gr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004563" y="9805808"/>
            <a:ext cx="278873" cy="438229"/>
          </a:xfrm>
          <a:prstGeom prst="rect">
            <a:avLst/>
          </a:prstGeom>
        </p:spPr>
      </p:pic>
    </p:spTree>
    <p:extLst>
      <p:ext uri="{BB962C8B-B14F-4D97-AF65-F5344CB8AC3E}">
        <p14:creationId xmlns:p14="http://schemas.microsoft.com/office/powerpoint/2010/main" val="297810334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1657</Words>
  <Application>Microsoft Office PowerPoint</Application>
  <PresentationFormat>Custom</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Aileron Heavy Bold</vt:lpstr>
      <vt:lpstr>Calibri</vt:lpstr>
      <vt:lpstr>Söhne</vt:lpstr>
      <vt:lpstr>Aileron Heavy</vt:lpstr>
      <vt:lpstr>Arial</vt:lpstr>
      <vt:lpstr>Aileron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Orange Technology Business Plan Presentation</dc:title>
  <cp:lastModifiedBy>Omar Sheikh</cp:lastModifiedBy>
  <cp:revision>30</cp:revision>
  <dcterms:created xsi:type="dcterms:W3CDTF">2006-08-16T00:00:00Z</dcterms:created>
  <dcterms:modified xsi:type="dcterms:W3CDTF">2024-04-30T10:37:41Z</dcterms:modified>
  <dc:identifier>DAE0_x42IZg</dc:identifier>
</cp:coreProperties>
</file>