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3ef1013b0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3ef1013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ef1013b0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3ef1013b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3ef1013b0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3ef1013b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3ef1013b0_0_1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3ef1013b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3ef1013b0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3ef1013b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3ef1013b0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3ef1013b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ef1013b0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3ef1013b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3ef1013b0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3ef1013b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3ef1013b0_0_1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3ef1013b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mtalhatahir2001@gmail.com" TargetMode="External"/><Relationship Id="rId4" Type="http://schemas.openxmlformats.org/officeDocument/2006/relationships/hyperlink" Target="mailto:haaseebahmed319@gmail.com" TargetMode="External"/><Relationship Id="rId5" Type="http://schemas.openxmlformats.org/officeDocument/2006/relationships/hyperlink" Target="mailto:haaseebahmed319@gmail.com" TargetMode="External"/><Relationship Id="rId6" Type="http://schemas.openxmlformats.org/officeDocument/2006/relationships/hyperlink" Target="mailto:utari7302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Trend Analysis and Future Prediction using Deep Learning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20"/>
              <a:t>Muhammad Talha Tahir (2024MSCS227)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20"/>
              <a:t>Haseeb Ahmed (2024MSCS221)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br>
              <a:rPr lang="en" sz="2020"/>
            </a:br>
            <a:r>
              <a:rPr lang="en" sz="2020"/>
              <a:t>Muhammad Usama (2024MSCS222)</a:t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2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20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30000" y="1318650"/>
            <a:ext cx="810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Deep Learning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150" y="1985925"/>
            <a:ext cx="2261925" cy="296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30000" y="1318650"/>
            <a:ext cx="810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Research Volume 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21225" y="1957900"/>
            <a:ext cx="75141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publication volume has shown consistent growth since 1984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Significant acceleration observed from 2010 onwards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</a:t>
            </a:r>
            <a:r>
              <a:rPr b="1" lang="en"/>
              <a:t>Activity Recognition using CNNs</a:t>
            </a:r>
            <a:r>
              <a:rPr lang="en"/>
              <a:t>" emerging as dominant cluster since 2015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30000" y="1318650"/>
            <a:ext cx="810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Results: Research Volume Trends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800" y="1998200"/>
            <a:ext cx="4182350" cy="3110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730000" y="1318650"/>
            <a:ext cx="810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721225" y="1957900"/>
            <a:ext cx="75141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analyzed nearly 5,000 research papers spanning 41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Identified meaningful research clusters using deep learning techniques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Measured real-world impact through citation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Predicted future research trends using LSTM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Future Work: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Apply Transformer-based time series models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 advanced topic modeling with LDA+BERT hybrids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730000" y="2112850"/>
            <a:ext cx="7881600" cy="22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Contact us: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Muhammad Talha Tahir: </a:t>
            </a:r>
            <a:r>
              <a:rPr lang="en" u="sng">
                <a:solidFill>
                  <a:schemeClr val="hlink"/>
                </a:solidFill>
                <a:hlinkClick r:id="rId3"/>
              </a:rPr>
              <a:t>mtalhatahir2001@gmail.com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Haseeb Ahmed: </a:t>
            </a:r>
            <a:r>
              <a:rPr lang="en" u="sng">
                <a:solidFill>
                  <a:schemeClr val="hlink"/>
                </a:solidFill>
                <a:hlinkClick r:id="rId4"/>
              </a:rPr>
              <a:t>haaseebahmed319</a:t>
            </a:r>
            <a:r>
              <a:rPr lang="en" u="sng">
                <a:solidFill>
                  <a:schemeClr val="hlink"/>
                </a:solidFill>
                <a:hlinkClick r:id="rId5"/>
              </a:rPr>
              <a:t>@gmail.com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Muhammad Usama: </a:t>
            </a:r>
            <a:r>
              <a:rPr lang="en" u="sng">
                <a:solidFill>
                  <a:schemeClr val="hlink"/>
                </a:solidFill>
                <a:hlinkClick r:id="rId6"/>
              </a:rPr>
              <a:t>utari7302@gmail.com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Project Goal:</a:t>
            </a:r>
            <a:r>
              <a:rPr lang="en"/>
              <a:t> Extract, analyze, and predict research trends across Computer Science domains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Components: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Analysis of 4,971 academic papers from 1984-2025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Identification of research topic clusters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Citation impact measurement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Deep learning-based prediction of emerging research areas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588">
                <a:solidFill>
                  <a:srgbClr val="000000"/>
                </a:solidFill>
              </a:rPr>
              <a:t>Introduction: Project Workflow</a:t>
            </a:r>
            <a:endParaRPr sz="2588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49758"/>
            <a:ext cx="9144000" cy="1729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1225" y="1957900"/>
            <a:ext cx="75141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Custom Scrapy spiders</a:t>
            </a:r>
            <a:r>
              <a:rPr lang="en"/>
              <a:t> developed to extract metadata from research journals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Primary Sources:</a:t>
            </a:r>
            <a:r>
              <a:rPr lang="en"/>
              <a:t> Elsevier and Springer platforms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Dataset Details: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4,971 papers collected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Coverage years: 1984 – 2025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Fields: Title, Abstract, Year, Citation count, Authors with country, Keywords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30000" y="1318650"/>
            <a:ext cx="810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Collection: Challenges &amp; Solutions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1225" y="1957900"/>
            <a:ext cx="75141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Challenge: </a:t>
            </a:r>
            <a:r>
              <a:rPr lang="en"/>
              <a:t>Bot detection systems on journal platforms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Frequent CAPTCHAs and IP blocks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Solution: </a:t>
            </a:r>
            <a:r>
              <a:rPr lang="en"/>
              <a:t>ScraperAPI integratio</a:t>
            </a:r>
            <a:r>
              <a:rPr lang="en"/>
              <a:t>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Rotating proxies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User-agent spoofing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Significantly improved data collection capability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30000" y="1318650"/>
            <a:ext cx="810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Preparation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1225" y="1957900"/>
            <a:ext cx="75141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Cleaning Steps: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Removal of invalid Unicode characters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Dropping papers with missing abstracts/titles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Year format standardization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30000" y="1318650"/>
            <a:ext cx="810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Topic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1225" y="1957900"/>
            <a:ext cx="75141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Embedding Generation:</a:t>
            </a:r>
            <a:r>
              <a:rPr lang="en"/>
              <a:t> Sentence-BERT (all-MiniLM-L6-v2)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Clustering Algorithm:</a:t>
            </a:r>
            <a:r>
              <a:rPr lang="en"/>
              <a:t> KMeans (k=5)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Optimal Cluster Selection:</a:t>
            </a:r>
            <a:r>
              <a:rPr lang="en"/>
              <a:t> Silhouette Score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Topic Labeling: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KeyBERT extraction of topic keywords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Manual review for final label assignment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30000" y="1318650"/>
            <a:ext cx="810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Topic Clustering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6450" y="1943875"/>
            <a:ext cx="7526225" cy="32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30000" y="1318650"/>
            <a:ext cx="81078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Methodology: Deep Learning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1225" y="1957900"/>
            <a:ext cx="7514100" cy="24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Architecture: </a:t>
            </a:r>
            <a:r>
              <a:rPr lang="en"/>
              <a:t>LSTM-based Recurrent Neural Network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Input: </a:t>
            </a:r>
            <a:r>
              <a:rPr lang="en"/>
              <a:t>Sequence of past 5 years' topic trends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Output: </a:t>
            </a:r>
            <a:r>
              <a:rPr lang="en"/>
              <a:t>Predicted paper counts per topic for 2026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850" y="3034875"/>
            <a:ext cx="5507875" cy="20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