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23"/>
  </p:handoutMasterIdLst>
  <p:sldIdLst>
    <p:sldId id="302" r:id="rId3"/>
    <p:sldId id="329" r:id="rId4"/>
    <p:sldId id="535" r:id="rId5"/>
    <p:sldId id="536" r:id="rId6"/>
    <p:sldId id="2260" r:id="rId7"/>
    <p:sldId id="2316" r:id="rId8"/>
    <p:sldId id="2333" r:id="rId9"/>
    <p:sldId id="2285" r:id="rId10"/>
    <p:sldId id="2192" r:id="rId11"/>
    <p:sldId id="2317" r:id="rId12"/>
    <p:sldId id="1504" r:id="rId13"/>
    <p:sldId id="2359" r:id="rId15"/>
    <p:sldId id="2352" r:id="rId16"/>
    <p:sldId id="2318" r:id="rId17"/>
    <p:sldId id="2351" r:id="rId18"/>
    <p:sldId id="1964" r:id="rId19"/>
    <p:sldId id="2349" r:id="rId20"/>
    <p:sldId id="2357" r:id="rId21"/>
    <p:sldId id="2358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82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0430" y="3057525"/>
            <a:ext cx="537083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sym typeface="+mn-lt"/>
              </a:rPr>
              <a:t>Implementing AES Encryption and </a:t>
            </a:r>
            <a:endParaRPr lang="en-US" altLang="zh-CN" sz="2800" b="1">
              <a:solidFill>
                <a:schemeClr val="tx2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sym typeface="+mn-lt"/>
              </a:rPr>
              <a:t>Decryption on a RISC-V Processor</a:t>
            </a:r>
            <a:endParaRPr lang="en-US" altLang="zh-CN" sz="2800" b="1">
              <a:solidFill>
                <a:schemeClr val="tx2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590" y="1086990"/>
            <a:ext cx="3707130" cy="178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b="1" u="sng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FYDP Proposal </a:t>
            </a:r>
            <a:endParaRPr lang="en-US" altLang="zh-CN" sz="4800" b="1" u="sng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800" b="1" u="sng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Defence</a:t>
            </a:r>
            <a:endParaRPr lang="en-US" altLang="zh-CN" sz="4800" b="1" u="sng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287271" y="2654675"/>
            <a:ext cx="4638040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Proposed Methodology</a:t>
            </a:r>
            <a:endParaRPr lang="en-US" altLang="zh-CN" sz="3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41543" y="2720695"/>
            <a:ext cx="54864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39075" y="148838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_CrAOlt7gQeM9UQX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1553210"/>
            <a:ext cx="3918585" cy="24517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955665" y="1411605"/>
            <a:ext cx="2223135" cy="661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264275" y="1687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tx2"/>
                </a:solidFill>
              </a:rPr>
              <a:t>Secure Channel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62965" y="248285"/>
            <a:ext cx="5069205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800" b="1" u="sng">
                <a:solidFill>
                  <a:schemeClr val="accent1">
                    <a:lumMod val="50000"/>
                  </a:schemeClr>
                </a:solidFill>
                <a:sym typeface="+mn-ea"/>
              </a:rPr>
              <a:t>AES Algorithm Implementation:</a:t>
            </a:r>
            <a:endParaRPr lang="en-US" sz="2800" b="1" u="sng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07975" y="864870"/>
            <a:ext cx="5841365" cy="2237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Implement the AES algorithm tailored to the RISC-V instruction set. 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Include key expansion, substitution, permutation, and mixing operations.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Implement the reverse AES process to decrypt cipher text back to plain text, ensuring accuracy with the decryption key.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3195" y="2691130"/>
            <a:ext cx="5150485" cy="2636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sz="1800" b="1">
                <a:solidFill>
                  <a:schemeClr val="tx2"/>
                </a:solidFill>
                <a:sym typeface="+mn-ea"/>
              </a:rPr>
              <a:t>STAGES</a:t>
            </a:r>
            <a:endParaRPr lang="en-US" sz="1800" b="1">
              <a:solidFill>
                <a:schemeClr val="tx2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sym typeface="+mn-ea"/>
              </a:rPr>
              <a:t>Substitute bytes: Uses an S-box to perform a byte-by-byte substitution of the block.</a:t>
            </a:r>
            <a:endParaRPr lang="en-US" sz="1800">
              <a:solidFill>
                <a:schemeClr val="tx2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sym typeface="+mn-ea"/>
              </a:rPr>
              <a:t>Shift Rows: A simple permutation.</a:t>
            </a:r>
            <a:endParaRPr lang="en-US" sz="1800">
              <a:solidFill>
                <a:schemeClr val="tx2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sym typeface="+mn-ea"/>
              </a:rPr>
              <a:t>Mix-columns: A substitution that makes use of arithmetic over GF(28).</a:t>
            </a:r>
            <a:endParaRPr lang="en-US" sz="1800">
              <a:solidFill>
                <a:schemeClr val="tx2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sym typeface="+mn-ea"/>
              </a:rPr>
              <a:t>Add Round Key: A simple bit wise XOR of the current block with a portion of the expanded key</a:t>
            </a:r>
            <a:endParaRPr lang="en-US" sz="18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4-09-19 at 21.46.25_07af41d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840740"/>
            <a:ext cx="5172075" cy="4191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4325" y="1842135"/>
            <a:ext cx="398081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800" b="1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AES Algorithm </a:t>
            </a:r>
            <a:endParaRPr lang="en-US" sz="2800" b="1" u="sng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2800" b="1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Visual Representation:</a:t>
            </a:r>
            <a:endParaRPr lang="en-US" sz="2800" b="1" u="sng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850265" y="284480"/>
            <a:ext cx="457200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400" b="1" u="sng">
                <a:solidFill>
                  <a:schemeClr val="accent1">
                    <a:lumMod val="50000"/>
                  </a:schemeClr>
                </a:solidFill>
                <a:sym typeface="+mn-ea"/>
              </a:rPr>
              <a:t>Development of RISC-V Core:</a:t>
            </a:r>
            <a:endParaRPr lang="en-US" sz="2400" b="1" u="sng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6125" y="788035"/>
            <a:ext cx="710501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Designing a RISC-V core on Quartus Prime for implementing the AES algorithm using Verilog or System Verilog.</a:t>
            </a:r>
            <a:endParaRPr lang="en-US" sz="20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Connecting a memory design to our processor to store the program data and the data to be encrypted or decrypted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5025" y="1930400"/>
            <a:ext cx="457200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400" b="1" u="sng">
                <a:solidFill>
                  <a:schemeClr val="accent1">
                    <a:lumMod val="50000"/>
                  </a:schemeClr>
                </a:solidFill>
                <a:sym typeface="+mn-ea"/>
              </a:rPr>
              <a:t>Integration:</a:t>
            </a:r>
            <a:endParaRPr lang="en-US" sz="2400" b="1" u="sng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49300" y="3514725"/>
            <a:ext cx="457200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400" b="1" u="sng">
                <a:solidFill>
                  <a:schemeClr val="accent1">
                    <a:lumMod val="50000"/>
                  </a:schemeClr>
                </a:solidFill>
                <a:sym typeface="+mn-ea"/>
              </a:rPr>
              <a:t>Validation &amp; Throughput:</a:t>
            </a:r>
            <a:endParaRPr lang="en-US" sz="2400" b="1" u="sng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21665" y="2374900"/>
            <a:ext cx="6385560" cy="1036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  <a:sym typeface="+mn-ea"/>
              </a:rPr>
              <a:t> Integrate AES Encryption and Decryption Module within the RISC-V core Designed System</a:t>
            </a:r>
            <a:endParaRPr lang="en-US" sz="2000">
              <a:solidFill>
                <a:schemeClr val="tx2"/>
              </a:solidFill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  <a:sym typeface="+mn-ea"/>
              </a:rPr>
              <a:t> Test encryption and decryption using various data sets on the RISC-V processor</a:t>
            </a:r>
            <a:endParaRPr lang="en-US" sz="2000">
              <a:solidFill>
                <a:schemeClr val="tx2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5310" y="3933190"/>
            <a:ext cx="7857490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 Measuring the throughput by providing different data length input and measuring the time taken by the system to encrypt it. 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 Validate the system in real-world scenarios, such as secure data transmission or storage, to ensure robustness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1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459673" y="2677535"/>
            <a:ext cx="4430395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Timeline [Gantt Chart]</a:t>
            </a:r>
            <a:endParaRPr lang="en-US" altLang="zh-CN" sz="3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996225" y="137408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" name="直接连接符 10"/>
          <p:cNvCxnSpPr/>
          <p:nvPr/>
        </p:nvCxnSpPr>
        <p:spPr>
          <a:xfrm>
            <a:off x="4298693" y="2629255"/>
            <a:ext cx="54864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WhatsApp Image 2024-09-19 at 22.10.00_b8148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249555"/>
            <a:ext cx="7214870" cy="473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76375" y="1130300"/>
            <a:ext cx="66020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Phase 1: Requirement Analysis &amp; Literature Review</a:t>
            </a:r>
            <a:endParaRPr lang="en-US" sz="2000">
              <a:solidFill>
                <a:schemeClr val="tx2"/>
              </a:solidFill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                      (August-February)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Phase 2: RISC-V Core Development </a:t>
            </a:r>
            <a:endParaRPr lang="en-US" sz="2000">
              <a:solidFill>
                <a:schemeClr val="tx2"/>
              </a:solidFill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                     (September-November)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Phase 3: AES Algorithm </a:t>
            </a:r>
            <a:endParaRPr lang="en-US" sz="2000">
              <a:solidFill>
                <a:schemeClr val="tx2"/>
              </a:solidFill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                     (October-January)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Phase 4: Integration </a:t>
            </a:r>
            <a:endParaRPr lang="en-US" sz="2000">
              <a:solidFill>
                <a:schemeClr val="tx2"/>
              </a:solidFill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                     (January-March)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Phase 5: Testing &amp; Validation </a:t>
            </a:r>
            <a:endParaRPr lang="en-US" sz="2000">
              <a:solidFill>
                <a:schemeClr val="tx2"/>
              </a:solidFill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                     (February-April)</a:t>
            </a:r>
            <a:endParaRPr lang="en-US" sz="2000">
              <a:solidFill>
                <a:schemeClr val="tx2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tx2"/>
                </a:solidFill>
              </a:rPr>
              <a:t>Phase 5: Documentation &amp; Report </a:t>
            </a:r>
            <a:endParaRPr lang="en-US" sz="2000">
              <a:solidFill>
                <a:schemeClr val="tx2"/>
              </a:solidFill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>
                <a:solidFill>
                  <a:schemeClr val="tx2"/>
                </a:solidFill>
              </a:rPr>
              <a:t>                                  (October-May)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93570" y="351155"/>
            <a:ext cx="45720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3200" b="1" u="sng">
                <a:solidFill>
                  <a:schemeClr val="accent1">
                    <a:lumMod val="50000"/>
                  </a:schemeClr>
                </a:solidFill>
                <a:sym typeface="+mn-ea"/>
              </a:rPr>
              <a:t>Timeline Overview:</a:t>
            </a:r>
            <a:endParaRPr lang="en-US" sz="3200" b="1" u="sng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0" y="1677035"/>
            <a:ext cx="4572000" cy="1170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5400" b="1" u="sng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END</a:t>
            </a:r>
            <a:endParaRPr lang="en-US" altLang="zh-CN" sz="5400" b="1" u="sng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37385" y="18796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 u="sng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Additional Information</a:t>
            </a:r>
            <a:endParaRPr lang="en-US" sz="3200" b="1" u="sng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4" name="Picture 3" descr="WhatsApp Image 2024-09-19 at 21.33.36_c10bc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1236345"/>
            <a:ext cx="7574915" cy="38214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18160" y="887730"/>
            <a:ext cx="457200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800" b="1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RISC-V Pipelined Processor:</a:t>
            </a:r>
            <a:endParaRPr lang="en-US" sz="2800" b="1" u="sng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08785" y="326390"/>
            <a:ext cx="5307965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sz="2800" b="1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Hardware [FPGA] (cost analysis):</a:t>
            </a:r>
            <a:endParaRPr lang="en-US" sz="2800" b="1" u="sng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3565" y="966470"/>
            <a:ext cx="4918710" cy="428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Xilinx Zynq-7000 SoC   $350 USD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Intel/Altera DE10-Nano  $150 USD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Intel/Altera DE2-115  $400 USD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Intel/Altera DE1-SoC   $200 USD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Intel/Altera Cyclone V GX Starter Kit $300 USD</a:t>
            </a:r>
            <a:r>
              <a:rPr lang="en-US">
                <a:solidFill>
                  <a:schemeClr val="tx2"/>
                </a:solidFill>
              </a:rPr>
              <a:t>  </a:t>
            </a:r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16863555103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2275" y="966470"/>
            <a:ext cx="1908810" cy="1431290"/>
          </a:xfrm>
          <a:prstGeom prst="rect">
            <a:avLst/>
          </a:prstGeom>
        </p:spPr>
      </p:pic>
      <p:pic>
        <p:nvPicPr>
          <p:cNvPr id="4" name="Picture 3" descr="816dah8zphl._sl1500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000">
            <a:off x="6971665" y="2197100"/>
            <a:ext cx="2092325" cy="1640205"/>
          </a:xfrm>
          <a:prstGeom prst="rect">
            <a:avLst/>
          </a:prstGeom>
        </p:spPr>
      </p:pic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05" y="3621405"/>
            <a:ext cx="1776730" cy="126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6920" y="644525"/>
            <a:ext cx="619760" cy="617855"/>
            <a:chOff x="4899341" y="1691460"/>
            <a:chExt cx="573881" cy="573881"/>
          </a:xfrm>
        </p:grpSpPr>
        <p:sp>
          <p:nvSpPr>
            <p:cNvPr id="2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79225" cy="286941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1435178" y="1160742"/>
            <a:ext cx="3256280" cy="328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1. Muhammad Tariq Waseem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El - 21056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2. Mirza Musab Baig 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El - 21057</a:t>
            </a:r>
            <a:endParaRPr lang="en-US" altLang="zh-CN" sz="2000" i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3. Rameez Nawaz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El - 21061</a:t>
            </a:r>
            <a:endParaRPr lang="en-US" altLang="zh-CN" sz="2000" i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4. Anas Uddin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</a:t>
            </a:r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El - 21067</a:t>
            </a:r>
            <a:endParaRPr lang="en-US" altLang="zh-CN" sz="2000" i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Oval 30"/>
          <p:cNvSpPr/>
          <p:nvPr/>
        </p:nvSpPr>
        <p:spPr bwMode="auto">
          <a:xfrm>
            <a:off x="5091430" y="676275"/>
            <a:ext cx="615950" cy="6102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152" h="1152">
                <a:moveTo>
                  <a:pt x="364" y="651"/>
                </a:moveTo>
                <a:cubicBezTo>
                  <a:pt x="364" y="714"/>
                  <a:pt x="364" y="714"/>
                  <a:pt x="364" y="714"/>
                </a:cubicBezTo>
                <a:cubicBezTo>
                  <a:pt x="545" y="714"/>
                  <a:pt x="545" y="714"/>
                  <a:pt x="545" y="714"/>
                </a:cubicBezTo>
                <a:lnTo>
                  <a:pt x="545" y="651"/>
                </a:lnTo>
                <a:cubicBezTo>
                  <a:pt x="364" y="651"/>
                  <a:pt x="364" y="651"/>
                  <a:pt x="364" y="651"/>
                </a:cubicBezTo>
                <a:close/>
                <a:moveTo>
                  <a:pt x="364" y="549"/>
                </a:moveTo>
                <a:cubicBezTo>
                  <a:pt x="364" y="612"/>
                  <a:pt x="364" y="612"/>
                  <a:pt x="364" y="612"/>
                </a:cubicBezTo>
                <a:cubicBezTo>
                  <a:pt x="545" y="612"/>
                  <a:pt x="545" y="612"/>
                  <a:pt x="545" y="612"/>
                </a:cubicBezTo>
                <a:lnTo>
                  <a:pt x="545" y="549"/>
                </a:lnTo>
                <a:cubicBezTo>
                  <a:pt x="364" y="549"/>
                  <a:pt x="364" y="549"/>
                  <a:pt x="364" y="549"/>
                </a:cubicBezTo>
                <a:close/>
                <a:moveTo>
                  <a:pt x="711" y="433"/>
                </a:moveTo>
                <a:cubicBezTo>
                  <a:pt x="660" y="433"/>
                  <a:pt x="647" y="472"/>
                  <a:pt x="647" y="510"/>
                </a:cubicBezTo>
                <a:cubicBezTo>
                  <a:pt x="647" y="574"/>
                  <a:pt x="686" y="586"/>
                  <a:pt x="686" y="625"/>
                </a:cubicBezTo>
                <a:cubicBezTo>
                  <a:pt x="686" y="651"/>
                  <a:pt x="622" y="662"/>
                  <a:pt x="622" y="662"/>
                </a:cubicBezTo>
                <a:lnTo>
                  <a:pt x="622" y="714"/>
                </a:lnTo>
                <a:cubicBezTo>
                  <a:pt x="800" y="714"/>
                  <a:pt x="800" y="714"/>
                  <a:pt x="800" y="714"/>
                </a:cubicBezTo>
                <a:cubicBezTo>
                  <a:pt x="800" y="714"/>
                  <a:pt x="800" y="662"/>
                  <a:pt x="787" y="662"/>
                </a:cubicBezTo>
                <a:cubicBezTo>
                  <a:pt x="787" y="662"/>
                  <a:pt x="737" y="651"/>
                  <a:pt x="737" y="625"/>
                </a:cubicBezTo>
                <a:cubicBezTo>
                  <a:pt x="737" y="586"/>
                  <a:pt x="776" y="574"/>
                  <a:pt x="776" y="510"/>
                </a:cubicBezTo>
                <a:cubicBezTo>
                  <a:pt x="776" y="472"/>
                  <a:pt x="763" y="433"/>
                  <a:pt x="711" y="433"/>
                </a:cubicBezTo>
                <a:close/>
                <a:moveTo>
                  <a:pt x="364" y="433"/>
                </a:moveTo>
                <a:cubicBezTo>
                  <a:pt x="364" y="498"/>
                  <a:pt x="364" y="498"/>
                  <a:pt x="364" y="498"/>
                </a:cubicBezTo>
                <a:cubicBezTo>
                  <a:pt x="545" y="498"/>
                  <a:pt x="545" y="498"/>
                  <a:pt x="545" y="498"/>
                </a:cubicBezTo>
                <a:lnTo>
                  <a:pt x="545" y="433"/>
                </a:lnTo>
                <a:cubicBezTo>
                  <a:pt x="364" y="433"/>
                  <a:pt x="364" y="433"/>
                  <a:pt x="364" y="433"/>
                </a:cubicBezTo>
                <a:close/>
                <a:moveTo>
                  <a:pt x="301" y="356"/>
                </a:moveTo>
                <a:cubicBezTo>
                  <a:pt x="866" y="356"/>
                  <a:pt x="866" y="356"/>
                  <a:pt x="866" y="356"/>
                </a:cubicBezTo>
                <a:lnTo>
                  <a:pt x="866" y="790"/>
                </a:lnTo>
                <a:cubicBezTo>
                  <a:pt x="301" y="790"/>
                  <a:pt x="301" y="790"/>
                  <a:pt x="301" y="790"/>
                </a:cubicBezTo>
                <a:cubicBezTo>
                  <a:pt x="301" y="356"/>
                  <a:pt x="301" y="356"/>
                  <a:pt x="301" y="356"/>
                </a:cubicBezTo>
                <a:close/>
                <a:moveTo>
                  <a:pt x="301" y="292"/>
                </a:moveTo>
                <a:cubicBezTo>
                  <a:pt x="248" y="292"/>
                  <a:pt x="224" y="318"/>
                  <a:pt x="224" y="356"/>
                </a:cubicBezTo>
                <a:cubicBezTo>
                  <a:pt x="224" y="790"/>
                  <a:pt x="224" y="790"/>
                  <a:pt x="224" y="790"/>
                </a:cubicBezTo>
                <a:cubicBezTo>
                  <a:pt x="224" y="829"/>
                  <a:pt x="248" y="867"/>
                  <a:pt x="301" y="867"/>
                </a:cubicBezTo>
                <a:cubicBezTo>
                  <a:pt x="866" y="867"/>
                  <a:pt x="866" y="867"/>
                  <a:pt x="866" y="867"/>
                </a:cubicBezTo>
                <a:cubicBezTo>
                  <a:pt x="905" y="867"/>
                  <a:pt x="942" y="829"/>
                  <a:pt x="942" y="790"/>
                </a:cubicBezTo>
                <a:cubicBezTo>
                  <a:pt x="942" y="356"/>
                  <a:pt x="942" y="356"/>
                  <a:pt x="942" y="356"/>
                </a:cubicBezTo>
                <a:cubicBezTo>
                  <a:pt x="942" y="318"/>
                  <a:pt x="905" y="292"/>
                  <a:pt x="866" y="292"/>
                </a:cubicBezTo>
                <a:cubicBezTo>
                  <a:pt x="301" y="292"/>
                  <a:pt x="301" y="292"/>
                  <a:pt x="301" y="292"/>
                </a:cubicBezTo>
                <a:close/>
                <a:moveTo>
                  <a:pt x="576" y="0"/>
                </a:moveTo>
                <a:cubicBezTo>
                  <a:pt x="894" y="0"/>
                  <a:pt x="1152" y="258"/>
                  <a:pt x="1152" y="576"/>
                </a:cubicBezTo>
                <a:cubicBezTo>
                  <a:pt x="1152" y="894"/>
                  <a:pt x="894" y="1152"/>
                  <a:pt x="576" y="1152"/>
                </a:cubicBezTo>
                <a:cubicBezTo>
                  <a:pt x="258" y="1152"/>
                  <a:pt x="0" y="894"/>
                  <a:pt x="0" y="576"/>
                </a:cubicBezTo>
                <a:cubicBezTo>
                  <a:pt x="0" y="258"/>
                  <a:pt x="258" y="0"/>
                  <a:pt x="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457200">
              <a:defRPr/>
            </a:pPr>
            <a:r>
              <a: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=</a:t>
            </a: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756910" y="1219200"/>
            <a:ext cx="3004820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342900" indent="-342900" algn="l" eaLnBrk="1" hangingPunct="1"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Hafsa Amanullah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/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Lecturer, </a:t>
            </a:r>
            <a:endParaRPr lang="en-US" altLang="zh-CN" sz="2000" i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/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Electronics Department</a:t>
            </a:r>
            <a:endParaRPr lang="en-US" altLang="zh-CN" sz="3200" b="1" u="sng" dirty="0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ea typeface="Calibri" panose="020F0502020204030204" pitchFamily="34" charset="0"/>
              <a:cs typeface="Cambria" panose="02040503050406030204" charset="0"/>
              <a:sym typeface="+mn-lt"/>
            </a:endParaRPr>
          </a:p>
          <a:p>
            <a:pPr algn="l" eaLnBrk="1" hangingPunct="1"/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/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342900" indent="-342900" algn="l" eaLnBrk="1" hangingPunct="1"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Dr Muhammad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indent="0" algn="l" eaLnBrk="1" hangingPunct="1"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   Faheem-ul-Haq </a:t>
            </a:r>
            <a:endParaRPr lang="en-US" altLang="zh-CN" sz="20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/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Assistant Professor, </a:t>
            </a:r>
            <a:endParaRPr lang="en-US" altLang="zh-CN" sz="2000" i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 eaLnBrk="1" hangingPunct="1"/>
            <a:r>
              <a:rPr lang="en-US" altLang="zh-CN" sz="2000" i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Telecommunications</a:t>
            </a:r>
            <a:endParaRPr lang="en-US" altLang="zh-CN" sz="2000" i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95730" y="646430"/>
            <a:ext cx="3295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u="sng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Group Members</a:t>
            </a:r>
            <a:endParaRPr lang="en-US" sz="3200" b="1" u="sng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800090" y="676910"/>
            <a:ext cx="2917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/>
            <a:r>
              <a:rPr lang="en-US" altLang="zh-CN" sz="3000" b="1" u="sng" dirty="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ea typeface="Calibri" panose="020F0502020204030204" pitchFamily="34" charset="0"/>
                <a:cs typeface="Cambria" panose="02040503050406030204" charset="0"/>
                <a:sym typeface="+mn-lt"/>
              </a:rPr>
              <a:t>Supervisor</a:t>
            </a:r>
            <a:endParaRPr lang="en-US" sz="3000"/>
          </a:p>
        </p:txBody>
      </p:sp>
      <p:sp>
        <p:nvSpPr>
          <p:cNvPr id="34" name="Text Box 33"/>
          <p:cNvSpPr txBox="1"/>
          <p:nvPr/>
        </p:nvSpPr>
        <p:spPr>
          <a:xfrm>
            <a:off x="5713730" y="2226310"/>
            <a:ext cx="3048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 u="sng" dirty="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ea typeface="Calibri" panose="020F0502020204030204" pitchFamily="34" charset="0"/>
                <a:cs typeface="Cambria" panose="02040503050406030204" charset="0"/>
                <a:sym typeface="+mn-lt"/>
              </a:rPr>
              <a:t>Co-Supervisor</a:t>
            </a:r>
            <a:endParaRPr lang="en-US" altLang="zh-CN" sz="3000" b="1" u="sng" dirty="0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ea typeface="Calibri" panose="020F0502020204030204" pitchFamily="34" charset="0"/>
              <a:cs typeface="Cambria" panose="02040503050406030204" charset="0"/>
              <a:sym typeface="+mn-lt"/>
            </a:endParaRPr>
          </a:p>
          <a:p>
            <a:endParaRPr 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035344" y="1830100"/>
            <a:ext cx="2448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u="sng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  <a:endParaRPr lang="en-US" altLang="zh-CN" sz="4000" b="1" u="sng" dirty="0">
              <a:solidFill>
                <a:srgbClr val="00206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20037" y="841518"/>
            <a:ext cx="36264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 &amp; Objectives</a:t>
            </a:r>
            <a:endParaRPr lang="zh-CN" altLang="en-US" sz="2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357824" y="7595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104492" y="1859175"/>
            <a:ext cx="17487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SDG Relevance</a:t>
            </a:r>
            <a:endParaRPr lang="zh-CN" altLang="en-US" sz="2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367349" y="179626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94967" y="2896517"/>
            <a:ext cx="16046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  <a:endParaRPr lang="en-US" altLang="zh-CN" sz="2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367349" y="2804397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67662" y="3926875"/>
            <a:ext cx="25133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Timeline [Gantt chart]</a:t>
            </a:r>
            <a:endParaRPr lang="en-US" altLang="zh-CN" sz="2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357824" y="381253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136775" y="2473960"/>
            <a:ext cx="5007610" cy="65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</a:t>
            </a:r>
            <a:r>
              <a:rPr lang="zh-CN" altLang="en-US" sz="36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Statement </a:t>
            </a:r>
            <a:endParaRPr lang="zh-CN" altLang="en-US" sz="36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&amp; Objectives</a:t>
            </a:r>
            <a:endParaRPr lang="zh-CN" altLang="en-US" sz="36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zh-CN" altLang="en-US" sz="3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996225" y="1223591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81800" y="3315335"/>
            <a:ext cx="3048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298693" y="2469235"/>
            <a:ext cx="54864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3000">
        <p:cover dir="d"/>
        <p:sndAc>
          <p:stSnd>
            <p:snd r:embed="rId1" name="click.wav"/>
          </p:stSnd>
        </p:sndAc>
      </p:transition>
    </mc:Choice>
    <mc:Fallback>
      <p:transition spd="slow" advTm="13000">
        <p:cover dir="d"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  <p:bldLst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1166765" y="415437"/>
            <a:ext cx="2095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 u="sng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Objective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</a:t>
            </a:r>
            <a:endParaRPr lang="en-US" altLang="zh-CN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36295" y="1126490"/>
            <a:ext cx="7427595" cy="146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Our goal is to create a Fast, Efficient, and Secure AES algorithm on RISC-V architecture built on FPGA.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Optimize clock cycles, reduce memory usage and power consumption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86485" y="2362835"/>
            <a:ext cx="4572000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eaLnBrk="1" hangingPunct="1"/>
            <a:r>
              <a:rPr lang="en-US" altLang="zh-CN" sz="3200" b="1" u="sng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3200" b="1" u="sng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Statement:</a:t>
            </a:r>
            <a:endParaRPr lang="en-US" altLang="zh-CN" sz="3200" b="1" u="sng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25500" y="2972435"/>
            <a:ext cx="77374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Sensitive data transmitted over wireless networks is vulnerable to interception and unauthorized access. 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Existing encryption algorithms are not optimized for RISC-V processor architecture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Resulting in Higher power consumption, slower performance, and Inefficient data handling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30515" y="145409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50770" y="2611120"/>
            <a:ext cx="4572000" cy="811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SDGs Relevence</a:t>
            </a:r>
            <a:endParaRPr lang="en-US" altLang="zh-CN" sz="36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" name="直接连接符 10"/>
          <p:cNvCxnSpPr/>
          <p:nvPr/>
        </p:nvCxnSpPr>
        <p:spPr>
          <a:xfrm>
            <a:off x="4332983" y="2686405"/>
            <a:ext cx="54864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007745"/>
            <a:ext cx="2834640" cy="283464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3763010" y="813435"/>
            <a:ext cx="4679950" cy="399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>
                    <a:lumMod val="95000"/>
                    <a:lumOff val="5000"/>
                  </a:schemeClr>
                </a:solidFill>
              </a:rPr>
              <a:t>This project supports the development of secure communication system contributing to improve digital infrastructure</a:t>
            </a:r>
            <a:endParaRPr lang="en-US" sz="240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>
                    <a:lumMod val="95000"/>
                    <a:lumOff val="5000"/>
                  </a:schemeClr>
                </a:solidFill>
              </a:rPr>
              <a:t>It promotes secure economic activities like online banking and secure data storage, which are key to economic growth</a:t>
            </a:r>
            <a:endParaRPr lang="en-US" sz="240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154430"/>
            <a:ext cx="2834005" cy="2834005"/>
          </a:xfrm>
          <a:prstGeom prst="rect">
            <a:avLst/>
          </a:prstGeom>
        </p:spPr>
      </p:pic>
      <p:sp>
        <p:nvSpPr>
          <p:cNvPr id="55" name="Text Box 54"/>
          <p:cNvSpPr txBox="1"/>
          <p:nvPr/>
        </p:nvSpPr>
        <p:spPr>
          <a:xfrm>
            <a:off x="3533140" y="1076325"/>
            <a:ext cx="5360670" cy="308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This project also focuses on innovation in Embedded systems, Network security, and Cryptography by optimizing AES encryption for the RISC-V architecture. </a:t>
            </a:r>
            <a:endParaRPr lang="en-US" sz="240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240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This fosters industrial advancements, builds robust infrastructure, and promotes technological innovation</a:t>
            </a:r>
            <a:endParaRPr lang="en-US" sz="240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_web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007745"/>
            <a:ext cx="2834640" cy="283464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713480" y="678180"/>
            <a:ext cx="50520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By providing Secure Encryption solutions, our project enhances the protection of sensitive data, ensuring secure communication. </a:t>
            </a:r>
            <a:endParaRPr lang="en-US" sz="240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This aligns with SDG 16, which promotes peace, justice, and strong institutions through measures such as preventing cyber-attacks and ensuring data privacy</a:t>
            </a:r>
            <a:endParaRPr lang="en-US" sz="2400">
              <a:solidFill>
                <a:schemeClr val="tx2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3987</Words>
  <Application>WPS Presentation</Application>
  <PresentationFormat>全屏显示(16:9)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Lato Light</vt:lpstr>
      <vt:lpstr>Segoe Print</vt:lpstr>
      <vt:lpstr>MS PGothic</vt:lpstr>
      <vt:lpstr>Wingdings</vt:lpstr>
      <vt:lpstr>Cambria</vt:lpstr>
      <vt:lpstr>方正宋刻本秀楷简体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Musab</cp:lastModifiedBy>
  <cp:revision>121</cp:revision>
  <dcterms:created xsi:type="dcterms:W3CDTF">2017-05-02T06:39:00Z</dcterms:created>
  <dcterms:modified xsi:type="dcterms:W3CDTF">2024-09-19T17:44:11Z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8A1ACCE20ABD4F67BE97F53A27B6A118_12</vt:lpwstr>
  </property>
</Properties>
</file>