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7.jpg" ContentType="image/jpeg"/>
  <Override PartName="/ppt/media/image8.jpg" ContentType="image/jpeg"/>
  <Override PartName="/ppt/media/image9.jpg" ContentType="image/jpeg"/>
  <Override PartName="/ppt/media/image10.jpg" ContentType="image/jpeg"/>
  <Override PartName="/ppt/media/image12.jpg" ContentType="image/jpeg"/>
  <Override PartName="/ppt/media/image13.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70" r:id="rId4"/>
    <p:sldId id="258" r:id="rId5"/>
    <p:sldId id="261" r:id="rId6"/>
    <p:sldId id="272" r:id="rId7"/>
    <p:sldId id="273" r:id="rId8"/>
    <p:sldId id="274" r:id="rId9"/>
    <p:sldId id="275" r:id="rId10"/>
    <p:sldId id="263" r:id="rId11"/>
    <p:sldId id="271" r:id="rId12"/>
    <p:sldId id="267" r:id="rId13"/>
    <p:sldId id="268" r:id="rId14"/>
    <p:sldId id="269" r:id="rId15"/>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4DBE208E-777F-43C2-99E0-93BC467010A1}" type="datetimeFigureOut">
              <a:rPr lang="en-US" smtClean="0"/>
              <a:t>6/2/2024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0070C50B-C5A5-4406-AB6E-DB0253466EA2}" type="slidenum">
              <a:rPr lang="en-US" smtClean="0"/>
              <a:t>‹#›</a:t>
            </a:fld>
            <a:endParaRPr lang="en-US"/>
          </a:p>
        </p:txBody>
      </p:sp>
    </p:spTree>
    <p:extLst>
      <p:ext uri="{BB962C8B-B14F-4D97-AF65-F5344CB8AC3E}">
        <p14:creationId xmlns:p14="http://schemas.microsoft.com/office/powerpoint/2010/main" val="335476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038" y="0"/>
            <a:ext cx="3058410" cy="1533511"/>
          </a:xfrm>
          <a:prstGeom prst="rect">
            <a:avLst/>
          </a:prstGeom>
        </p:spPr>
      </p:pic>
      <p:sp>
        <p:nvSpPr>
          <p:cNvPr id="18" name="bg object 18"/>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19" name="bg object 19"/>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20" name="bg object 20"/>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21" name="bg object 21"/>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22" name="bg object 22"/>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sp>
        <p:nvSpPr>
          <p:cNvPr id="23" name="bg object 23"/>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24" name="bg object 24"/>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25" name="bg object 25"/>
          <p:cNvSpPr/>
          <p:nvPr/>
        </p:nvSpPr>
        <p:spPr>
          <a:xfrm>
            <a:off x="14952219" y="8116557"/>
            <a:ext cx="3336290" cy="2171065"/>
          </a:xfrm>
          <a:custGeom>
            <a:avLst/>
            <a:gdLst/>
            <a:ahLst/>
            <a:cxnLst/>
            <a:rect l="l" t="t" r="r" b="b"/>
            <a:pathLst>
              <a:path w="3336290" h="2171065">
                <a:moveTo>
                  <a:pt x="1136904" y="1106587"/>
                </a:moveTo>
                <a:lnTo>
                  <a:pt x="553720" y="1106587"/>
                </a:lnTo>
                <a:lnTo>
                  <a:pt x="0" y="1660961"/>
                </a:lnTo>
                <a:lnTo>
                  <a:pt x="0" y="2170440"/>
                </a:lnTo>
                <a:lnTo>
                  <a:pt x="29591" y="2170440"/>
                </a:lnTo>
                <a:lnTo>
                  <a:pt x="29591" y="1689760"/>
                </a:lnTo>
                <a:lnTo>
                  <a:pt x="1600344" y="1689760"/>
                </a:lnTo>
                <a:lnTo>
                  <a:pt x="1629920" y="1660961"/>
                </a:lnTo>
                <a:lnTo>
                  <a:pt x="42545" y="1660961"/>
                </a:lnTo>
                <a:lnTo>
                  <a:pt x="553720" y="1148349"/>
                </a:lnTo>
                <a:lnTo>
                  <a:pt x="583946" y="1148349"/>
                </a:lnTo>
                <a:lnTo>
                  <a:pt x="583946" y="1136829"/>
                </a:lnTo>
                <a:lnTo>
                  <a:pt x="1136904" y="1136829"/>
                </a:lnTo>
                <a:lnTo>
                  <a:pt x="1136904" y="1106587"/>
                </a:lnTo>
                <a:close/>
              </a:path>
              <a:path w="3336290" h="2171065">
                <a:moveTo>
                  <a:pt x="583946" y="1689760"/>
                </a:moveTo>
                <a:lnTo>
                  <a:pt x="553720" y="1689760"/>
                </a:lnTo>
                <a:lnTo>
                  <a:pt x="553720" y="2170440"/>
                </a:lnTo>
                <a:lnTo>
                  <a:pt x="583946" y="2170440"/>
                </a:lnTo>
                <a:lnTo>
                  <a:pt x="583946" y="1689760"/>
                </a:lnTo>
                <a:close/>
              </a:path>
              <a:path w="3336290" h="2171065">
                <a:moveTo>
                  <a:pt x="1136904" y="1689760"/>
                </a:moveTo>
                <a:lnTo>
                  <a:pt x="1106678" y="1689760"/>
                </a:lnTo>
                <a:lnTo>
                  <a:pt x="1106678" y="2170440"/>
                </a:lnTo>
                <a:lnTo>
                  <a:pt x="1136904" y="2141009"/>
                </a:lnTo>
                <a:lnTo>
                  <a:pt x="1136904" y="1689760"/>
                </a:lnTo>
                <a:close/>
              </a:path>
              <a:path w="3336290" h="2171065">
                <a:moveTo>
                  <a:pt x="1661033" y="1689760"/>
                </a:moveTo>
                <a:lnTo>
                  <a:pt x="1600344" y="1689760"/>
                </a:lnTo>
                <a:lnTo>
                  <a:pt x="1136904" y="2141009"/>
                </a:lnTo>
                <a:lnTo>
                  <a:pt x="1136904" y="2170440"/>
                </a:lnTo>
                <a:lnTo>
                  <a:pt x="1661033" y="2170440"/>
                </a:lnTo>
                <a:lnTo>
                  <a:pt x="1661033" y="1689760"/>
                </a:lnTo>
                <a:close/>
              </a:path>
              <a:path w="3336290" h="2171065">
                <a:moveTo>
                  <a:pt x="3335755" y="1136829"/>
                </a:moveTo>
                <a:lnTo>
                  <a:pt x="2791460" y="1136829"/>
                </a:lnTo>
                <a:lnTo>
                  <a:pt x="2245614" y="1689760"/>
                </a:lnTo>
                <a:lnTo>
                  <a:pt x="1691259" y="1689760"/>
                </a:lnTo>
                <a:lnTo>
                  <a:pt x="1691259" y="2170440"/>
                </a:lnTo>
                <a:lnTo>
                  <a:pt x="3335755" y="1136829"/>
                </a:lnTo>
                <a:close/>
              </a:path>
              <a:path w="3336290" h="2171065">
                <a:moveTo>
                  <a:pt x="583946" y="1148349"/>
                </a:moveTo>
                <a:lnTo>
                  <a:pt x="553720" y="1148349"/>
                </a:lnTo>
                <a:lnTo>
                  <a:pt x="553720" y="1660961"/>
                </a:lnTo>
                <a:lnTo>
                  <a:pt x="583946" y="1660961"/>
                </a:lnTo>
                <a:lnTo>
                  <a:pt x="583946" y="1148349"/>
                </a:lnTo>
                <a:close/>
              </a:path>
              <a:path w="3336290" h="2171065">
                <a:moveTo>
                  <a:pt x="1136904" y="1136829"/>
                </a:moveTo>
                <a:lnTo>
                  <a:pt x="1106678" y="1136829"/>
                </a:lnTo>
                <a:lnTo>
                  <a:pt x="1106678" y="1660961"/>
                </a:lnTo>
                <a:lnTo>
                  <a:pt x="1136904" y="1660961"/>
                </a:lnTo>
                <a:lnTo>
                  <a:pt x="1136904" y="1136829"/>
                </a:lnTo>
                <a:close/>
              </a:path>
              <a:path w="3336290" h="2171065">
                <a:moveTo>
                  <a:pt x="1661033" y="1630668"/>
                </a:moveTo>
                <a:lnTo>
                  <a:pt x="1629920" y="1660961"/>
                </a:lnTo>
                <a:lnTo>
                  <a:pt x="1661033" y="1660961"/>
                </a:lnTo>
                <a:lnTo>
                  <a:pt x="1661033" y="1630668"/>
                </a:lnTo>
                <a:close/>
              </a:path>
              <a:path w="3336290" h="2171065">
                <a:moveTo>
                  <a:pt x="2215388" y="1136829"/>
                </a:moveTo>
                <a:lnTo>
                  <a:pt x="2168213" y="1136829"/>
                </a:lnTo>
                <a:lnTo>
                  <a:pt x="1691259" y="1601237"/>
                </a:lnTo>
                <a:lnTo>
                  <a:pt x="1691259" y="1660961"/>
                </a:lnTo>
                <a:lnTo>
                  <a:pt x="2215388" y="1660961"/>
                </a:lnTo>
                <a:lnTo>
                  <a:pt x="2215388" y="1136829"/>
                </a:lnTo>
                <a:close/>
              </a:path>
              <a:path w="3336290" h="2171065">
                <a:moveTo>
                  <a:pt x="2749677" y="1136829"/>
                </a:moveTo>
                <a:lnTo>
                  <a:pt x="2245614" y="1136829"/>
                </a:lnTo>
                <a:lnTo>
                  <a:pt x="2245614" y="1646561"/>
                </a:lnTo>
                <a:lnTo>
                  <a:pt x="2749677" y="1136829"/>
                </a:lnTo>
                <a:close/>
              </a:path>
              <a:path w="3336290" h="2171065">
                <a:moveTo>
                  <a:pt x="2199271" y="1106587"/>
                </a:moveTo>
                <a:lnTo>
                  <a:pt x="1661033" y="1106587"/>
                </a:lnTo>
                <a:lnTo>
                  <a:pt x="1661033" y="1630668"/>
                </a:lnTo>
                <a:lnTo>
                  <a:pt x="1691259" y="1601237"/>
                </a:lnTo>
                <a:lnTo>
                  <a:pt x="1691259" y="1136829"/>
                </a:lnTo>
                <a:lnTo>
                  <a:pt x="2168213" y="1136829"/>
                </a:lnTo>
                <a:lnTo>
                  <a:pt x="2199271" y="1106587"/>
                </a:lnTo>
                <a:close/>
              </a:path>
              <a:path w="3336290" h="2171065">
                <a:moveTo>
                  <a:pt x="3321304" y="602615"/>
                </a:moveTo>
                <a:lnTo>
                  <a:pt x="2797175" y="1131069"/>
                </a:lnTo>
                <a:lnTo>
                  <a:pt x="2797175" y="1136829"/>
                </a:lnTo>
                <a:lnTo>
                  <a:pt x="3321304" y="1136829"/>
                </a:lnTo>
                <a:lnTo>
                  <a:pt x="3321304" y="602615"/>
                </a:lnTo>
                <a:close/>
              </a:path>
              <a:path w="3336290" h="2171065">
                <a:moveTo>
                  <a:pt x="2215388" y="1090895"/>
                </a:moveTo>
                <a:lnTo>
                  <a:pt x="2199271" y="1106587"/>
                </a:lnTo>
                <a:lnTo>
                  <a:pt x="2215388" y="1106587"/>
                </a:lnTo>
                <a:lnTo>
                  <a:pt x="2215388" y="1090895"/>
                </a:lnTo>
                <a:close/>
              </a:path>
              <a:path w="3336290" h="2171065">
                <a:moveTo>
                  <a:pt x="2768346" y="582460"/>
                </a:moveTo>
                <a:lnTo>
                  <a:pt x="2737559" y="582460"/>
                </a:lnTo>
                <a:lnTo>
                  <a:pt x="2245614" y="1061464"/>
                </a:lnTo>
                <a:lnTo>
                  <a:pt x="2245614" y="1106587"/>
                </a:lnTo>
                <a:lnTo>
                  <a:pt x="2768346" y="1106587"/>
                </a:lnTo>
                <a:lnTo>
                  <a:pt x="2768346" y="582460"/>
                </a:lnTo>
                <a:close/>
              </a:path>
              <a:path w="3336290" h="2171065">
                <a:moveTo>
                  <a:pt x="3335755" y="0"/>
                </a:moveTo>
                <a:lnTo>
                  <a:pt x="2768346" y="0"/>
                </a:lnTo>
                <a:lnTo>
                  <a:pt x="2768346" y="552221"/>
                </a:lnTo>
                <a:lnTo>
                  <a:pt x="2215388" y="552221"/>
                </a:lnTo>
                <a:lnTo>
                  <a:pt x="2215388" y="1090895"/>
                </a:lnTo>
                <a:lnTo>
                  <a:pt x="2245614" y="1061464"/>
                </a:lnTo>
                <a:lnTo>
                  <a:pt x="2245614" y="582460"/>
                </a:lnTo>
                <a:lnTo>
                  <a:pt x="2737559" y="582460"/>
                </a:lnTo>
                <a:lnTo>
                  <a:pt x="2797175" y="524412"/>
                </a:lnTo>
                <a:lnTo>
                  <a:pt x="2797175" y="29527"/>
                </a:lnTo>
                <a:lnTo>
                  <a:pt x="3305430" y="29527"/>
                </a:lnTo>
                <a:lnTo>
                  <a:pt x="3335755" y="0"/>
                </a:lnTo>
                <a:close/>
              </a:path>
              <a:path w="3336290" h="2171065">
                <a:moveTo>
                  <a:pt x="3298317" y="582460"/>
                </a:moveTo>
                <a:lnTo>
                  <a:pt x="2797175" y="582460"/>
                </a:lnTo>
                <a:lnTo>
                  <a:pt x="2797175" y="1087869"/>
                </a:lnTo>
                <a:lnTo>
                  <a:pt x="3298317" y="582460"/>
                </a:lnTo>
                <a:close/>
              </a:path>
              <a:path w="3336290" h="2171065">
                <a:moveTo>
                  <a:pt x="3321304" y="29527"/>
                </a:moveTo>
                <a:lnTo>
                  <a:pt x="3305430" y="29527"/>
                </a:lnTo>
                <a:lnTo>
                  <a:pt x="2797175" y="524412"/>
                </a:lnTo>
                <a:lnTo>
                  <a:pt x="2797175" y="552221"/>
                </a:lnTo>
                <a:lnTo>
                  <a:pt x="3321304" y="552221"/>
                </a:lnTo>
                <a:lnTo>
                  <a:pt x="3321304" y="29527"/>
                </a:lnTo>
                <a:close/>
              </a:path>
            </a:pathLst>
          </a:custGeom>
          <a:solidFill>
            <a:srgbClr val="36D636"/>
          </a:solidFill>
        </p:spPr>
        <p:txBody>
          <a:bodyPr wrap="square" lIns="0" tIns="0" rIns="0" bIns="0" rtlCol="0"/>
          <a:lstStyle/>
          <a:p>
            <a:endParaRPr/>
          </a:p>
        </p:txBody>
      </p:sp>
      <p:sp>
        <p:nvSpPr>
          <p:cNvPr id="26" name="bg object 26"/>
          <p:cNvSpPr/>
          <p:nvPr/>
        </p:nvSpPr>
        <p:spPr>
          <a:xfrm>
            <a:off x="15656433" y="9899191"/>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27" name="bg object 27"/>
          <p:cNvSpPr/>
          <p:nvPr/>
        </p:nvSpPr>
        <p:spPr>
          <a:xfrm>
            <a:off x="15656492"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28" name="bg object 28"/>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29" name="bg object 29"/>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1857324" y="3135312"/>
            <a:ext cx="14586051" cy="3968750"/>
          </a:xfrm>
          <a:prstGeom prst="rect">
            <a:avLst/>
          </a:prstGeom>
        </p:spPr>
        <p:txBody>
          <a:bodyPr wrap="square" lIns="0" tIns="0" rIns="0" bIns="0">
            <a:spAutoFit/>
          </a:bodyPr>
          <a:lstStyle>
            <a:lvl1pPr>
              <a:defRPr sz="8600" b="1" i="0">
                <a:solidFill>
                  <a:schemeClr val="tx1"/>
                </a:solidFill>
                <a:latin typeface="Arial"/>
                <a:cs typeface="Arial"/>
              </a:defRPr>
            </a:lvl1pPr>
          </a:lstStyle>
          <a:p>
            <a:endParaRPr/>
          </a:p>
        </p:txBody>
      </p:sp>
      <p:sp>
        <p:nvSpPr>
          <p:cNvPr id="3" name="Holder 3"/>
          <p:cNvSpPr>
            <a:spLocks noGrp="1"/>
          </p:cNvSpPr>
          <p:nvPr>
            <p:ph type="body" idx="1"/>
          </p:nvPr>
        </p:nvSpPr>
        <p:spPr>
          <a:xfrm>
            <a:off x="4945059" y="3302386"/>
            <a:ext cx="8410581" cy="2873375"/>
          </a:xfrm>
          <a:prstGeom prst="rect">
            <a:avLst/>
          </a:prstGeom>
        </p:spPr>
        <p:txBody>
          <a:bodyPr wrap="square" lIns="0" tIns="0" rIns="0" bIns="0">
            <a:spAutoFit/>
          </a:bodyPr>
          <a:lstStyle>
            <a:lvl1pPr>
              <a:defRPr sz="31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7324" y="3135312"/>
            <a:ext cx="14586051" cy="2043508"/>
          </a:xfrm>
          <a:prstGeom prst="rect">
            <a:avLst/>
          </a:prstGeom>
        </p:spPr>
        <p:txBody>
          <a:bodyPr vert="horz" wrap="square" lIns="0" tIns="12065" rIns="0" bIns="0" rtlCol="0">
            <a:spAutoFit/>
          </a:bodyPr>
          <a:lstStyle/>
          <a:p>
            <a:pPr marR="5080" algn="ctr">
              <a:lnSpc>
                <a:spcPct val="100299"/>
              </a:lnSpc>
              <a:spcBef>
                <a:spcPts val="95"/>
              </a:spcBef>
            </a:pPr>
            <a:r>
              <a:rPr lang="en-US" sz="6600" dirty="0"/>
              <a:t>Real Time Shopping Mall Safety and Security System</a:t>
            </a:r>
            <a:endParaRPr sz="6600" spc="-819" dirty="0"/>
          </a:p>
        </p:txBody>
      </p:sp>
      <p:pic>
        <p:nvPicPr>
          <p:cNvPr id="3" name="Google Shape;65;g2e212e539b3_1_0">
            <a:extLst>
              <a:ext uri="{FF2B5EF4-FFF2-40B4-BE49-F238E27FC236}">
                <a16:creationId xmlns:a16="http://schemas.microsoft.com/office/drawing/2014/main" id="{81361BA0-26D4-3966-64B7-9356BCF203FC}"/>
              </a:ext>
            </a:extLst>
          </p:cNvPr>
          <p:cNvPicPr preferRelativeResize="0"/>
          <p:nvPr/>
        </p:nvPicPr>
        <p:blipFill rotWithShape="1">
          <a:blip r:embed="rId2">
            <a:alphaModFix/>
          </a:blip>
          <a:srcRect l="17855" t="14045" r="10720"/>
          <a:stretch/>
        </p:blipFill>
        <p:spPr>
          <a:xfrm>
            <a:off x="0" y="11319"/>
            <a:ext cx="3206750" cy="2402267"/>
          </a:xfrm>
          <a:prstGeom prst="rect">
            <a:avLst/>
          </a:prstGeom>
          <a:noFill/>
          <a:ln>
            <a:noFill/>
          </a:ln>
        </p:spPr>
      </p:pic>
      <p:pic>
        <p:nvPicPr>
          <p:cNvPr id="4" name="Google Shape;70;g2e212e539b3_1_0">
            <a:extLst>
              <a:ext uri="{FF2B5EF4-FFF2-40B4-BE49-F238E27FC236}">
                <a16:creationId xmlns:a16="http://schemas.microsoft.com/office/drawing/2014/main" id="{437A76A0-F3CD-D1BD-E656-CF8E3D8F09AD}"/>
              </a:ext>
            </a:extLst>
          </p:cNvPr>
          <p:cNvPicPr preferRelativeResize="0"/>
          <p:nvPr/>
        </p:nvPicPr>
        <p:blipFill>
          <a:blip r:embed="rId3">
            <a:alphaModFix/>
          </a:blip>
          <a:stretch>
            <a:fillRect/>
          </a:stretch>
        </p:blipFill>
        <p:spPr>
          <a:xfrm>
            <a:off x="6558201" y="659635"/>
            <a:ext cx="5184250" cy="2327065"/>
          </a:xfrm>
          <a:prstGeom prst="rect">
            <a:avLst/>
          </a:prstGeom>
          <a:noFill/>
          <a:ln>
            <a:noFill/>
          </a:ln>
        </p:spPr>
      </p:pic>
      <p:sp>
        <p:nvSpPr>
          <p:cNvPr id="5" name="Google Shape;67;g2e212e539b3_1_0">
            <a:extLst>
              <a:ext uri="{FF2B5EF4-FFF2-40B4-BE49-F238E27FC236}">
                <a16:creationId xmlns:a16="http://schemas.microsoft.com/office/drawing/2014/main" id="{2AE440D7-933A-1BA7-16DF-1FA9640DB8A4}"/>
              </a:ext>
            </a:extLst>
          </p:cNvPr>
          <p:cNvSpPr/>
          <p:nvPr/>
        </p:nvSpPr>
        <p:spPr>
          <a:xfrm>
            <a:off x="768350" y="6826250"/>
            <a:ext cx="6934200" cy="2402267"/>
          </a:xfrm>
          <a:prstGeom prst="rect">
            <a:avLst/>
          </a:prstGeom>
          <a:noFill/>
          <a:ln>
            <a:noFill/>
          </a:ln>
        </p:spPr>
        <p:txBody>
          <a:bodyPr spcFirstLastPara="1" wrap="square" lIns="137245" tIns="68598" rIns="137245" bIns="68598" anchor="t" anchorCtr="0">
            <a:noAutofit/>
          </a:bodyPr>
          <a:lstStyle/>
          <a:p>
            <a:pPr marL="127089" defTabSz="1830080">
              <a:buClr>
                <a:srgbClr val="202729"/>
              </a:buClr>
              <a:buSzPts val="1400"/>
            </a:pPr>
            <a:r>
              <a:rPr lang="en-GB" sz="2802" b="1" kern="0" dirty="0">
                <a:solidFill>
                  <a:srgbClr val="202729"/>
                </a:solidFill>
                <a:latin typeface="Times New Roman"/>
                <a:ea typeface="Times New Roman"/>
                <a:cs typeface="Times New Roman"/>
                <a:sym typeface="Times New Roman"/>
              </a:rPr>
              <a:t>Group Members:</a:t>
            </a:r>
            <a:endParaRPr sz="2202" kern="0" dirty="0">
              <a:solidFill>
                <a:srgbClr val="000000"/>
              </a:solidFill>
              <a:latin typeface="Times New Roman"/>
              <a:ea typeface="Times New Roman"/>
              <a:cs typeface="Times New Roman"/>
              <a:sym typeface="Times New Roman"/>
            </a:endParaRPr>
          </a:p>
          <a:p>
            <a:pPr marL="127089" defTabSz="1830080">
              <a:buClr>
                <a:srgbClr val="202729"/>
              </a:buClr>
              <a:buSzPts val="1200"/>
            </a:pPr>
            <a:endParaRPr sz="2402" b="1" kern="0" dirty="0">
              <a:solidFill>
                <a:srgbClr val="202729"/>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Hassan Afridi ( 1452-2020)</a:t>
            </a:r>
            <a:endParaRPr sz="2402" kern="0" dirty="0">
              <a:solidFill>
                <a:srgbClr val="000000"/>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Mubashir Kamal Mallick ( 899-2020)</a:t>
            </a:r>
            <a:endParaRPr sz="2402" kern="0" dirty="0">
              <a:solidFill>
                <a:srgbClr val="000000"/>
              </a:solidFill>
              <a:latin typeface="Times New Roman"/>
              <a:ea typeface="Times New Roman"/>
              <a:cs typeface="Times New Roman"/>
              <a:sym typeface="Times New Roman"/>
            </a:endParaRPr>
          </a:p>
          <a:p>
            <a:pPr marL="915040" indent="-610027" defTabSz="1830080">
              <a:buClr>
                <a:srgbClr val="202729"/>
              </a:buClr>
              <a:buSzPts val="1200"/>
              <a:buFont typeface="Times New Roman"/>
              <a:buChar char="●"/>
            </a:pPr>
            <a:r>
              <a:rPr lang="en-GB" sz="2402" b="1" kern="0" dirty="0">
                <a:solidFill>
                  <a:srgbClr val="202729"/>
                </a:solidFill>
                <a:latin typeface="Times New Roman"/>
                <a:ea typeface="Times New Roman"/>
                <a:cs typeface="Times New Roman"/>
                <a:sym typeface="Times New Roman"/>
              </a:rPr>
              <a:t>Muhammad Umar Hameed ( 1169-2020)	</a:t>
            </a:r>
            <a:endParaRPr sz="2202" kern="0" dirty="0">
              <a:solidFill>
                <a:srgbClr val="000000"/>
              </a:solidFill>
              <a:latin typeface="Arial"/>
              <a:ea typeface="Arial"/>
              <a:cs typeface="Arial"/>
              <a:sym typeface="Arial"/>
            </a:endParaRPr>
          </a:p>
        </p:txBody>
      </p:sp>
      <p:sp>
        <p:nvSpPr>
          <p:cNvPr id="6" name="Google Shape;68;g2e212e539b3_1_0">
            <a:extLst>
              <a:ext uri="{FF2B5EF4-FFF2-40B4-BE49-F238E27FC236}">
                <a16:creationId xmlns:a16="http://schemas.microsoft.com/office/drawing/2014/main" id="{05524345-54B4-E0C8-E306-C5294476145E}"/>
              </a:ext>
            </a:extLst>
          </p:cNvPr>
          <p:cNvSpPr/>
          <p:nvPr/>
        </p:nvSpPr>
        <p:spPr>
          <a:xfrm>
            <a:off x="11771992" y="6826250"/>
            <a:ext cx="4773313" cy="2033011"/>
          </a:xfrm>
          <a:prstGeom prst="rect">
            <a:avLst/>
          </a:prstGeom>
          <a:noFill/>
          <a:ln>
            <a:noFill/>
          </a:ln>
        </p:spPr>
        <p:txBody>
          <a:bodyPr spcFirstLastPara="1" wrap="square" lIns="137245" tIns="68598" rIns="137245" bIns="68598" anchor="t" anchorCtr="0">
            <a:noAutofit/>
          </a:bodyPr>
          <a:lstStyle/>
          <a:p>
            <a:pPr marL="127089" defTabSz="1830080">
              <a:buClr>
                <a:srgbClr val="202729"/>
              </a:buClr>
              <a:buSzPts val="1400"/>
            </a:pPr>
            <a:r>
              <a:rPr lang="en-GB" sz="2802" b="1" kern="0" dirty="0">
                <a:solidFill>
                  <a:srgbClr val="202729"/>
                </a:solidFill>
                <a:latin typeface="Times New Roman"/>
                <a:ea typeface="Times New Roman"/>
                <a:cs typeface="Times New Roman"/>
                <a:sym typeface="Times New Roman"/>
              </a:rPr>
              <a:t>Supervisor Name :</a:t>
            </a:r>
            <a:endParaRPr sz="2202" kern="0" dirty="0">
              <a:solidFill>
                <a:srgbClr val="000000"/>
              </a:solidFill>
              <a:latin typeface="Times New Roman"/>
              <a:ea typeface="Times New Roman"/>
              <a:cs typeface="Times New Roman"/>
              <a:sym typeface="Times New Roman"/>
            </a:endParaRPr>
          </a:p>
          <a:p>
            <a:pPr marL="127089" defTabSz="1830080">
              <a:buClr>
                <a:srgbClr val="202729"/>
              </a:buClr>
              <a:buSzPts val="1200"/>
            </a:pPr>
            <a:r>
              <a:rPr lang="en-GB" sz="2402" b="1" kern="0" dirty="0">
                <a:solidFill>
                  <a:srgbClr val="202729"/>
                </a:solidFill>
                <a:latin typeface="Times New Roman"/>
                <a:ea typeface="Times New Roman"/>
                <a:cs typeface="Times New Roman"/>
                <a:sym typeface="Times New Roman"/>
              </a:rPr>
              <a:t>Miss Erum Mumtaz</a:t>
            </a:r>
            <a:endParaRPr sz="2402" b="1" kern="0" dirty="0">
              <a:solidFill>
                <a:srgbClr val="202729"/>
              </a:solidFill>
              <a:latin typeface="Times New Roman"/>
              <a:ea typeface="Times New Roman"/>
              <a:cs typeface="Times New Roman"/>
              <a:sym typeface="Times New Roman"/>
            </a:endParaRPr>
          </a:p>
          <a:p>
            <a:pPr marL="127089" defTabSz="1830080">
              <a:buClr>
                <a:srgbClr val="202729"/>
              </a:buClr>
              <a:buSzPts val="1200"/>
            </a:pPr>
            <a:endParaRPr sz="2402" b="1" kern="0" dirty="0">
              <a:solidFill>
                <a:srgbClr val="202729"/>
              </a:solidFill>
              <a:latin typeface="Times New Roman"/>
              <a:ea typeface="Times New Roman"/>
              <a:cs typeface="Times New Roman"/>
              <a:sym typeface="Times New Roman"/>
            </a:endParaRPr>
          </a:p>
          <a:p>
            <a:pPr marL="127089" defTabSz="1830080">
              <a:buClr>
                <a:srgbClr val="202729"/>
              </a:buClr>
              <a:buSzPts val="1200"/>
            </a:pPr>
            <a:r>
              <a:rPr lang="en-GB" sz="2402" b="1" kern="0" dirty="0">
                <a:solidFill>
                  <a:srgbClr val="202729"/>
                </a:solidFill>
                <a:latin typeface="Times New Roman"/>
                <a:ea typeface="Times New Roman"/>
                <a:cs typeface="Times New Roman"/>
                <a:sym typeface="Times New Roman"/>
              </a:rPr>
              <a:t>Co Supervisor Name:</a:t>
            </a:r>
            <a:br>
              <a:rPr lang="en-GB" sz="2402" b="1" kern="0" dirty="0">
                <a:solidFill>
                  <a:srgbClr val="202729"/>
                </a:solidFill>
                <a:latin typeface="Times New Roman"/>
                <a:ea typeface="Times New Roman"/>
                <a:cs typeface="Times New Roman"/>
                <a:sym typeface="Times New Roman"/>
              </a:rPr>
            </a:br>
            <a:r>
              <a:rPr lang="en-GB" sz="2402" b="1" kern="0" dirty="0">
                <a:solidFill>
                  <a:srgbClr val="202729"/>
                </a:solidFill>
                <a:latin typeface="Times New Roman"/>
                <a:ea typeface="Times New Roman"/>
                <a:cs typeface="Times New Roman"/>
                <a:sym typeface="Times New Roman"/>
              </a:rPr>
              <a:t>Sir Talha</a:t>
            </a:r>
            <a:endParaRPr sz="2202" kern="0" dirty="0">
              <a:solidFill>
                <a:srgbClr val="00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E00587B4-ACE6-8755-A6CB-9EDD51C90173}"/>
              </a:ext>
            </a:extLst>
          </p:cNvPr>
          <p:cNvSpPr txBox="1"/>
          <p:nvPr/>
        </p:nvSpPr>
        <p:spPr>
          <a:xfrm>
            <a:off x="4575013" y="5454650"/>
            <a:ext cx="9150626" cy="1077218"/>
          </a:xfrm>
          <a:prstGeom prst="rect">
            <a:avLst/>
          </a:prstGeom>
          <a:noFill/>
        </p:spPr>
        <p:txBody>
          <a:bodyPr wrap="square">
            <a:spAutoFit/>
          </a:bodyPr>
          <a:lstStyle/>
          <a:p>
            <a:pPr marL="127089" indent="0" algn="ctr">
              <a:buNone/>
            </a:pPr>
            <a:r>
              <a:rPr lang="en-US" sz="3200" dirty="0">
                <a:latin typeface="Times New Roman"/>
                <a:ea typeface="Times New Roman"/>
                <a:cs typeface="Times New Roman"/>
                <a:sym typeface="Times New Roman"/>
              </a:rPr>
              <a:t>Computing Department, FCIT </a:t>
            </a:r>
            <a:endParaRPr lang="en-US" sz="3200" dirty="0"/>
          </a:p>
          <a:p>
            <a:pPr marL="127089" indent="0" algn="ctr">
              <a:buNone/>
            </a:pPr>
            <a:r>
              <a:rPr lang="en-US" sz="3200" dirty="0">
                <a:latin typeface="Times New Roman"/>
                <a:ea typeface="Times New Roman"/>
                <a:cs typeface="Times New Roman"/>
                <a:sym typeface="Times New Roman"/>
              </a:rPr>
              <a:t>BSCS 8</a:t>
            </a:r>
            <a:r>
              <a:rPr lang="en-US" sz="3200" baseline="30000" dirty="0">
                <a:latin typeface="Times New Roman"/>
                <a:ea typeface="Times New Roman"/>
                <a:cs typeface="Times New Roman"/>
                <a:sym typeface="Times New Roman"/>
              </a:rPr>
              <a:t>th</a:t>
            </a:r>
            <a:r>
              <a:rPr lang="en-US" sz="3200" dirty="0">
                <a:latin typeface="Times New Roman"/>
                <a:ea typeface="Times New Roman"/>
                <a:cs typeface="Times New Roman"/>
                <a:sym typeface="Times New Roman"/>
              </a:rPr>
              <a:t> semester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blue and white logo&#10;&#10;Description automatically generated">
            <a:extLst>
              <a:ext uri="{FF2B5EF4-FFF2-40B4-BE49-F238E27FC236}">
                <a16:creationId xmlns:a16="http://schemas.microsoft.com/office/drawing/2014/main" id="{E455DCF8-0B52-37CD-A8B6-781E915D0F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7036623" y="0"/>
            <a:ext cx="1019175" cy="1016635"/>
            <a:chOff x="17036623" y="0"/>
            <a:chExt cx="1019175" cy="1016635"/>
          </a:xfrm>
        </p:grpSpPr>
        <p:sp>
          <p:nvSpPr>
            <p:cNvPr id="3" name="object 3"/>
            <p:cNvSpPr/>
            <p:nvPr/>
          </p:nvSpPr>
          <p:spPr>
            <a:xfrm>
              <a:off x="17045939" y="0"/>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4" name="object 4"/>
            <p:cNvSpPr/>
            <p:nvPr/>
          </p:nvSpPr>
          <p:spPr>
            <a:xfrm>
              <a:off x="17045982" y="0"/>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grpSp>
      <p:grpSp>
        <p:nvGrpSpPr>
          <p:cNvPr id="5" name="object 5"/>
          <p:cNvGrpSpPr/>
          <p:nvPr/>
        </p:nvGrpSpPr>
        <p:grpSpPr>
          <a:xfrm>
            <a:off x="17384354" y="1300921"/>
            <a:ext cx="323215" cy="322580"/>
            <a:chOff x="17384354" y="1300921"/>
            <a:chExt cx="323215" cy="322580"/>
          </a:xfrm>
        </p:grpSpPr>
        <p:sp>
          <p:nvSpPr>
            <p:cNvPr id="6" name="object 6"/>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7" name="object 7"/>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8" name="object 8"/>
          <p:cNvGrpSpPr/>
          <p:nvPr/>
        </p:nvGrpSpPr>
        <p:grpSpPr>
          <a:xfrm>
            <a:off x="-9359" y="7912074"/>
            <a:ext cx="1203325" cy="2383790"/>
            <a:chOff x="-9359" y="7912074"/>
            <a:chExt cx="1203325" cy="2383790"/>
          </a:xfrm>
        </p:grpSpPr>
        <p:sp>
          <p:nvSpPr>
            <p:cNvPr id="9" name="object 9"/>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10" name="object 10"/>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11" name="object 11"/>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12" name="object 12"/>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3" name="object 13"/>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4" name="object 14"/>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0" y="9009854"/>
              <a:ext cx="126712" cy="197202"/>
            </a:xfrm>
            <a:prstGeom prst="rect">
              <a:avLst/>
            </a:prstGeom>
          </p:spPr>
        </p:pic>
      </p:grpSp>
      <p:grpSp>
        <p:nvGrpSpPr>
          <p:cNvPr id="16" name="object 16"/>
          <p:cNvGrpSpPr/>
          <p:nvPr/>
        </p:nvGrpSpPr>
        <p:grpSpPr>
          <a:xfrm>
            <a:off x="17210098" y="8875438"/>
            <a:ext cx="671195" cy="669290"/>
            <a:chOff x="17210098" y="8875438"/>
            <a:chExt cx="671195" cy="669290"/>
          </a:xfrm>
        </p:grpSpPr>
        <p:sp>
          <p:nvSpPr>
            <p:cNvPr id="17" name="object 17"/>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8" name="object 18"/>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9" name="object 19"/>
          <p:cNvGrpSpPr/>
          <p:nvPr/>
        </p:nvGrpSpPr>
        <p:grpSpPr>
          <a:xfrm>
            <a:off x="524879" y="848158"/>
            <a:ext cx="459740" cy="459740"/>
            <a:chOff x="524879" y="848158"/>
            <a:chExt cx="459740" cy="459740"/>
          </a:xfrm>
        </p:grpSpPr>
        <p:sp>
          <p:nvSpPr>
            <p:cNvPr id="20" name="object 20"/>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21" name="object 21"/>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22" name="object 22"/>
          <p:cNvSpPr txBox="1">
            <a:spLocks noGrp="1"/>
          </p:cNvSpPr>
          <p:nvPr>
            <p:ph type="title"/>
          </p:nvPr>
        </p:nvSpPr>
        <p:spPr>
          <a:xfrm>
            <a:off x="1610182" y="1203236"/>
            <a:ext cx="4222750" cy="879475"/>
          </a:xfrm>
          <a:prstGeom prst="rect">
            <a:avLst/>
          </a:prstGeom>
        </p:spPr>
        <p:txBody>
          <a:bodyPr vert="horz" wrap="square" lIns="0" tIns="12700" rIns="0" bIns="0" rtlCol="0">
            <a:spAutoFit/>
          </a:bodyPr>
          <a:lstStyle/>
          <a:p>
            <a:pPr marL="12700">
              <a:lnSpc>
                <a:spcPct val="100000"/>
              </a:lnSpc>
              <a:spcBef>
                <a:spcPts val="100"/>
              </a:spcBef>
            </a:pPr>
            <a:r>
              <a:rPr lang="en-US" sz="5600" dirty="0"/>
              <a:t>SDG’s</a:t>
            </a:r>
            <a:endParaRPr sz="5600" dirty="0"/>
          </a:p>
        </p:txBody>
      </p:sp>
      <p:pic>
        <p:nvPicPr>
          <p:cNvPr id="30" name="Picture 29" descr="A green square with a white line and a heart&#10;&#10;Description automatically generated">
            <a:extLst>
              <a:ext uri="{FF2B5EF4-FFF2-40B4-BE49-F238E27FC236}">
                <a16:creationId xmlns:a16="http://schemas.microsoft.com/office/drawing/2014/main" id="{1A808EBF-FFAF-E5A7-A296-35870C6D9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404" y="1926506"/>
            <a:ext cx="4514850" cy="3118570"/>
          </a:xfrm>
          <a:prstGeom prst="rect">
            <a:avLst/>
          </a:prstGeom>
        </p:spPr>
      </p:pic>
      <p:sp>
        <p:nvSpPr>
          <p:cNvPr id="32" name="TextBox 31">
            <a:extLst>
              <a:ext uri="{FF2B5EF4-FFF2-40B4-BE49-F238E27FC236}">
                <a16:creationId xmlns:a16="http://schemas.microsoft.com/office/drawing/2014/main" id="{5ECCE778-D9CD-21B8-B83C-F21ED44D2514}"/>
              </a:ext>
            </a:extLst>
          </p:cNvPr>
          <p:cNvSpPr txBox="1"/>
          <p:nvPr/>
        </p:nvSpPr>
        <p:spPr>
          <a:xfrm>
            <a:off x="1610182" y="2330450"/>
            <a:ext cx="9150626" cy="2677656"/>
          </a:xfrm>
          <a:prstGeom prst="rect">
            <a:avLst/>
          </a:prstGeom>
          <a:noFill/>
        </p:spPr>
        <p:txBody>
          <a:bodyPr wrap="square">
            <a:spAutoFit/>
          </a:bodyPr>
          <a:lstStyle/>
          <a:p>
            <a:pPr algn="just"/>
            <a:r>
              <a:rPr lang="en-US" sz="2800" dirty="0"/>
              <a:t>The system includes sensors for smoke and carbon monoxide detection, which can immediately alert authorities and initiate evacuation procedures, thus protecting individuals from health hazards. Real-time data allows for faster response to medical emergencies within the mall, ensuring timely medical intervention.</a:t>
            </a:r>
          </a:p>
        </p:txBody>
      </p:sp>
      <p:pic>
        <p:nvPicPr>
          <p:cNvPr id="34" name="Picture 33" descr="A logo for a company&#10;&#10;Description automatically generated">
            <a:extLst>
              <a:ext uri="{FF2B5EF4-FFF2-40B4-BE49-F238E27FC236}">
                <a16:creationId xmlns:a16="http://schemas.microsoft.com/office/drawing/2014/main" id="{0D971031-2D29-0F64-5A7C-4A9BA4E98D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8863" y="5761076"/>
            <a:ext cx="4514850" cy="3164814"/>
          </a:xfrm>
          <a:prstGeom prst="rect">
            <a:avLst/>
          </a:prstGeom>
        </p:spPr>
      </p:pic>
      <p:sp>
        <p:nvSpPr>
          <p:cNvPr id="36" name="TextBox 35">
            <a:extLst>
              <a:ext uri="{FF2B5EF4-FFF2-40B4-BE49-F238E27FC236}">
                <a16:creationId xmlns:a16="http://schemas.microsoft.com/office/drawing/2014/main" id="{870369EA-6176-425F-6D98-C4A63DA5CA4B}"/>
              </a:ext>
            </a:extLst>
          </p:cNvPr>
          <p:cNvSpPr txBox="1"/>
          <p:nvPr/>
        </p:nvSpPr>
        <p:spPr>
          <a:xfrm>
            <a:off x="1610182" y="5761076"/>
            <a:ext cx="9150626" cy="2677656"/>
          </a:xfrm>
          <a:prstGeom prst="rect">
            <a:avLst/>
          </a:prstGeom>
          <a:noFill/>
        </p:spPr>
        <p:txBody>
          <a:bodyPr wrap="square">
            <a:spAutoFit/>
          </a:bodyPr>
          <a:lstStyle/>
          <a:p>
            <a:pPr algn="just"/>
            <a:r>
              <a:rPr lang="en-US" sz="2800" dirty="0"/>
              <a:t>Uses cutting-edge technologies such as high-resolution cameras, RFID readers, and IoT devices to create a comprehensive security network. By continuously monitoring the mall environment and detecting potential threats early, the system contributes to the resilience and reliability of the mall's infrastructure.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blue and white logo&#10;&#10;Description automatically generated">
            <a:extLst>
              <a:ext uri="{FF2B5EF4-FFF2-40B4-BE49-F238E27FC236}">
                <a16:creationId xmlns:a16="http://schemas.microsoft.com/office/drawing/2014/main" id="{0D45DE70-56DB-CD9E-6C2D-93EA67936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7036623" y="0"/>
            <a:ext cx="1019175" cy="1016635"/>
            <a:chOff x="17036623" y="0"/>
            <a:chExt cx="1019175" cy="1016635"/>
          </a:xfrm>
        </p:grpSpPr>
        <p:sp>
          <p:nvSpPr>
            <p:cNvPr id="3" name="object 3"/>
            <p:cNvSpPr/>
            <p:nvPr/>
          </p:nvSpPr>
          <p:spPr>
            <a:xfrm>
              <a:off x="17045939" y="0"/>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4" name="object 4"/>
            <p:cNvSpPr/>
            <p:nvPr/>
          </p:nvSpPr>
          <p:spPr>
            <a:xfrm>
              <a:off x="17045982" y="0"/>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grpSp>
      <p:grpSp>
        <p:nvGrpSpPr>
          <p:cNvPr id="5" name="object 5"/>
          <p:cNvGrpSpPr/>
          <p:nvPr/>
        </p:nvGrpSpPr>
        <p:grpSpPr>
          <a:xfrm>
            <a:off x="17384354" y="1300921"/>
            <a:ext cx="323215" cy="322580"/>
            <a:chOff x="17384354" y="1300921"/>
            <a:chExt cx="323215" cy="322580"/>
          </a:xfrm>
        </p:grpSpPr>
        <p:sp>
          <p:nvSpPr>
            <p:cNvPr id="6" name="object 6"/>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7" name="object 7"/>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8" name="object 8"/>
          <p:cNvGrpSpPr/>
          <p:nvPr/>
        </p:nvGrpSpPr>
        <p:grpSpPr>
          <a:xfrm>
            <a:off x="-9359" y="7912074"/>
            <a:ext cx="1203325" cy="2383790"/>
            <a:chOff x="-9359" y="7912074"/>
            <a:chExt cx="1203325" cy="2383790"/>
          </a:xfrm>
        </p:grpSpPr>
        <p:sp>
          <p:nvSpPr>
            <p:cNvPr id="9" name="object 9"/>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10" name="object 10"/>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11" name="object 11"/>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12" name="object 12"/>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3" name="object 13"/>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4" name="object 14"/>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0" y="9009854"/>
              <a:ext cx="126712" cy="197202"/>
            </a:xfrm>
            <a:prstGeom prst="rect">
              <a:avLst/>
            </a:prstGeom>
          </p:spPr>
        </p:pic>
      </p:grpSp>
      <p:grpSp>
        <p:nvGrpSpPr>
          <p:cNvPr id="16" name="object 16"/>
          <p:cNvGrpSpPr/>
          <p:nvPr/>
        </p:nvGrpSpPr>
        <p:grpSpPr>
          <a:xfrm>
            <a:off x="17210098" y="8875438"/>
            <a:ext cx="671195" cy="669290"/>
            <a:chOff x="17210098" y="8875438"/>
            <a:chExt cx="671195" cy="669290"/>
          </a:xfrm>
        </p:grpSpPr>
        <p:sp>
          <p:nvSpPr>
            <p:cNvPr id="17" name="object 17"/>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8" name="object 18"/>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9" name="object 19"/>
          <p:cNvGrpSpPr/>
          <p:nvPr/>
        </p:nvGrpSpPr>
        <p:grpSpPr>
          <a:xfrm>
            <a:off x="524879" y="848158"/>
            <a:ext cx="459740" cy="459740"/>
            <a:chOff x="524879" y="848158"/>
            <a:chExt cx="459740" cy="459740"/>
          </a:xfrm>
        </p:grpSpPr>
        <p:sp>
          <p:nvSpPr>
            <p:cNvPr id="20" name="object 20"/>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21" name="object 21"/>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22" name="object 22"/>
          <p:cNvSpPr txBox="1">
            <a:spLocks noGrp="1"/>
          </p:cNvSpPr>
          <p:nvPr>
            <p:ph type="title"/>
          </p:nvPr>
        </p:nvSpPr>
        <p:spPr>
          <a:xfrm>
            <a:off x="1610182" y="1203236"/>
            <a:ext cx="4222750" cy="879475"/>
          </a:xfrm>
          <a:prstGeom prst="rect">
            <a:avLst/>
          </a:prstGeom>
        </p:spPr>
        <p:txBody>
          <a:bodyPr vert="horz" wrap="square" lIns="0" tIns="12700" rIns="0" bIns="0" rtlCol="0">
            <a:spAutoFit/>
          </a:bodyPr>
          <a:lstStyle/>
          <a:p>
            <a:pPr marL="12700">
              <a:lnSpc>
                <a:spcPct val="100000"/>
              </a:lnSpc>
              <a:spcBef>
                <a:spcPts val="100"/>
              </a:spcBef>
            </a:pPr>
            <a:r>
              <a:rPr lang="en-US" sz="5600" dirty="0"/>
              <a:t>SDG’s</a:t>
            </a:r>
            <a:endParaRPr sz="5600" dirty="0"/>
          </a:p>
        </p:txBody>
      </p:sp>
      <p:sp>
        <p:nvSpPr>
          <p:cNvPr id="32" name="TextBox 31">
            <a:extLst>
              <a:ext uri="{FF2B5EF4-FFF2-40B4-BE49-F238E27FC236}">
                <a16:creationId xmlns:a16="http://schemas.microsoft.com/office/drawing/2014/main" id="{5ECCE778-D9CD-21B8-B83C-F21ED44D2514}"/>
              </a:ext>
            </a:extLst>
          </p:cNvPr>
          <p:cNvSpPr txBox="1"/>
          <p:nvPr/>
        </p:nvSpPr>
        <p:spPr>
          <a:xfrm>
            <a:off x="1610182" y="2330450"/>
            <a:ext cx="9150626" cy="1815882"/>
          </a:xfrm>
          <a:prstGeom prst="rect">
            <a:avLst/>
          </a:prstGeom>
          <a:noFill/>
        </p:spPr>
        <p:txBody>
          <a:bodyPr wrap="square">
            <a:spAutoFit/>
          </a:bodyPr>
          <a:lstStyle/>
          <a:p>
            <a:pPr algn="just"/>
            <a:r>
              <a:rPr lang="en-US" sz="2800" dirty="0"/>
              <a:t>Enhances the overall safety of public spaces, making shopping malls more secure for the public. Helps in creating emergency preparedness plans by providing valuable data and insights on safety protocols and potential risk areas within the mall.</a:t>
            </a:r>
          </a:p>
        </p:txBody>
      </p:sp>
      <p:sp>
        <p:nvSpPr>
          <p:cNvPr id="36" name="TextBox 35">
            <a:extLst>
              <a:ext uri="{FF2B5EF4-FFF2-40B4-BE49-F238E27FC236}">
                <a16:creationId xmlns:a16="http://schemas.microsoft.com/office/drawing/2014/main" id="{870369EA-6176-425F-6D98-C4A63DA5CA4B}"/>
              </a:ext>
            </a:extLst>
          </p:cNvPr>
          <p:cNvSpPr txBox="1"/>
          <p:nvPr/>
        </p:nvSpPr>
        <p:spPr>
          <a:xfrm>
            <a:off x="1610182" y="5761076"/>
            <a:ext cx="9150626" cy="2246769"/>
          </a:xfrm>
          <a:prstGeom prst="rect">
            <a:avLst/>
          </a:prstGeom>
          <a:noFill/>
        </p:spPr>
        <p:txBody>
          <a:bodyPr wrap="square">
            <a:spAutoFit/>
          </a:bodyPr>
          <a:lstStyle/>
          <a:p>
            <a:pPr algn="just"/>
            <a:r>
              <a:rPr lang="en-US" sz="2800" dirty="0"/>
              <a:t>The presence of a robust security system can act as a deterrent to criminal activities, ensuring a peaceful shopping environment. The system’s ability to record and store data can aid law enforcement in investigating incidents and ensuring justice.</a:t>
            </a:r>
          </a:p>
        </p:txBody>
      </p:sp>
      <p:pic>
        <p:nvPicPr>
          <p:cNvPr id="28" name="Picture 27" descr="A white and orange sign with buildings and text&#10;&#10;Description automatically generated">
            <a:extLst>
              <a:ext uri="{FF2B5EF4-FFF2-40B4-BE49-F238E27FC236}">
                <a16:creationId xmlns:a16="http://schemas.microsoft.com/office/drawing/2014/main" id="{B501FF1E-BC0B-4635-26C5-EB0030E10C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49322" y="2082711"/>
            <a:ext cx="4544391" cy="3118570"/>
          </a:xfrm>
          <a:prstGeom prst="rect">
            <a:avLst/>
          </a:prstGeom>
        </p:spPr>
      </p:pic>
      <p:pic>
        <p:nvPicPr>
          <p:cNvPr id="31" name="Picture 30" descr="A bird with a branch on a mallet&#10;&#10;Description automatically generated">
            <a:extLst>
              <a:ext uri="{FF2B5EF4-FFF2-40B4-BE49-F238E27FC236}">
                <a16:creationId xmlns:a16="http://schemas.microsoft.com/office/drawing/2014/main" id="{E87D8E6A-63F7-7E9D-ABFD-1B3C601A9F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49322" y="5766221"/>
            <a:ext cx="4544390" cy="3118570"/>
          </a:xfrm>
          <a:prstGeom prst="rect">
            <a:avLst/>
          </a:prstGeom>
        </p:spPr>
      </p:pic>
    </p:spTree>
    <p:extLst>
      <p:ext uri="{BB962C8B-B14F-4D97-AF65-F5344CB8AC3E}">
        <p14:creationId xmlns:p14="http://schemas.microsoft.com/office/powerpoint/2010/main" val="117679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blue and white logo&#10;&#10;Description automatically generated">
            <a:extLst>
              <a:ext uri="{FF2B5EF4-FFF2-40B4-BE49-F238E27FC236}">
                <a16:creationId xmlns:a16="http://schemas.microsoft.com/office/drawing/2014/main" id="{A131AFD2-532D-FE1E-88EC-A558AE63B3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6335854" y="0"/>
            <a:ext cx="1963420" cy="1420495"/>
            <a:chOff x="16335854" y="0"/>
            <a:chExt cx="1963420" cy="1420495"/>
          </a:xfrm>
        </p:grpSpPr>
        <p:sp>
          <p:nvSpPr>
            <p:cNvPr id="3" name="object 3"/>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4" name="object 4"/>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5" name="object 5"/>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6" name="object 6"/>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7" name="object 7"/>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8" name="object 8"/>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9" name="object 9"/>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15240739" y="7239013"/>
            <a:ext cx="3058451" cy="3059150"/>
          </a:xfrm>
          <a:prstGeom prst="rect">
            <a:avLst/>
          </a:prstGeom>
        </p:spPr>
      </p:pic>
      <p:sp>
        <p:nvSpPr>
          <p:cNvPr id="11" name="object 11"/>
          <p:cNvSpPr txBox="1">
            <a:spLocks noGrp="1"/>
          </p:cNvSpPr>
          <p:nvPr>
            <p:ph type="title"/>
          </p:nvPr>
        </p:nvSpPr>
        <p:spPr>
          <a:xfrm>
            <a:off x="1574611" y="1105227"/>
            <a:ext cx="6267375" cy="874598"/>
          </a:xfrm>
          <a:prstGeom prst="rect">
            <a:avLst/>
          </a:prstGeom>
        </p:spPr>
        <p:txBody>
          <a:bodyPr vert="horz" wrap="square" lIns="0" tIns="12700" rIns="0" bIns="0" rtlCol="0">
            <a:spAutoFit/>
          </a:bodyPr>
          <a:lstStyle/>
          <a:p>
            <a:pPr marL="12700">
              <a:lnSpc>
                <a:spcPct val="100000"/>
              </a:lnSpc>
              <a:spcBef>
                <a:spcPts val="100"/>
              </a:spcBef>
            </a:pPr>
            <a:r>
              <a:rPr sz="5600" dirty="0"/>
              <a:t>Future </a:t>
            </a:r>
            <a:r>
              <a:rPr lang="en-US" sz="5600" dirty="0"/>
              <a:t>Work</a:t>
            </a:r>
            <a:endParaRPr sz="5600" dirty="0"/>
          </a:p>
        </p:txBody>
      </p:sp>
      <p:sp>
        <p:nvSpPr>
          <p:cNvPr id="12" name="object 12"/>
          <p:cNvSpPr txBox="1"/>
          <p:nvPr/>
        </p:nvSpPr>
        <p:spPr>
          <a:xfrm>
            <a:off x="1574611" y="2178050"/>
            <a:ext cx="7939115" cy="7399462"/>
          </a:xfrm>
          <a:prstGeom prst="rect">
            <a:avLst/>
          </a:prstGeom>
        </p:spPr>
        <p:txBody>
          <a:bodyPr vert="horz" wrap="square" lIns="0" tIns="12700" rIns="0" bIns="0" rtlCol="0">
            <a:spAutoFit/>
          </a:bodyPr>
          <a:lstStyle/>
          <a:p>
            <a:pPr algn="just"/>
            <a:r>
              <a:rPr lang="en-US" sz="2400" dirty="0"/>
              <a:t>1. Completion of System Development</a:t>
            </a:r>
          </a:p>
          <a:p>
            <a:pPr algn="just"/>
            <a:r>
              <a:rPr lang="en-US" sz="2400" dirty="0"/>
              <a:t>Complete the integration of all subsystems (e.g., CCTV, IoT sensors, emergency response) into a cohesive real-time safety and security system. Improve the user interface for security personnel, ensuring it is intuitive and provides easy access to real-time data and alerts.</a:t>
            </a:r>
          </a:p>
          <a:p>
            <a:pPr algn="just"/>
            <a:r>
              <a:rPr lang="en-US" sz="2400" dirty="0"/>
              <a:t>2. Testing and Validation</a:t>
            </a:r>
          </a:p>
          <a:p>
            <a:pPr algn="just"/>
            <a:r>
              <a:rPr lang="en-US" sz="2400" dirty="0"/>
              <a:t>Conduct extensive simulation testing to ensure system reliability and responsiveness in various scenarios, including emergency situations like fires or medical emergencies. Perform real-world trials in collaboration with a local shopping mall to validate the system’s effectiveness and gather practical feedback for improvements.</a:t>
            </a:r>
          </a:p>
          <a:p>
            <a:pPr algn="just"/>
            <a:r>
              <a:rPr lang="en-US" sz="2400" dirty="0"/>
              <a:t>3. Integration with Emergency Services</a:t>
            </a:r>
          </a:p>
          <a:p>
            <a:pPr algn="just"/>
            <a:r>
              <a:rPr lang="en-US" sz="2400" dirty="0"/>
              <a:t>Establish direct communication links with local emergency services (e.g., police, fire department) for faster response times. Implement automated alert systems that can immediately notify emergency services in case of a critical incident.</a:t>
            </a:r>
          </a:p>
          <a:p>
            <a:pPr algn="just"/>
            <a:endParaRPr lang="en-US" sz="2400" dirty="0"/>
          </a:p>
          <a:p>
            <a:pPr algn="just">
              <a:buFont typeface="Arial" panose="020B0604020202020204" pitchFamily="34" charset="0"/>
              <a:buChar char="•"/>
            </a:pPr>
            <a:endParaRPr lang="en-US" sz="2400" dirty="0"/>
          </a:p>
        </p:txBody>
      </p:sp>
      <p:pic>
        <p:nvPicPr>
          <p:cNvPr id="13" name="object 13"/>
          <p:cNvPicPr>
            <a:picLocks noGrp="1" noRot="1" noMove="1" noResize="1" noEditPoints="1" noAdjustHandles="1" noChangeArrowheads="1" noChangeShapeType="1" noCrop="1"/>
          </p:cNvPicPr>
          <p:nvPr/>
        </p:nvPicPr>
        <p:blipFill>
          <a:blip r:embed="rId4" cstate="print"/>
          <a:stretch>
            <a:fillRect/>
          </a:stretch>
        </p:blipFill>
        <p:spPr>
          <a:xfrm>
            <a:off x="12043684" y="0"/>
            <a:ext cx="6267375" cy="10308837"/>
          </a:xfrm>
          <a:prstGeom prst="rect">
            <a:avLst/>
          </a:prstGeom>
        </p:spPr>
      </p:pic>
      <p:pic>
        <p:nvPicPr>
          <p:cNvPr id="21" name="Picture 20">
            <a:extLst>
              <a:ext uri="{FF2B5EF4-FFF2-40B4-BE49-F238E27FC236}">
                <a16:creationId xmlns:a16="http://schemas.microsoft.com/office/drawing/2014/main" id="{9228990D-0EB0-1BDB-2F39-72B51C331A80}"/>
              </a:ext>
            </a:extLst>
          </p:cNvPr>
          <p:cNvPicPr>
            <a:picLocks noChangeAspect="1"/>
          </p:cNvPicPr>
          <p:nvPr/>
        </p:nvPicPr>
        <p:blipFill>
          <a:blip r:embed="rId5"/>
          <a:stretch>
            <a:fillRect/>
          </a:stretch>
        </p:blipFill>
        <p:spPr>
          <a:xfrm>
            <a:off x="462384" y="832082"/>
            <a:ext cx="457240" cy="457240"/>
          </a:xfrm>
          <a:prstGeom prst="rect">
            <a:avLst/>
          </a:prstGeom>
        </p:spPr>
      </p:pic>
      <p:grpSp>
        <p:nvGrpSpPr>
          <p:cNvPr id="22" name="object 6">
            <a:extLst>
              <a:ext uri="{FF2B5EF4-FFF2-40B4-BE49-F238E27FC236}">
                <a16:creationId xmlns:a16="http://schemas.microsoft.com/office/drawing/2014/main" id="{9A8D1A18-29D5-4BA9-0CFE-D1A8DD48BC7F}"/>
              </a:ext>
            </a:extLst>
          </p:cNvPr>
          <p:cNvGrpSpPr/>
          <p:nvPr/>
        </p:nvGrpSpPr>
        <p:grpSpPr>
          <a:xfrm>
            <a:off x="9805245" y="0"/>
            <a:ext cx="2238375" cy="4457700"/>
            <a:chOff x="10170007" y="0"/>
            <a:chExt cx="2238375" cy="4457700"/>
          </a:xfrm>
        </p:grpSpPr>
        <p:sp>
          <p:nvSpPr>
            <p:cNvPr id="23" name="object 7">
              <a:extLst>
                <a:ext uri="{FF2B5EF4-FFF2-40B4-BE49-F238E27FC236}">
                  <a16:creationId xmlns:a16="http://schemas.microsoft.com/office/drawing/2014/main" id="{65EF238A-3516-822A-746C-7B785926C349}"/>
                </a:ext>
              </a:extLst>
            </p:cNvPr>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24" name="object 8">
              <a:extLst>
                <a:ext uri="{FF2B5EF4-FFF2-40B4-BE49-F238E27FC236}">
                  <a16:creationId xmlns:a16="http://schemas.microsoft.com/office/drawing/2014/main" id="{3D351E9E-D0E3-D604-1355-1F1D8DE8C1DA}"/>
                </a:ext>
              </a:extLst>
            </p:cNvPr>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25" name="object 9">
              <a:extLst>
                <a:ext uri="{FF2B5EF4-FFF2-40B4-BE49-F238E27FC236}">
                  <a16:creationId xmlns:a16="http://schemas.microsoft.com/office/drawing/2014/main" id="{EECC6D55-819E-A6D5-3E82-437BC82DA138}"/>
                </a:ext>
              </a:extLst>
            </p:cNvPr>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ue and white logo&#10;&#10;Description automatically generated">
            <a:extLst>
              <a:ext uri="{FF2B5EF4-FFF2-40B4-BE49-F238E27FC236}">
                <a16:creationId xmlns:a16="http://schemas.microsoft.com/office/drawing/2014/main" id="{19423460-3E9F-7583-97AD-2A8E244D6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6611854" y="0"/>
            <a:ext cx="1676400" cy="4457700"/>
            <a:chOff x="16611854" y="0"/>
            <a:chExt cx="1676400" cy="4457700"/>
          </a:xfrm>
        </p:grpSpPr>
        <p:sp>
          <p:nvSpPr>
            <p:cNvPr id="3" name="object 3"/>
            <p:cNvSpPr/>
            <p:nvPr/>
          </p:nvSpPr>
          <p:spPr>
            <a:xfrm>
              <a:off x="16611854" y="0"/>
              <a:ext cx="1676400" cy="4457700"/>
            </a:xfrm>
            <a:custGeom>
              <a:avLst/>
              <a:gdLst/>
              <a:ahLst/>
              <a:cxnLst/>
              <a:rect l="l" t="t" r="r" b="b"/>
              <a:pathLst>
                <a:path w="1676400" h="4457700">
                  <a:moveTo>
                    <a:pt x="582422" y="3351541"/>
                  </a:moveTo>
                  <a:lnTo>
                    <a:pt x="527685" y="3351541"/>
                  </a:lnTo>
                  <a:lnTo>
                    <a:pt x="0" y="3874261"/>
                  </a:lnTo>
                  <a:lnTo>
                    <a:pt x="0" y="4457699"/>
                  </a:lnTo>
                  <a:lnTo>
                    <a:pt x="582422" y="4457699"/>
                  </a:lnTo>
                  <a:lnTo>
                    <a:pt x="582422" y="4428654"/>
                  </a:lnTo>
                  <a:lnTo>
                    <a:pt x="29464" y="4428654"/>
                  </a:lnTo>
                  <a:lnTo>
                    <a:pt x="29464" y="3904499"/>
                  </a:lnTo>
                  <a:lnTo>
                    <a:pt x="1136777" y="3904499"/>
                  </a:lnTo>
                  <a:lnTo>
                    <a:pt x="1136777" y="3874261"/>
                  </a:lnTo>
                  <a:lnTo>
                    <a:pt x="42418" y="3874261"/>
                  </a:lnTo>
                  <a:lnTo>
                    <a:pt x="552196" y="3370261"/>
                  </a:lnTo>
                  <a:lnTo>
                    <a:pt x="582422" y="3370261"/>
                  </a:lnTo>
                  <a:lnTo>
                    <a:pt x="582422" y="3351541"/>
                  </a:lnTo>
                  <a:close/>
                </a:path>
                <a:path w="1676400" h="4457700">
                  <a:moveTo>
                    <a:pt x="582422" y="3904499"/>
                  </a:moveTo>
                  <a:lnTo>
                    <a:pt x="552196" y="3904499"/>
                  </a:lnTo>
                  <a:lnTo>
                    <a:pt x="552196" y="4428654"/>
                  </a:lnTo>
                  <a:lnTo>
                    <a:pt x="582422" y="4428654"/>
                  </a:lnTo>
                  <a:lnTo>
                    <a:pt x="582422" y="3904499"/>
                  </a:lnTo>
                  <a:close/>
                </a:path>
                <a:path w="1676400" h="4457700">
                  <a:moveTo>
                    <a:pt x="582422" y="3370261"/>
                  </a:moveTo>
                  <a:lnTo>
                    <a:pt x="552196" y="3370261"/>
                  </a:lnTo>
                  <a:lnTo>
                    <a:pt x="552196" y="3874261"/>
                  </a:lnTo>
                  <a:lnTo>
                    <a:pt x="582422" y="3874261"/>
                  </a:lnTo>
                  <a:lnTo>
                    <a:pt x="582422" y="3370261"/>
                  </a:lnTo>
                  <a:close/>
                </a:path>
                <a:path w="1676400" h="4457700">
                  <a:moveTo>
                    <a:pt x="1136777" y="2245638"/>
                  </a:moveTo>
                  <a:lnTo>
                    <a:pt x="1106551" y="2245638"/>
                  </a:lnTo>
                  <a:lnTo>
                    <a:pt x="1106551" y="2768357"/>
                  </a:lnTo>
                  <a:lnTo>
                    <a:pt x="0" y="2768357"/>
                  </a:lnTo>
                  <a:lnTo>
                    <a:pt x="0" y="3351541"/>
                  </a:lnTo>
                  <a:lnTo>
                    <a:pt x="1106551" y="3351541"/>
                  </a:lnTo>
                  <a:lnTo>
                    <a:pt x="1106551" y="3874261"/>
                  </a:lnTo>
                  <a:lnTo>
                    <a:pt x="1136777" y="3874261"/>
                  </a:lnTo>
                  <a:lnTo>
                    <a:pt x="1136777" y="3321303"/>
                  </a:lnTo>
                  <a:lnTo>
                    <a:pt x="29464" y="3321303"/>
                  </a:lnTo>
                  <a:lnTo>
                    <a:pt x="29464" y="2797161"/>
                  </a:lnTo>
                  <a:lnTo>
                    <a:pt x="1136777" y="2797161"/>
                  </a:lnTo>
                  <a:lnTo>
                    <a:pt x="1136777" y="2791395"/>
                  </a:lnTo>
                  <a:lnTo>
                    <a:pt x="1179085" y="2749638"/>
                  </a:lnTo>
                  <a:lnTo>
                    <a:pt x="1136777" y="2749638"/>
                  </a:lnTo>
                  <a:lnTo>
                    <a:pt x="1136777" y="2245638"/>
                  </a:lnTo>
                  <a:close/>
                </a:path>
                <a:path w="1676400" h="4457700">
                  <a:moveTo>
                    <a:pt x="582422" y="2797161"/>
                  </a:moveTo>
                  <a:lnTo>
                    <a:pt x="552196" y="2797161"/>
                  </a:lnTo>
                  <a:lnTo>
                    <a:pt x="552196" y="3321303"/>
                  </a:lnTo>
                  <a:lnTo>
                    <a:pt x="602615" y="3321303"/>
                  </a:lnTo>
                  <a:lnTo>
                    <a:pt x="625842" y="3298265"/>
                  </a:lnTo>
                  <a:lnTo>
                    <a:pt x="582422" y="3298265"/>
                  </a:lnTo>
                  <a:lnTo>
                    <a:pt x="582422" y="2797161"/>
                  </a:lnTo>
                  <a:close/>
                </a:path>
                <a:path w="1676400" h="4457700">
                  <a:moveTo>
                    <a:pt x="1131062" y="2797161"/>
                  </a:moveTo>
                  <a:lnTo>
                    <a:pt x="1087882" y="2797161"/>
                  </a:lnTo>
                  <a:lnTo>
                    <a:pt x="582422" y="3298265"/>
                  </a:lnTo>
                  <a:lnTo>
                    <a:pt x="625842" y="3298265"/>
                  </a:lnTo>
                  <a:lnTo>
                    <a:pt x="1131062" y="2797161"/>
                  </a:lnTo>
                  <a:close/>
                </a:path>
                <a:path w="1676400" h="4457700">
                  <a:moveTo>
                    <a:pt x="1676157" y="1691258"/>
                  </a:moveTo>
                  <a:lnTo>
                    <a:pt x="1660906" y="1691258"/>
                  </a:lnTo>
                  <a:lnTo>
                    <a:pt x="1660906" y="2215399"/>
                  </a:lnTo>
                  <a:lnTo>
                    <a:pt x="552196" y="2215399"/>
                  </a:lnTo>
                  <a:lnTo>
                    <a:pt x="552196" y="2768357"/>
                  </a:lnTo>
                  <a:lnTo>
                    <a:pt x="582422" y="2768357"/>
                  </a:lnTo>
                  <a:lnTo>
                    <a:pt x="582422" y="2245638"/>
                  </a:lnTo>
                  <a:lnTo>
                    <a:pt x="1676157" y="2245638"/>
                  </a:lnTo>
                  <a:lnTo>
                    <a:pt x="1676157" y="1691258"/>
                  </a:lnTo>
                  <a:close/>
                </a:path>
                <a:path w="1676400" h="4457700">
                  <a:moveTo>
                    <a:pt x="1676157" y="2245638"/>
                  </a:moveTo>
                  <a:lnTo>
                    <a:pt x="1646555" y="2245638"/>
                  </a:lnTo>
                  <a:lnTo>
                    <a:pt x="1136777" y="2749638"/>
                  </a:lnTo>
                  <a:lnTo>
                    <a:pt x="1179085" y="2749638"/>
                  </a:lnTo>
                  <a:lnTo>
                    <a:pt x="1676157" y="2259039"/>
                  </a:lnTo>
                  <a:lnTo>
                    <a:pt x="1676157" y="2245638"/>
                  </a:lnTo>
                  <a:close/>
                </a:path>
                <a:path w="1676400" h="4457700">
                  <a:moveTo>
                    <a:pt x="1676157" y="0"/>
                  </a:moveTo>
                  <a:lnTo>
                    <a:pt x="1660905" y="0"/>
                  </a:lnTo>
                  <a:lnTo>
                    <a:pt x="1106551" y="553668"/>
                  </a:lnTo>
                  <a:lnTo>
                    <a:pt x="1106551" y="1136865"/>
                  </a:lnTo>
                  <a:lnTo>
                    <a:pt x="1660906" y="1136865"/>
                  </a:lnTo>
                  <a:lnTo>
                    <a:pt x="1660906" y="1661019"/>
                  </a:lnTo>
                  <a:lnTo>
                    <a:pt x="1106551" y="1661019"/>
                  </a:lnTo>
                  <a:lnTo>
                    <a:pt x="1106551" y="2215399"/>
                  </a:lnTo>
                  <a:lnTo>
                    <a:pt x="1136777" y="2215399"/>
                  </a:lnTo>
                  <a:lnTo>
                    <a:pt x="1136777" y="1691258"/>
                  </a:lnTo>
                  <a:lnTo>
                    <a:pt x="1676157" y="1691258"/>
                  </a:lnTo>
                  <a:lnTo>
                    <a:pt x="1676157" y="1106626"/>
                  </a:lnTo>
                  <a:lnTo>
                    <a:pt x="1136777" y="1106626"/>
                  </a:lnTo>
                  <a:lnTo>
                    <a:pt x="1136777" y="583907"/>
                  </a:lnTo>
                  <a:lnTo>
                    <a:pt x="1676157" y="583907"/>
                  </a:lnTo>
                  <a:lnTo>
                    <a:pt x="1676157" y="553668"/>
                  </a:lnTo>
                  <a:lnTo>
                    <a:pt x="1148334" y="553668"/>
                  </a:lnTo>
                  <a:lnTo>
                    <a:pt x="1660906" y="42480"/>
                  </a:lnTo>
                  <a:lnTo>
                    <a:pt x="1676157" y="42480"/>
                  </a:lnTo>
                  <a:lnTo>
                    <a:pt x="1676157" y="0"/>
                  </a:lnTo>
                  <a:close/>
                </a:path>
                <a:path w="1676400" h="4457700">
                  <a:moveTo>
                    <a:pt x="1676157" y="583907"/>
                  </a:moveTo>
                  <a:lnTo>
                    <a:pt x="1660906" y="583907"/>
                  </a:lnTo>
                  <a:lnTo>
                    <a:pt x="1660906" y="1106626"/>
                  </a:lnTo>
                  <a:lnTo>
                    <a:pt x="1676157" y="1106626"/>
                  </a:lnTo>
                  <a:lnTo>
                    <a:pt x="1676157" y="583907"/>
                  </a:lnTo>
                  <a:close/>
                </a:path>
                <a:path w="1676400" h="4457700">
                  <a:moveTo>
                    <a:pt x="1676157" y="42480"/>
                  </a:moveTo>
                  <a:lnTo>
                    <a:pt x="1660906" y="42480"/>
                  </a:lnTo>
                  <a:lnTo>
                    <a:pt x="1660906" y="553668"/>
                  </a:lnTo>
                  <a:lnTo>
                    <a:pt x="1676157" y="553668"/>
                  </a:lnTo>
                  <a:lnTo>
                    <a:pt x="1676157" y="42480"/>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2"/>
                  </a:lnTo>
                  <a:lnTo>
                    <a:pt x="30226" y="110148"/>
                  </a:lnTo>
                  <a:lnTo>
                    <a:pt x="11557" y="152618"/>
                  </a:lnTo>
                  <a:lnTo>
                    <a:pt x="7874" y="163418"/>
                  </a:lnTo>
                  <a:lnTo>
                    <a:pt x="5715" y="174937"/>
                  </a:lnTo>
                  <a:lnTo>
                    <a:pt x="3556" y="185737"/>
                  </a:lnTo>
                  <a:lnTo>
                    <a:pt x="762" y="208771"/>
                  </a:lnTo>
                  <a:lnTo>
                    <a:pt x="762" y="220290"/>
                  </a:lnTo>
                  <a:lnTo>
                    <a:pt x="0" y="220290"/>
                  </a:lnTo>
                  <a:lnTo>
                    <a:pt x="0" y="231810"/>
                  </a:lnTo>
                  <a:lnTo>
                    <a:pt x="7239" y="277158"/>
                  </a:lnTo>
                  <a:lnTo>
                    <a:pt x="23749" y="320352"/>
                  </a:lnTo>
                  <a:lnTo>
                    <a:pt x="29591" y="330433"/>
                  </a:lnTo>
                  <a:lnTo>
                    <a:pt x="35306" y="340508"/>
                  </a:lnTo>
                  <a:lnTo>
                    <a:pt x="64770" y="375786"/>
                  </a:lnTo>
                  <a:lnTo>
                    <a:pt x="100076" y="405298"/>
                  </a:lnTo>
                  <a:lnTo>
                    <a:pt x="141097" y="426175"/>
                  </a:lnTo>
                  <a:lnTo>
                    <a:pt x="185801" y="437694"/>
                  </a:lnTo>
                  <a:lnTo>
                    <a:pt x="208788" y="440571"/>
                  </a:lnTo>
                  <a:lnTo>
                    <a:pt x="231775" y="440571"/>
                  </a:lnTo>
                  <a:lnTo>
                    <a:pt x="277114" y="433373"/>
                  </a:lnTo>
                  <a:lnTo>
                    <a:pt x="320421" y="416817"/>
                  </a:lnTo>
                  <a:lnTo>
                    <a:pt x="359283" y="391622"/>
                  </a:lnTo>
                  <a:lnTo>
                    <a:pt x="391668" y="359227"/>
                  </a:lnTo>
                  <a:lnTo>
                    <a:pt x="416814" y="320352"/>
                  </a:lnTo>
                  <a:lnTo>
                    <a:pt x="433324" y="277158"/>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4"/>
                  </a:lnTo>
                  <a:lnTo>
                    <a:pt x="437769" y="254843"/>
                  </a:lnTo>
                  <a:lnTo>
                    <a:pt x="426212" y="299477"/>
                  </a:lnTo>
                  <a:lnTo>
                    <a:pt x="405257" y="340508"/>
                  </a:lnTo>
                  <a:lnTo>
                    <a:pt x="375793" y="375786"/>
                  </a:lnTo>
                  <a:lnTo>
                    <a:pt x="340487" y="405298"/>
                  </a:lnTo>
                  <a:lnTo>
                    <a:pt x="299466" y="426175"/>
                  </a:lnTo>
                  <a:lnTo>
                    <a:pt x="254889" y="437694"/>
                  </a:lnTo>
                  <a:lnTo>
                    <a:pt x="231775" y="440571"/>
                  </a:lnTo>
                  <a:lnTo>
                    <a:pt x="220345" y="440571"/>
                  </a:lnTo>
                  <a:lnTo>
                    <a:pt x="208788" y="440571"/>
                  </a:lnTo>
                  <a:lnTo>
                    <a:pt x="163449" y="433373"/>
                  </a:lnTo>
                  <a:lnTo>
                    <a:pt x="120269" y="416817"/>
                  </a:lnTo>
                  <a:lnTo>
                    <a:pt x="81407" y="391622"/>
                  </a:lnTo>
                  <a:lnTo>
                    <a:pt x="49022" y="359227"/>
                  </a:lnTo>
                  <a:lnTo>
                    <a:pt x="29591" y="330433"/>
                  </a:lnTo>
                  <a:lnTo>
                    <a:pt x="23749" y="320352"/>
                  </a:lnTo>
                  <a:lnTo>
                    <a:pt x="7239" y="277158"/>
                  </a:lnTo>
                  <a:lnTo>
                    <a:pt x="0" y="231810"/>
                  </a:lnTo>
                  <a:lnTo>
                    <a:pt x="0" y="220290"/>
                  </a:lnTo>
                  <a:lnTo>
                    <a:pt x="762" y="220290"/>
                  </a:lnTo>
                  <a:lnTo>
                    <a:pt x="762" y="208771"/>
                  </a:lnTo>
                  <a:lnTo>
                    <a:pt x="2159" y="197252"/>
                  </a:lnTo>
                  <a:lnTo>
                    <a:pt x="3556" y="185737"/>
                  </a:lnTo>
                  <a:lnTo>
                    <a:pt x="5715" y="174937"/>
                  </a:lnTo>
                  <a:lnTo>
                    <a:pt x="7874" y="163418"/>
                  </a:lnTo>
                  <a:lnTo>
                    <a:pt x="11557" y="152618"/>
                  </a:lnTo>
                  <a:lnTo>
                    <a:pt x="15113" y="141823"/>
                  </a:lnTo>
                  <a:lnTo>
                    <a:pt x="19431" y="131023"/>
                  </a:lnTo>
                  <a:lnTo>
                    <a:pt x="42545" y="90711"/>
                  </a:lnTo>
                  <a:lnTo>
                    <a:pt x="73406" y="56876"/>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2"/>
                  </a:lnTo>
                  <a:lnTo>
                    <a:pt x="404622" y="100792"/>
                  </a:lnTo>
                  <a:lnTo>
                    <a:pt x="411099" y="110148"/>
                  </a:lnTo>
                  <a:lnTo>
                    <a:pt x="416052" y="120228"/>
                  </a:lnTo>
                  <a:lnTo>
                    <a:pt x="421132" y="131023"/>
                  </a:lnTo>
                  <a:lnTo>
                    <a:pt x="425450" y="141823"/>
                  </a:lnTo>
                  <a:lnTo>
                    <a:pt x="429768" y="152618"/>
                  </a:lnTo>
                  <a:lnTo>
                    <a:pt x="439166" y="197252"/>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1" name="object 21"/>
          <p:cNvSpPr txBox="1">
            <a:spLocks noGrp="1"/>
          </p:cNvSpPr>
          <p:nvPr>
            <p:ph type="title"/>
          </p:nvPr>
        </p:nvSpPr>
        <p:spPr>
          <a:xfrm>
            <a:off x="1987550" y="790558"/>
            <a:ext cx="4966780" cy="874598"/>
          </a:xfrm>
          <a:prstGeom prst="rect">
            <a:avLst/>
          </a:prstGeom>
        </p:spPr>
        <p:txBody>
          <a:bodyPr vert="horz" wrap="square" lIns="0" tIns="12700" rIns="0" bIns="0" rtlCol="0">
            <a:spAutoFit/>
          </a:bodyPr>
          <a:lstStyle/>
          <a:p>
            <a:pPr marL="12700">
              <a:lnSpc>
                <a:spcPct val="100000"/>
              </a:lnSpc>
              <a:spcBef>
                <a:spcPts val="100"/>
              </a:spcBef>
            </a:pPr>
            <a:r>
              <a:rPr sz="5600" dirty="0"/>
              <a:t>CONCLUSION</a:t>
            </a:r>
          </a:p>
        </p:txBody>
      </p:sp>
      <p:sp>
        <p:nvSpPr>
          <p:cNvPr id="22" name="object 22"/>
          <p:cNvSpPr txBox="1">
            <a:spLocks noGrp="1"/>
          </p:cNvSpPr>
          <p:nvPr>
            <p:ph type="body" idx="1"/>
          </p:nvPr>
        </p:nvSpPr>
        <p:spPr>
          <a:xfrm>
            <a:off x="1987550" y="2042268"/>
            <a:ext cx="13335000" cy="5184111"/>
          </a:xfrm>
          <a:prstGeom prst="rect">
            <a:avLst/>
          </a:prstGeom>
        </p:spPr>
        <p:txBody>
          <a:bodyPr vert="horz" wrap="square" lIns="0" tIns="13335" rIns="0" bIns="0" rtlCol="0">
            <a:spAutoFit/>
          </a:bodyPr>
          <a:lstStyle/>
          <a:p>
            <a:pPr algn="just" rtl="0"/>
            <a:r>
              <a:rPr lang="en-US" sz="2800" kern="1200" dirty="0">
                <a:latin typeface="+mn-lt"/>
                <a:cs typeface="+mn-cs"/>
              </a:rPr>
              <a:t>Our project on developing a real-time safety and security system for shopping malls addresses a critical need in modern urban environments. By leveraging advanced technologies such as AI, IoT, and data analytics, we aim to create a comprehensive, proactive solution that enhances the safety and security of both visitors and staff.</a:t>
            </a:r>
          </a:p>
          <a:p>
            <a:pPr algn="just" rtl="0"/>
            <a:r>
              <a:rPr lang="en-US" sz="2800" kern="1200" dirty="0">
                <a:latin typeface="+mn-lt"/>
                <a:cs typeface="+mn-cs"/>
              </a:rPr>
              <a:t>Our work thus far has laid a strong foundation, from identifying the problem and reviewing relevant literature to implementing key components of the system. The preliminary results are promising, indicating that our system can significantly improve real-time monitoring and emergency response.</a:t>
            </a:r>
          </a:p>
          <a:p>
            <a:pPr algn="just" rtl="0"/>
            <a:r>
              <a:rPr lang="en-US" sz="2800" kern="1200" dirty="0">
                <a:latin typeface="+mn-lt"/>
                <a:cs typeface="+mn-cs"/>
              </a:rPr>
              <a:t>As we move forward, our focus will be on completing system integration, conducting thorough testing and validation, enhancing security measures, and optimizing performance. We also plan to expand the system's capabilities and ensure it is user-friendly and compliant with privacy regulations.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5" y="0"/>
            <a:ext cx="605155" cy="652145"/>
            <a:chOff x="17692535" y="0"/>
            <a:chExt cx="605155" cy="652145"/>
          </a:xfrm>
        </p:grpSpPr>
        <p:sp>
          <p:nvSpPr>
            <p:cNvPr id="4" name="object 4"/>
            <p:cNvSpPr/>
            <p:nvPr/>
          </p:nvSpPr>
          <p:spPr>
            <a:xfrm>
              <a:off x="17701895" y="4"/>
              <a:ext cx="586105" cy="633095"/>
            </a:xfrm>
            <a:custGeom>
              <a:avLst/>
              <a:gdLst/>
              <a:ahLst/>
              <a:cxnLst/>
              <a:rect l="l" t="t" r="r" b="b"/>
              <a:pathLst>
                <a:path w="586105" h="633095">
                  <a:moveTo>
                    <a:pt x="586042" y="0"/>
                  </a:moveTo>
                  <a:lnTo>
                    <a:pt x="1944" y="0"/>
                  </a:lnTo>
                  <a:lnTo>
                    <a:pt x="762" y="16556"/>
                  </a:lnTo>
                  <a:lnTo>
                    <a:pt x="0" y="47518"/>
                  </a:lnTo>
                  <a:lnTo>
                    <a:pt x="762" y="78481"/>
                  </a:lnTo>
                  <a:lnTo>
                    <a:pt x="7239" y="138958"/>
                  </a:lnTo>
                  <a:lnTo>
                    <a:pt x="20193" y="198712"/>
                  </a:lnTo>
                  <a:lnTo>
                    <a:pt x="38862" y="257030"/>
                  </a:lnTo>
                  <a:lnTo>
                    <a:pt x="64135" y="313190"/>
                  </a:lnTo>
                  <a:lnTo>
                    <a:pt x="95123" y="365755"/>
                  </a:lnTo>
                  <a:lnTo>
                    <a:pt x="131064" y="415437"/>
                  </a:lnTo>
                  <a:lnTo>
                    <a:pt x="171323" y="460789"/>
                  </a:lnTo>
                  <a:lnTo>
                    <a:pt x="217424" y="501835"/>
                  </a:lnTo>
                  <a:lnTo>
                    <a:pt x="267081" y="537827"/>
                  </a:lnTo>
                  <a:lnTo>
                    <a:pt x="319659" y="568790"/>
                  </a:lnTo>
                  <a:lnTo>
                    <a:pt x="375920" y="593275"/>
                  </a:lnTo>
                  <a:lnTo>
                    <a:pt x="434213" y="611995"/>
                  </a:lnTo>
                  <a:lnTo>
                    <a:pt x="493903" y="624949"/>
                  </a:lnTo>
                  <a:lnTo>
                    <a:pt x="554482" y="631426"/>
                  </a:lnTo>
                  <a:lnTo>
                    <a:pt x="585343" y="632150"/>
                  </a:lnTo>
                  <a:lnTo>
                    <a:pt x="585343" y="632874"/>
                  </a:lnTo>
                  <a:lnTo>
                    <a:pt x="586042" y="632858"/>
                  </a:lnTo>
                  <a:lnTo>
                    <a:pt x="586042" y="0"/>
                  </a:lnTo>
                  <a:close/>
                </a:path>
              </a:pathLst>
            </a:custGeom>
            <a:solidFill>
              <a:srgbClr val="959595"/>
            </a:solidFill>
          </p:spPr>
          <p:txBody>
            <a:bodyPr wrap="square" lIns="0" tIns="0" rIns="0" bIns="0" rtlCol="0"/>
            <a:lstStyle/>
            <a:p>
              <a:endParaRPr/>
            </a:p>
          </p:txBody>
        </p:sp>
        <p:sp>
          <p:nvSpPr>
            <p:cNvPr id="5" name="object 5"/>
            <p:cNvSpPr/>
            <p:nvPr/>
          </p:nvSpPr>
          <p:spPr>
            <a:xfrm>
              <a:off x="17701895" y="4"/>
              <a:ext cx="586105" cy="633095"/>
            </a:xfrm>
            <a:custGeom>
              <a:avLst/>
              <a:gdLst/>
              <a:ahLst/>
              <a:cxnLst/>
              <a:rect l="l" t="t" r="r" b="b"/>
              <a:pathLst>
                <a:path w="586105" h="633095">
                  <a:moveTo>
                    <a:pt x="0" y="47518"/>
                  </a:moveTo>
                  <a:lnTo>
                    <a:pt x="762" y="16556"/>
                  </a:lnTo>
                  <a:lnTo>
                    <a:pt x="1944" y="0"/>
                  </a:lnTo>
                </a:path>
                <a:path w="586105" h="633095">
                  <a:moveTo>
                    <a:pt x="586042" y="632858"/>
                  </a:moveTo>
                  <a:lnTo>
                    <a:pt x="585343" y="632874"/>
                  </a:lnTo>
                  <a:lnTo>
                    <a:pt x="585343" y="632150"/>
                  </a:lnTo>
                  <a:lnTo>
                    <a:pt x="554482" y="631426"/>
                  </a:lnTo>
                  <a:lnTo>
                    <a:pt x="493903" y="624949"/>
                  </a:lnTo>
                  <a:lnTo>
                    <a:pt x="434213" y="611995"/>
                  </a:lnTo>
                  <a:lnTo>
                    <a:pt x="375920" y="593275"/>
                  </a:lnTo>
                  <a:lnTo>
                    <a:pt x="319659" y="568790"/>
                  </a:lnTo>
                  <a:lnTo>
                    <a:pt x="267081" y="537827"/>
                  </a:lnTo>
                  <a:lnTo>
                    <a:pt x="217424" y="501835"/>
                  </a:lnTo>
                  <a:lnTo>
                    <a:pt x="171323" y="460789"/>
                  </a:lnTo>
                  <a:lnTo>
                    <a:pt x="131064" y="415437"/>
                  </a:lnTo>
                  <a:lnTo>
                    <a:pt x="95123" y="365755"/>
                  </a:lnTo>
                  <a:lnTo>
                    <a:pt x="64135" y="313190"/>
                  </a:lnTo>
                  <a:lnTo>
                    <a:pt x="38862" y="257030"/>
                  </a:lnTo>
                  <a:lnTo>
                    <a:pt x="20193" y="198712"/>
                  </a:lnTo>
                  <a:lnTo>
                    <a:pt x="7239" y="138958"/>
                  </a:lnTo>
                  <a:lnTo>
                    <a:pt x="762" y="78481"/>
                  </a:lnTo>
                  <a:lnTo>
                    <a:pt x="0" y="47518"/>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6917321" y="1507998"/>
            <a:ext cx="4453255" cy="1854835"/>
          </a:xfrm>
          <a:prstGeom prst="rect">
            <a:avLst/>
          </a:prstGeom>
        </p:spPr>
        <p:txBody>
          <a:bodyPr vert="horz" wrap="square" lIns="0" tIns="12700" rIns="0" bIns="0" rtlCol="0">
            <a:spAutoFit/>
          </a:bodyPr>
          <a:lstStyle/>
          <a:p>
            <a:pPr marL="12700">
              <a:lnSpc>
                <a:spcPct val="100000"/>
              </a:lnSpc>
              <a:spcBef>
                <a:spcPts val="100"/>
              </a:spcBef>
            </a:pPr>
            <a:r>
              <a:rPr sz="12000" spc="-1600" dirty="0">
                <a:solidFill>
                  <a:srgbClr val="36D636"/>
                </a:solidFill>
              </a:rPr>
              <a:t>Thanks!</a:t>
            </a:r>
            <a:endParaRPr sz="12000"/>
          </a:p>
        </p:txBody>
      </p:sp>
      <p:sp>
        <p:nvSpPr>
          <p:cNvPr id="20" name="object 20"/>
          <p:cNvSpPr txBox="1"/>
          <p:nvPr/>
        </p:nvSpPr>
        <p:spPr>
          <a:xfrm>
            <a:off x="7369441" y="4914304"/>
            <a:ext cx="4001135" cy="471091"/>
          </a:xfrm>
          <a:prstGeom prst="rect">
            <a:avLst/>
          </a:prstGeom>
        </p:spPr>
        <p:txBody>
          <a:bodyPr vert="horz" wrap="square" lIns="0" tIns="12700" rIns="0" bIns="0" rtlCol="0">
            <a:spAutoFit/>
          </a:bodyPr>
          <a:lstStyle/>
          <a:p>
            <a:pPr algn="ctr">
              <a:lnSpc>
                <a:spcPts val="3765"/>
              </a:lnSpc>
              <a:spcBef>
                <a:spcPts val="100"/>
              </a:spcBef>
            </a:pPr>
            <a:r>
              <a:rPr sz="3150" b="1" spc="-180" dirty="0">
                <a:latin typeface="Trebuchet MS"/>
                <a:cs typeface="Trebuchet MS"/>
              </a:rPr>
              <a:t>ANY</a:t>
            </a:r>
            <a:r>
              <a:rPr sz="3150" b="1" spc="-320" dirty="0">
                <a:latin typeface="Trebuchet MS"/>
                <a:cs typeface="Trebuchet MS"/>
              </a:rPr>
              <a:t> </a:t>
            </a:r>
            <a:r>
              <a:rPr sz="3150" b="1" spc="-25" dirty="0">
                <a:latin typeface="Trebuchet MS"/>
                <a:cs typeface="Trebuchet MS"/>
              </a:rPr>
              <a:t>QUE</a:t>
            </a:r>
            <a:r>
              <a:rPr sz="3150" b="1" spc="-85" dirty="0">
                <a:latin typeface="Trebuchet MS"/>
                <a:cs typeface="Trebuchet MS"/>
              </a:rPr>
              <a:t>S</a:t>
            </a:r>
            <a:r>
              <a:rPr sz="3150" b="1" spc="-10" dirty="0">
                <a:latin typeface="Trebuchet MS"/>
                <a:cs typeface="Trebuchet MS"/>
              </a:rPr>
              <a:t>TIONS?</a:t>
            </a:r>
            <a:endParaRPr sz="3150" dirty="0">
              <a:latin typeface="Trebuchet MS"/>
              <a:cs typeface="Trebuchet MS"/>
            </a:endParaRPr>
          </a:p>
        </p:txBody>
      </p:sp>
      <p:grpSp>
        <p:nvGrpSpPr>
          <p:cNvPr id="21" name="object 21"/>
          <p:cNvGrpSpPr/>
          <p:nvPr/>
        </p:nvGrpSpPr>
        <p:grpSpPr>
          <a:xfrm>
            <a:off x="8403120" y="6500190"/>
            <a:ext cx="474980" cy="474980"/>
            <a:chOff x="8403120" y="6500190"/>
            <a:chExt cx="474980" cy="474980"/>
          </a:xfrm>
        </p:grpSpPr>
        <p:sp>
          <p:nvSpPr>
            <p:cNvPr id="22" name="object 22"/>
            <p:cNvSpPr/>
            <p:nvPr/>
          </p:nvSpPr>
          <p:spPr>
            <a:xfrm>
              <a:off x="8403120" y="6500190"/>
              <a:ext cx="474980" cy="474980"/>
            </a:xfrm>
            <a:custGeom>
              <a:avLst/>
              <a:gdLst/>
              <a:ahLst/>
              <a:cxnLst/>
              <a:rect l="l" t="t" r="r" b="b"/>
              <a:pathLst>
                <a:path w="474979" h="474979">
                  <a:moveTo>
                    <a:pt x="374383" y="0"/>
                  </a:moveTo>
                  <a:lnTo>
                    <a:pt x="100076" y="0"/>
                  </a:lnTo>
                  <a:lnTo>
                    <a:pt x="61046" y="7841"/>
                  </a:lnTo>
                  <a:lnTo>
                    <a:pt x="29244" y="29249"/>
                  </a:lnTo>
                  <a:lnTo>
                    <a:pt x="7839" y="61052"/>
                  </a:lnTo>
                  <a:lnTo>
                    <a:pt x="0" y="100076"/>
                  </a:lnTo>
                  <a:lnTo>
                    <a:pt x="0" y="374396"/>
                  </a:lnTo>
                  <a:lnTo>
                    <a:pt x="7839" y="413419"/>
                  </a:lnTo>
                  <a:lnTo>
                    <a:pt x="29244" y="445222"/>
                  </a:lnTo>
                  <a:lnTo>
                    <a:pt x="61046" y="466630"/>
                  </a:lnTo>
                  <a:lnTo>
                    <a:pt x="100076" y="474472"/>
                  </a:lnTo>
                  <a:lnTo>
                    <a:pt x="374383" y="474472"/>
                  </a:lnTo>
                  <a:lnTo>
                    <a:pt x="413407" y="466630"/>
                  </a:lnTo>
                  <a:lnTo>
                    <a:pt x="437057" y="450710"/>
                  </a:lnTo>
                  <a:lnTo>
                    <a:pt x="100076" y="450710"/>
                  </a:lnTo>
                  <a:lnTo>
                    <a:pt x="70535" y="444658"/>
                  </a:lnTo>
                  <a:lnTo>
                    <a:pt x="46259" y="428212"/>
                  </a:lnTo>
                  <a:lnTo>
                    <a:pt x="29813" y="403936"/>
                  </a:lnTo>
                  <a:lnTo>
                    <a:pt x="23761" y="374396"/>
                  </a:lnTo>
                  <a:lnTo>
                    <a:pt x="23761" y="100076"/>
                  </a:lnTo>
                  <a:lnTo>
                    <a:pt x="29813" y="70535"/>
                  </a:lnTo>
                  <a:lnTo>
                    <a:pt x="46259" y="46259"/>
                  </a:lnTo>
                  <a:lnTo>
                    <a:pt x="70535" y="29813"/>
                  </a:lnTo>
                  <a:lnTo>
                    <a:pt x="100076" y="23761"/>
                  </a:lnTo>
                  <a:lnTo>
                    <a:pt x="437057" y="23761"/>
                  </a:lnTo>
                  <a:lnTo>
                    <a:pt x="413407" y="7841"/>
                  </a:lnTo>
                  <a:lnTo>
                    <a:pt x="374383" y="0"/>
                  </a:lnTo>
                  <a:close/>
                </a:path>
                <a:path w="474979" h="474979">
                  <a:moveTo>
                    <a:pt x="437057" y="23761"/>
                  </a:moveTo>
                  <a:lnTo>
                    <a:pt x="374383" y="23761"/>
                  </a:lnTo>
                  <a:lnTo>
                    <a:pt x="403923" y="29813"/>
                  </a:lnTo>
                  <a:lnTo>
                    <a:pt x="428199" y="46259"/>
                  </a:lnTo>
                  <a:lnTo>
                    <a:pt x="444645" y="70535"/>
                  </a:lnTo>
                  <a:lnTo>
                    <a:pt x="450697" y="100076"/>
                  </a:lnTo>
                  <a:lnTo>
                    <a:pt x="450697" y="374396"/>
                  </a:lnTo>
                  <a:lnTo>
                    <a:pt x="444645" y="403936"/>
                  </a:lnTo>
                  <a:lnTo>
                    <a:pt x="428199" y="428212"/>
                  </a:lnTo>
                  <a:lnTo>
                    <a:pt x="403923" y="444658"/>
                  </a:lnTo>
                  <a:lnTo>
                    <a:pt x="374383" y="450710"/>
                  </a:lnTo>
                  <a:lnTo>
                    <a:pt x="437057" y="450710"/>
                  </a:lnTo>
                  <a:lnTo>
                    <a:pt x="445209" y="445222"/>
                  </a:lnTo>
                  <a:lnTo>
                    <a:pt x="466618" y="413419"/>
                  </a:lnTo>
                  <a:lnTo>
                    <a:pt x="474459" y="374396"/>
                  </a:lnTo>
                  <a:lnTo>
                    <a:pt x="474459" y="100076"/>
                  </a:lnTo>
                  <a:lnTo>
                    <a:pt x="466618" y="61052"/>
                  </a:lnTo>
                  <a:lnTo>
                    <a:pt x="445209" y="29249"/>
                  </a:lnTo>
                  <a:lnTo>
                    <a:pt x="437057" y="23761"/>
                  </a:lnTo>
                  <a:close/>
                </a:path>
              </a:pathLst>
            </a:custGeom>
            <a:solidFill>
              <a:srgbClr val="F3F3F3"/>
            </a:solidFill>
          </p:spPr>
          <p:txBody>
            <a:bodyPr wrap="square" lIns="0" tIns="0" rIns="0" bIns="0" rtlCol="0"/>
            <a:lstStyle/>
            <a:p>
              <a:endParaRPr/>
            </a:p>
          </p:txBody>
        </p:sp>
        <p:pic>
          <p:nvPicPr>
            <p:cNvPr id="23" name="object 23"/>
            <p:cNvPicPr/>
            <p:nvPr/>
          </p:nvPicPr>
          <p:blipFill>
            <a:blip r:embed="rId3" cstate="print"/>
            <a:stretch>
              <a:fillRect/>
            </a:stretch>
          </p:blipFill>
          <p:spPr>
            <a:xfrm>
              <a:off x="8517598" y="6561391"/>
              <a:ext cx="285826" cy="300951"/>
            </a:xfrm>
            <a:prstGeom prst="rect">
              <a:avLst/>
            </a:prstGeom>
          </p:spPr>
        </p:pic>
      </p:gr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44"/>
                  </a:lnTo>
                  <a:lnTo>
                    <a:pt x="99352" y="266344"/>
                  </a:lnTo>
                  <a:lnTo>
                    <a:pt x="105105" y="260591"/>
                  </a:lnTo>
                  <a:lnTo>
                    <a:pt x="105105" y="241147"/>
                  </a:lnTo>
                  <a:lnTo>
                    <a:pt x="25196" y="241147"/>
                  </a:lnTo>
                  <a:lnTo>
                    <a:pt x="25196" y="23761"/>
                  </a:lnTo>
                  <a:lnTo>
                    <a:pt x="105105" y="23761"/>
                  </a:lnTo>
                  <a:lnTo>
                    <a:pt x="105105" y="5041"/>
                  </a:lnTo>
                  <a:lnTo>
                    <a:pt x="100063" y="0"/>
                  </a:lnTo>
                  <a:close/>
                </a:path>
                <a:path w="105409" h="266700">
                  <a:moveTo>
                    <a:pt x="105105" y="23761"/>
                  </a:moveTo>
                  <a:lnTo>
                    <a:pt x="82067" y="23761"/>
                  </a:lnTo>
                  <a:lnTo>
                    <a:pt x="82067" y="241147"/>
                  </a:lnTo>
                  <a:lnTo>
                    <a:pt x="105105" y="241147"/>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4"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78"/>
                </a:lnTo>
                <a:lnTo>
                  <a:pt x="121742" y="4316"/>
                </a:lnTo>
                <a:lnTo>
                  <a:pt x="105195" y="9713"/>
                </a:lnTo>
                <a:lnTo>
                  <a:pt x="89255" y="17272"/>
                </a:lnTo>
                <a:lnTo>
                  <a:pt x="89255" y="5753"/>
                </a:lnTo>
                <a:lnTo>
                  <a:pt x="84213" y="0"/>
                </a:lnTo>
                <a:lnTo>
                  <a:pt x="12954" y="0"/>
                </a:lnTo>
                <a:lnTo>
                  <a:pt x="6477" y="0"/>
                </a:lnTo>
                <a:lnTo>
                  <a:pt x="0" y="5041"/>
                </a:lnTo>
                <a:lnTo>
                  <a:pt x="0" y="259867"/>
                </a:lnTo>
                <a:lnTo>
                  <a:pt x="5753" y="266344"/>
                </a:lnTo>
                <a:lnTo>
                  <a:pt x="99339" y="266344"/>
                </a:lnTo>
                <a:lnTo>
                  <a:pt x="105816" y="260591"/>
                </a:lnTo>
                <a:lnTo>
                  <a:pt x="105816" y="167005"/>
                </a:lnTo>
                <a:lnTo>
                  <a:pt x="107200" y="145492"/>
                </a:lnTo>
                <a:lnTo>
                  <a:pt x="112568" y="125529"/>
                </a:lnTo>
                <a:lnTo>
                  <a:pt x="123738" y="110830"/>
                </a:lnTo>
                <a:lnTo>
                  <a:pt x="142532" y="105105"/>
                </a:lnTo>
                <a:lnTo>
                  <a:pt x="156838" y="108354"/>
                </a:lnTo>
                <a:lnTo>
                  <a:pt x="166825" y="117068"/>
                </a:lnTo>
                <a:lnTo>
                  <a:pt x="173305" y="129697"/>
                </a:lnTo>
                <a:lnTo>
                  <a:pt x="177088" y="144691"/>
                </a:lnTo>
                <a:lnTo>
                  <a:pt x="177800" y="151168"/>
                </a:lnTo>
                <a:lnTo>
                  <a:pt x="182841" y="155486"/>
                </a:lnTo>
                <a:lnTo>
                  <a:pt x="195795" y="155486"/>
                </a:lnTo>
                <a:lnTo>
                  <a:pt x="201561" y="149009"/>
                </a:lnTo>
                <a:lnTo>
                  <a:pt x="199402" y="141808"/>
                </a:lnTo>
                <a:lnTo>
                  <a:pt x="192413" y="115847"/>
                </a:lnTo>
                <a:lnTo>
                  <a:pt x="180230" y="96635"/>
                </a:lnTo>
                <a:lnTo>
                  <a:pt x="163053" y="84713"/>
                </a:lnTo>
                <a:lnTo>
                  <a:pt x="141084" y="80619"/>
                </a:lnTo>
                <a:lnTo>
                  <a:pt x="115541" y="86525"/>
                </a:lnTo>
                <a:lnTo>
                  <a:pt x="96545" y="103566"/>
                </a:lnTo>
                <a:lnTo>
                  <a:pt x="84702" y="130731"/>
                </a:lnTo>
                <a:lnTo>
                  <a:pt x="80619" y="167005"/>
                </a:lnTo>
                <a:lnTo>
                  <a:pt x="80619" y="241147"/>
                </a:lnTo>
                <a:lnTo>
                  <a:pt x="23749" y="241147"/>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46"/>
                </a:lnTo>
                <a:lnTo>
                  <a:pt x="117065" y="30861"/>
                </a:lnTo>
                <a:lnTo>
                  <a:pt x="136131" y="26081"/>
                </a:lnTo>
                <a:lnTo>
                  <a:pt x="156210" y="24472"/>
                </a:lnTo>
                <a:lnTo>
                  <a:pt x="200696" y="34584"/>
                </a:lnTo>
                <a:lnTo>
                  <a:pt x="231887" y="61096"/>
                </a:lnTo>
                <a:lnTo>
                  <a:pt x="250255" y="98271"/>
                </a:lnTo>
                <a:lnTo>
                  <a:pt x="256273" y="140373"/>
                </a:lnTo>
                <a:lnTo>
                  <a:pt x="256273" y="241147"/>
                </a:lnTo>
                <a:lnTo>
                  <a:pt x="199402" y="241147"/>
                </a:lnTo>
                <a:lnTo>
                  <a:pt x="199402" y="195084"/>
                </a:lnTo>
                <a:lnTo>
                  <a:pt x="194360" y="190042"/>
                </a:lnTo>
                <a:lnTo>
                  <a:pt x="182118" y="190042"/>
                </a:lnTo>
                <a:lnTo>
                  <a:pt x="177088" y="195084"/>
                </a:lnTo>
                <a:lnTo>
                  <a:pt x="177088" y="259143"/>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8375" cy="4457700"/>
            <a:chOff x="719" y="0"/>
            <a:chExt cx="2238375" cy="4457700"/>
          </a:xfrm>
        </p:grpSpPr>
        <p:sp>
          <p:nvSpPr>
            <p:cNvPr id="34" name="object 34"/>
            <p:cNvSpPr/>
            <p:nvPr/>
          </p:nvSpPr>
          <p:spPr>
            <a:xfrm>
              <a:off x="719" y="0"/>
              <a:ext cx="2238375" cy="4457700"/>
            </a:xfrm>
            <a:custGeom>
              <a:avLst/>
              <a:gdLst/>
              <a:ahLst/>
              <a:cxnLst/>
              <a:rect l="l" t="t" r="r" b="b"/>
              <a:pathLst>
                <a:path w="2238375" h="4457700">
                  <a:moveTo>
                    <a:pt x="1136823" y="2243479"/>
                  </a:moveTo>
                  <a:lnTo>
                    <a:pt x="1106587" y="2243479"/>
                  </a:lnTo>
                  <a:lnTo>
                    <a:pt x="1106587" y="2797872"/>
                  </a:lnTo>
                  <a:lnTo>
                    <a:pt x="2212458" y="2797872"/>
                  </a:lnTo>
                  <a:lnTo>
                    <a:pt x="2212458" y="3322027"/>
                  </a:lnTo>
                  <a:lnTo>
                    <a:pt x="1106587" y="3322027"/>
                  </a:lnTo>
                  <a:lnTo>
                    <a:pt x="1106587" y="3905211"/>
                  </a:lnTo>
                  <a:lnTo>
                    <a:pt x="1659766" y="4457699"/>
                  </a:lnTo>
                  <a:lnTo>
                    <a:pt x="2238374" y="4457699"/>
                  </a:lnTo>
                  <a:lnTo>
                    <a:pt x="2238374" y="4429365"/>
                  </a:lnTo>
                  <a:lnTo>
                    <a:pt x="1689765" y="4429365"/>
                  </a:lnTo>
                  <a:lnTo>
                    <a:pt x="1689765" y="4416411"/>
                  </a:lnTo>
                  <a:lnTo>
                    <a:pt x="1660961" y="4416411"/>
                  </a:lnTo>
                  <a:lnTo>
                    <a:pt x="1148342" y="3905211"/>
                  </a:lnTo>
                  <a:lnTo>
                    <a:pt x="2238374" y="3905211"/>
                  </a:lnTo>
                  <a:lnTo>
                    <a:pt x="2238374" y="3874985"/>
                  </a:lnTo>
                  <a:lnTo>
                    <a:pt x="1136823" y="3874985"/>
                  </a:lnTo>
                  <a:lnTo>
                    <a:pt x="1136823" y="3352265"/>
                  </a:lnTo>
                  <a:lnTo>
                    <a:pt x="2238374" y="3352265"/>
                  </a:lnTo>
                  <a:lnTo>
                    <a:pt x="2238374" y="2767634"/>
                  </a:lnTo>
                  <a:lnTo>
                    <a:pt x="1136823" y="2767634"/>
                  </a:lnTo>
                  <a:lnTo>
                    <a:pt x="1136823" y="2243479"/>
                  </a:lnTo>
                  <a:close/>
                </a:path>
                <a:path w="2238375" h="4457700">
                  <a:moveTo>
                    <a:pt x="2238374" y="3905211"/>
                  </a:moveTo>
                  <a:lnTo>
                    <a:pt x="2212458" y="3905211"/>
                  </a:lnTo>
                  <a:lnTo>
                    <a:pt x="2212458" y="4429365"/>
                  </a:lnTo>
                  <a:lnTo>
                    <a:pt x="2238374" y="4429365"/>
                  </a:lnTo>
                  <a:lnTo>
                    <a:pt x="2238374" y="3905211"/>
                  </a:lnTo>
                  <a:close/>
                </a:path>
                <a:path w="2238375" h="4457700">
                  <a:moveTo>
                    <a:pt x="1689765" y="3905211"/>
                  </a:moveTo>
                  <a:lnTo>
                    <a:pt x="1660961" y="3905211"/>
                  </a:lnTo>
                  <a:lnTo>
                    <a:pt x="1660961" y="4416411"/>
                  </a:lnTo>
                  <a:lnTo>
                    <a:pt x="1689765" y="4416411"/>
                  </a:lnTo>
                  <a:lnTo>
                    <a:pt x="1689765" y="3905211"/>
                  </a:lnTo>
                  <a:close/>
                </a:path>
                <a:path w="2238375" h="4457700">
                  <a:moveTo>
                    <a:pt x="1689765" y="3352265"/>
                  </a:moveTo>
                  <a:lnTo>
                    <a:pt x="1660961" y="3352265"/>
                  </a:lnTo>
                  <a:lnTo>
                    <a:pt x="1660961" y="3874985"/>
                  </a:lnTo>
                  <a:lnTo>
                    <a:pt x="1689765" y="3874985"/>
                  </a:lnTo>
                  <a:lnTo>
                    <a:pt x="1689765" y="3352265"/>
                  </a:lnTo>
                  <a:close/>
                </a:path>
                <a:path w="2238375" h="4457700">
                  <a:moveTo>
                    <a:pt x="1689765" y="2797872"/>
                  </a:moveTo>
                  <a:lnTo>
                    <a:pt x="1660961" y="2797872"/>
                  </a:lnTo>
                  <a:lnTo>
                    <a:pt x="1660961" y="3322027"/>
                  </a:lnTo>
                  <a:lnTo>
                    <a:pt x="1689765" y="3322027"/>
                  </a:lnTo>
                  <a:lnTo>
                    <a:pt x="1689765" y="2797872"/>
                  </a:lnTo>
                  <a:close/>
                </a:path>
                <a:path w="2238375" h="4457700">
                  <a:moveTo>
                    <a:pt x="582453" y="1690534"/>
                  </a:moveTo>
                  <a:lnTo>
                    <a:pt x="552212" y="1690534"/>
                  </a:lnTo>
                  <a:lnTo>
                    <a:pt x="552212" y="2243479"/>
                  </a:lnTo>
                  <a:lnTo>
                    <a:pt x="1660961" y="2243479"/>
                  </a:lnTo>
                  <a:lnTo>
                    <a:pt x="1660961" y="2767634"/>
                  </a:lnTo>
                  <a:lnTo>
                    <a:pt x="1689765" y="2767634"/>
                  </a:lnTo>
                  <a:lnTo>
                    <a:pt x="1689765" y="2213240"/>
                  </a:lnTo>
                  <a:lnTo>
                    <a:pt x="582453" y="2213240"/>
                  </a:lnTo>
                  <a:lnTo>
                    <a:pt x="582453" y="1690534"/>
                  </a:lnTo>
                  <a:close/>
                </a:path>
                <a:path w="2238375" h="4457700">
                  <a:moveTo>
                    <a:pt x="1136823" y="584630"/>
                  </a:moveTo>
                  <a:lnTo>
                    <a:pt x="1106587" y="584630"/>
                  </a:lnTo>
                  <a:lnTo>
                    <a:pt x="1106587" y="1107337"/>
                  </a:lnTo>
                  <a:lnTo>
                    <a:pt x="0" y="1107337"/>
                  </a:lnTo>
                  <a:lnTo>
                    <a:pt x="0" y="1690534"/>
                  </a:lnTo>
                  <a:lnTo>
                    <a:pt x="1106587" y="1690534"/>
                  </a:lnTo>
                  <a:lnTo>
                    <a:pt x="1106587" y="2213240"/>
                  </a:lnTo>
                  <a:lnTo>
                    <a:pt x="1136823" y="2213240"/>
                  </a:lnTo>
                  <a:lnTo>
                    <a:pt x="1136823" y="1709254"/>
                  </a:lnTo>
                  <a:lnTo>
                    <a:pt x="1179131" y="1709254"/>
                  </a:lnTo>
                  <a:lnTo>
                    <a:pt x="1136823" y="1667496"/>
                  </a:lnTo>
                  <a:lnTo>
                    <a:pt x="1136823" y="1661730"/>
                  </a:lnTo>
                  <a:lnTo>
                    <a:pt x="29517" y="1661730"/>
                  </a:lnTo>
                  <a:lnTo>
                    <a:pt x="29517" y="1137576"/>
                  </a:lnTo>
                  <a:lnTo>
                    <a:pt x="1136823" y="1137576"/>
                  </a:lnTo>
                  <a:lnTo>
                    <a:pt x="1136823" y="584630"/>
                  </a:lnTo>
                  <a:close/>
                </a:path>
                <a:path w="2238375" h="4457700">
                  <a:moveTo>
                    <a:pt x="1179131" y="1709254"/>
                  </a:moveTo>
                  <a:lnTo>
                    <a:pt x="1136823" y="1709254"/>
                  </a:lnTo>
                  <a:lnTo>
                    <a:pt x="1646559" y="2213240"/>
                  </a:lnTo>
                  <a:lnTo>
                    <a:pt x="1689765" y="2213240"/>
                  </a:lnTo>
                  <a:lnTo>
                    <a:pt x="1179131" y="1709254"/>
                  </a:lnTo>
                  <a:close/>
                </a:path>
                <a:path w="2238375" h="4457700">
                  <a:moveTo>
                    <a:pt x="602610" y="1137576"/>
                  </a:moveTo>
                  <a:lnTo>
                    <a:pt x="552212" y="1137576"/>
                  </a:lnTo>
                  <a:lnTo>
                    <a:pt x="552212" y="1661730"/>
                  </a:lnTo>
                  <a:lnTo>
                    <a:pt x="582453" y="1661730"/>
                  </a:lnTo>
                  <a:lnTo>
                    <a:pt x="582453" y="1160626"/>
                  </a:lnTo>
                  <a:lnTo>
                    <a:pt x="625850" y="1160626"/>
                  </a:lnTo>
                  <a:lnTo>
                    <a:pt x="602610" y="1137576"/>
                  </a:lnTo>
                  <a:close/>
                </a:path>
                <a:path w="2238375" h="4457700">
                  <a:moveTo>
                    <a:pt x="625850" y="1160626"/>
                  </a:moveTo>
                  <a:lnTo>
                    <a:pt x="582453" y="1160626"/>
                  </a:lnTo>
                  <a:lnTo>
                    <a:pt x="1087868" y="1661730"/>
                  </a:lnTo>
                  <a:lnTo>
                    <a:pt x="1131064" y="1661730"/>
                  </a:lnTo>
                  <a:lnTo>
                    <a:pt x="625850" y="1160626"/>
                  </a:lnTo>
                  <a:close/>
                </a:path>
                <a:path w="2238375" h="4457700">
                  <a:moveTo>
                    <a:pt x="582453" y="0"/>
                  </a:moveTo>
                  <a:lnTo>
                    <a:pt x="0" y="0"/>
                  </a:lnTo>
                  <a:lnTo>
                    <a:pt x="0" y="584630"/>
                  </a:lnTo>
                  <a:lnTo>
                    <a:pt x="527734" y="1107337"/>
                  </a:lnTo>
                  <a:lnTo>
                    <a:pt x="582453" y="1107337"/>
                  </a:lnTo>
                  <a:lnTo>
                    <a:pt x="582453" y="1088617"/>
                  </a:lnTo>
                  <a:lnTo>
                    <a:pt x="552212" y="1088617"/>
                  </a:lnTo>
                  <a:lnTo>
                    <a:pt x="42480" y="584630"/>
                  </a:lnTo>
                  <a:lnTo>
                    <a:pt x="1136823" y="584630"/>
                  </a:lnTo>
                  <a:lnTo>
                    <a:pt x="1136823" y="554392"/>
                  </a:lnTo>
                  <a:lnTo>
                    <a:pt x="29517" y="554392"/>
                  </a:lnTo>
                  <a:lnTo>
                    <a:pt x="29517" y="30237"/>
                  </a:lnTo>
                  <a:lnTo>
                    <a:pt x="582453" y="30237"/>
                  </a:lnTo>
                  <a:lnTo>
                    <a:pt x="582453" y="0"/>
                  </a:lnTo>
                  <a:close/>
                </a:path>
                <a:path w="2238375" h="4457700">
                  <a:moveTo>
                    <a:pt x="582453" y="584630"/>
                  </a:moveTo>
                  <a:lnTo>
                    <a:pt x="552212" y="584630"/>
                  </a:lnTo>
                  <a:lnTo>
                    <a:pt x="552212" y="1088617"/>
                  </a:lnTo>
                  <a:lnTo>
                    <a:pt x="582453" y="1088617"/>
                  </a:lnTo>
                  <a:lnTo>
                    <a:pt x="582453" y="584630"/>
                  </a:lnTo>
                  <a:close/>
                </a:path>
                <a:path w="2238375" h="4457700">
                  <a:moveTo>
                    <a:pt x="582453" y="30237"/>
                  </a:moveTo>
                  <a:lnTo>
                    <a:pt x="552212" y="30237"/>
                  </a:lnTo>
                  <a:lnTo>
                    <a:pt x="552212" y="554392"/>
                  </a:lnTo>
                  <a:lnTo>
                    <a:pt x="582453" y="554392"/>
                  </a:lnTo>
                  <a:lnTo>
                    <a:pt x="582453" y="30237"/>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10170007" y="0"/>
            <a:ext cx="2238375" cy="3770887"/>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pic>
        <p:nvPicPr>
          <p:cNvPr id="2" name="object 2"/>
          <p:cNvPicPr/>
          <p:nvPr/>
        </p:nvPicPr>
        <p:blipFill>
          <a:blip r:embed="rId2" cstate="print"/>
          <a:stretch>
            <a:fillRect/>
          </a:stretch>
        </p:blipFill>
        <p:spPr>
          <a:xfrm>
            <a:off x="12412802" y="0"/>
            <a:ext cx="5875134" cy="10286997"/>
          </a:xfrm>
          <a:prstGeom prst="rect">
            <a:avLst/>
          </a:prstGeom>
        </p:spPr>
      </p:pic>
      <p:grpSp>
        <p:nvGrpSpPr>
          <p:cNvPr id="3" name="object 3"/>
          <p:cNvGrpSpPr/>
          <p:nvPr/>
        </p:nvGrpSpPr>
        <p:grpSpPr>
          <a:xfrm>
            <a:off x="7650901" y="609200"/>
            <a:ext cx="1019175" cy="1016635"/>
            <a:chOff x="7650901" y="609200"/>
            <a:chExt cx="1019175" cy="1016635"/>
          </a:xfrm>
        </p:grpSpPr>
        <p:sp>
          <p:nvSpPr>
            <p:cNvPr id="4" name="object 4"/>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5" name="object 5"/>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9"/>
                  </a:lnTo>
                  <a:lnTo>
                    <a:pt x="745314" y="580204"/>
                  </a:lnTo>
                  <a:lnTo>
                    <a:pt x="707659" y="607559"/>
                  </a:lnTo>
                  <a:lnTo>
                    <a:pt x="672171" y="637964"/>
                  </a:lnTo>
                  <a:lnTo>
                    <a:pt x="639149" y="671109"/>
                  </a:lnTo>
                  <a:lnTo>
                    <a:pt x="608893" y="706685"/>
                  </a:lnTo>
                  <a:lnTo>
                    <a:pt x="581701" y="744383"/>
                  </a:lnTo>
                  <a:lnTo>
                    <a:pt x="557872" y="783893"/>
                  </a:lnTo>
                  <a:lnTo>
                    <a:pt x="537705" y="824905"/>
                  </a:lnTo>
                  <a:lnTo>
                    <a:pt x="521499" y="867110"/>
                  </a:lnTo>
                  <a:lnTo>
                    <a:pt x="509553" y="910199"/>
                  </a:lnTo>
                  <a:lnTo>
                    <a:pt x="502166" y="953862"/>
                  </a:lnTo>
                  <a:lnTo>
                    <a:pt x="499637" y="997790"/>
                  </a:lnTo>
                  <a:lnTo>
                    <a:pt x="497109" y="953862"/>
                  </a:lnTo>
                  <a:lnTo>
                    <a:pt x="489724" y="910199"/>
                  </a:lnTo>
                  <a:lnTo>
                    <a:pt x="477781" y="867110"/>
                  </a:lnTo>
                  <a:lnTo>
                    <a:pt x="461582" y="824905"/>
                  </a:lnTo>
                  <a:lnTo>
                    <a:pt x="441425" y="783893"/>
                  </a:lnTo>
                  <a:lnTo>
                    <a:pt x="417610" y="744383"/>
                  </a:lnTo>
                  <a:lnTo>
                    <a:pt x="390437" y="706685"/>
                  </a:lnTo>
                  <a:lnTo>
                    <a:pt x="360207" y="671109"/>
                  </a:lnTo>
                  <a:lnTo>
                    <a:pt x="327219" y="637964"/>
                  </a:lnTo>
                  <a:lnTo>
                    <a:pt x="291772" y="607559"/>
                  </a:lnTo>
                  <a:lnTo>
                    <a:pt x="254167" y="580204"/>
                  </a:lnTo>
                  <a:lnTo>
                    <a:pt x="214703" y="556209"/>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1362963" y="1848739"/>
            <a:ext cx="4358387" cy="874598"/>
          </a:xfrm>
          <a:prstGeom prst="rect">
            <a:avLst/>
          </a:prstGeom>
        </p:spPr>
        <p:txBody>
          <a:bodyPr vert="horz" wrap="square" lIns="0" tIns="12700" rIns="0" bIns="0" rtlCol="0">
            <a:spAutoFit/>
          </a:bodyPr>
          <a:lstStyle/>
          <a:p>
            <a:pPr marL="12700">
              <a:lnSpc>
                <a:spcPct val="100000"/>
              </a:lnSpc>
              <a:spcBef>
                <a:spcPts val="100"/>
              </a:spcBef>
            </a:pPr>
            <a:r>
              <a:rPr sz="5600" dirty="0"/>
              <a:t>Introduction</a:t>
            </a:r>
          </a:p>
        </p:txBody>
      </p:sp>
      <p:sp>
        <p:nvSpPr>
          <p:cNvPr id="14" name="object 14"/>
          <p:cNvSpPr txBox="1"/>
          <p:nvPr/>
        </p:nvSpPr>
        <p:spPr>
          <a:xfrm>
            <a:off x="1225550" y="3770887"/>
            <a:ext cx="11045419" cy="4322337"/>
          </a:xfrm>
          <a:prstGeom prst="rect">
            <a:avLst/>
          </a:prstGeom>
        </p:spPr>
        <p:txBody>
          <a:bodyPr vert="horz" wrap="square" lIns="0" tIns="13335" rIns="0" bIns="0" rtlCol="0">
            <a:spAutoFit/>
          </a:bodyPr>
          <a:lstStyle/>
          <a:p>
            <a:r>
              <a:rPr lang="en-US" sz="2800" dirty="0"/>
              <a:t>In today’s rapidly evolving urban environments, shopping malls are not just retail hubs but also key social spaces that attract large numbers of people daily. Ensuring the safety and security of visitors and staff within these spaces is paramount. A robust real-time safety and security system can significantly enhance the overall experience by providing a secure and protected environment. This project aims to develop an advanced real-time safety and security system for shopping malls that leverages the latest technologies, including artificial intelligence (AI), Internet of Things (IoT), and data analytics, to ensure comprehensive surveillance, immediate response to emergencies, and efficient management of security protocols.</a:t>
            </a:r>
          </a:p>
        </p:txBody>
      </p:sp>
      <p:pic>
        <p:nvPicPr>
          <p:cNvPr id="16" name="Picture 15" descr="A blue and white logo&#10;&#10;Description automatically generated">
            <a:extLst>
              <a:ext uri="{FF2B5EF4-FFF2-40B4-BE49-F238E27FC236}">
                <a16:creationId xmlns:a16="http://schemas.microsoft.com/office/drawing/2014/main" id="{1F7DA78E-2DF1-3407-301D-8C9F297E0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blue and white logo&#10;&#10;Description automatically generated">
            <a:extLst>
              <a:ext uri="{FF2B5EF4-FFF2-40B4-BE49-F238E27FC236}">
                <a16:creationId xmlns:a16="http://schemas.microsoft.com/office/drawing/2014/main" id="{CD9433A5-63DD-A304-1B54-30AFB7B1C0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7278142" y="0"/>
            <a:ext cx="1029335" cy="1879600"/>
            <a:chOff x="17278142" y="0"/>
            <a:chExt cx="1029335" cy="1879600"/>
          </a:xfrm>
        </p:grpSpPr>
        <p:sp>
          <p:nvSpPr>
            <p:cNvPr id="3" name="object 3"/>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6" name="object 6"/>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0445634" y="1314881"/>
            <a:ext cx="6838949" cy="7600950"/>
          </a:xfrm>
          <a:prstGeom prst="rect">
            <a:avLst/>
          </a:prstGeom>
        </p:spPr>
      </p:pic>
      <p:sp>
        <p:nvSpPr>
          <p:cNvPr id="18" name="object 18"/>
          <p:cNvSpPr txBox="1">
            <a:spLocks noGrp="1"/>
          </p:cNvSpPr>
          <p:nvPr>
            <p:ph type="title"/>
          </p:nvPr>
        </p:nvSpPr>
        <p:spPr>
          <a:xfrm>
            <a:off x="1872614" y="1314881"/>
            <a:ext cx="6744336" cy="874598"/>
          </a:xfrm>
          <a:prstGeom prst="rect">
            <a:avLst/>
          </a:prstGeom>
        </p:spPr>
        <p:txBody>
          <a:bodyPr vert="horz" wrap="square" lIns="0" tIns="12700" rIns="0" bIns="0" rtlCol="0">
            <a:spAutoFit/>
          </a:bodyPr>
          <a:lstStyle/>
          <a:p>
            <a:pPr marL="12700">
              <a:spcBef>
                <a:spcPts val="100"/>
              </a:spcBef>
            </a:pPr>
            <a:r>
              <a:rPr lang="en-US" sz="5600" dirty="0"/>
              <a:t>Problem Statement</a:t>
            </a:r>
          </a:p>
        </p:txBody>
      </p:sp>
      <p:sp>
        <p:nvSpPr>
          <p:cNvPr id="23" name="object 23"/>
          <p:cNvSpPr txBox="1"/>
          <p:nvPr/>
        </p:nvSpPr>
        <p:spPr>
          <a:xfrm>
            <a:off x="1739678" y="2189479"/>
            <a:ext cx="8553672" cy="5614999"/>
          </a:xfrm>
          <a:prstGeom prst="rect">
            <a:avLst/>
          </a:prstGeom>
        </p:spPr>
        <p:txBody>
          <a:bodyPr vert="horz" wrap="square" lIns="0" tIns="13335" rIns="0" bIns="0" rtlCol="0">
            <a:spAutoFit/>
          </a:bodyPr>
          <a:lstStyle/>
          <a:p>
            <a:pPr algn="just"/>
            <a:r>
              <a:rPr lang="en-US" sz="2800" dirty="0"/>
              <a:t>Shopping malls face numerous safety and security challenges, including theft, vandalism, fire hazards, medical emergencies, and potential terrorist threats. Traditional security measures, such as static CCTV surveillance and manual monitoring, often fall short in providing real-time, proactive responses to these issues. There is a significant need for an integrated system that can offer real-time monitoring, automated threat detection, and swift emergency response to mitigate risks effectively. The primary problem this project addresses is the lack of a comprehensive, real-time safety and security system that can seamlessly integrate various technologies to enhance the security and safety of shopping mall environments.</a:t>
            </a:r>
          </a:p>
        </p:txBody>
      </p:sp>
    </p:spTree>
    <p:extLst>
      <p:ext uri="{BB962C8B-B14F-4D97-AF65-F5344CB8AC3E}">
        <p14:creationId xmlns:p14="http://schemas.microsoft.com/office/powerpoint/2010/main" val="66978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blue and white logo&#10;&#10;Description automatically generated">
            <a:extLst>
              <a:ext uri="{FF2B5EF4-FFF2-40B4-BE49-F238E27FC236}">
                <a16:creationId xmlns:a16="http://schemas.microsoft.com/office/drawing/2014/main" id="{46A84D3C-68AC-6381-728A-F2F6851358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2" name="object 2"/>
          <p:cNvGrpSpPr/>
          <p:nvPr/>
        </p:nvGrpSpPr>
        <p:grpSpPr>
          <a:xfrm>
            <a:off x="17278142" y="0"/>
            <a:ext cx="1029335" cy="1879600"/>
            <a:chOff x="17278142" y="0"/>
            <a:chExt cx="1029335" cy="1879600"/>
          </a:xfrm>
        </p:grpSpPr>
        <p:sp>
          <p:nvSpPr>
            <p:cNvPr id="3" name="object 3"/>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6" name="object 6"/>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7" name="object 7"/>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401"/>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56"/>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98"/>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98"/>
                  </a:lnTo>
                  <a:lnTo>
                    <a:pt x="2793" y="254881"/>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0453250" y="1314881"/>
            <a:ext cx="6838949" cy="7600950"/>
          </a:xfrm>
          <a:prstGeom prst="rect">
            <a:avLst/>
          </a:prstGeom>
        </p:spPr>
      </p:pic>
      <p:sp>
        <p:nvSpPr>
          <p:cNvPr id="18" name="object 18"/>
          <p:cNvSpPr txBox="1">
            <a:spLocks noGrp="1"/>
          </p:cNvSpPr>
          <p:nvPr>
            <p:ph type="title"/>
          </p:nvPr>
        </p:nvSpPr>
        <p:spPr>
          <a:xfrm>
            <a:off x="1872614" y="1314881"/>
            <a:ext cx="2705736" cy="874598"/>
          </a:xfrm>
          <a:prstGeom prst="rect">
            <a:avLst/>
          </a:prstGeom>
        </p:spPr>
        <p:txBody>
          <a:bodyPr vert="horz" wrap="square" lIns="0" tIns="12700" rIns="0" bIns="0" rtlCol="0">
            <a:spAutoFit/>
          </a:bodyPr>
          <a:lstStyle/>
          <a:p>
            <a:pPr marL="12700">
              <a:lnSpc>
                <a:spcPct val="100000"/>
              </a:lnSpc>
              <a:spcBef>
                <a:spcPts val="100"/>
              </a:spcBef>
            </a:pPr>
            <a:r>
              <a:rPr lang="en-US" sz="5600" spc="-150" dirty="0"/>
              <a:t>Solution</a:t>
            </a:r>
            <a:endParaRPr sz="5600" spc="-150" dirty="0"/>
          </a:p>
        </p:txBody>
      </p:sp>
      <p:sp>
        <p:nvSpPr>
          <p:cNvPr id="23" name="object 23"/>
          <p:cNvSpPr txBox="1"/>
          <p:nvPr/>
        </p:nvSpPr>
        <p:spPr>
          <a:xfrm>
            <a:off x="1588704" y="2184066"/>
            <a:ext cx="8704646" cy="6522811"/>
          </a:xfrm>
          <a:prstGeom prst="rect">
            <a:avLst/>
          </a:prstGeom>
        </p:spPr>
        <p:txBody>
          <a:bodyPr vert="horz" wrap="square" lIns="0" tIns="13335" rIns="0" bIns="0" rtlCol="0">
            <a:spAutoFit/>
          </a:bodyPr>
          <a:lstStyle/>
          <a:p>
            <a:pPr marL="12700" marR="5080" algn="just">
              <a:lnSpc>
                <a:spcPct val="100600"/>
              </a:lnSpc>
              <a:spcBef>
                <a:spcPts val="105"/>
              </a:spcBef>
            </a:pPr>
            <a:r>
              <a:rPr lang="en-US" sz="2800" dirty="0"/>
              <a:t>Recent advancements in AI and IoT have revolutionized security systems. AI-powered surveillance cameras can now detect unusual activities and potential threats in real-time. Integrating various technologies into a unified system can significantly enhance the effectiveness of security measures. Several shopping malls worldwide have started implementing advanced security systems. Despite these advancements, there is still a lack of comprehensive systems that fully integrate all available technologies into a seamless security solution for shopping malls. Most existing systems focus on specific aspects of security, such as surveillance or environmental monitoring, rather than providing an all-encompassing solution. This project aims to bridge this gap by developing an integrated, real-time safety and security system tailored specifically for shopping malls.</a:t>
            </a:r>
            <a:endParaRPr sz="25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ue and white logo&#10;&#10;Description automatically generated">
            <a:extLst>
              <a:ext uri="{FF2B5EF4-FFF2-40B4-BE49-F238E27FC236}">
                <a16:creationId xmlns:a16="http://schemas.microsoft.com/office/drawing/2014/main" id="{6C7DC1CF-289A-00E7-6D2B-D3D4F3BDD9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0868963" cy="3539430"/>
          </a:xfrm>
          <a:prstGeom prst="rect">
            <a:avLst/>
          </a:prstGeom>
          <a:noFill/>
        </p:spPr>
        <p:txBody>
          <a:bodyPr wrap="square" rtlCol="0">
            <a:spAutoFit/>
          </a:bodyPr>
          <a:lstStyle/>
          <a:p>
            <a:pPr algn="just"/>
            <a:r>
              <a:rPr lang="en-US" sz="2800" dirty="0"/>
              <a:t>The UI is a critical component of our project, designed to provide security personnel with intuitive and immediate access to vital information, enabling them to monitor and manage the mall's safety efficiently. Our user interface is crafted with the end-user in mind, focusing on usability, clarity, and responsiveness. It integrates multiple data sources, such as CCTV feeds, IoT sensor data, and emergency alerts, into a single, cohesive dashboard. This integration ensures that security staff can quickly assess and respond to any situation, enhancing overall safety and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white logo&#10;&#10;Description automatically generated">
            <a:extLst>
              <a:ext uri="{FF2B5EF4-FFF2-40B4-BE49-F238E27FC236}">
                <a16:creationId xmlns:a16="http://schemas.microsoft.com/office/drawing/2014/main" id="{988F6500-19BA-BFCC-DC28-724CB3503D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pic>
        <p:nvPicPr>
          <p:cNvPr id="3" name="Picture 2" descr="A screenshot of a login screen&#10;&#10;Description automatically generated">
            <a:extLst>
              <a:ext uri="{FF2B5EF4-FFF2-40B4-BE49-F238E27FC236}">
                <a16:creationId xmlns:a16="http://schemas.microsoft.com/office/drawing/2014/main" id="{F26E3953-271B-0776-0E6D-987BBAE94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10" y="2154237"/>
            <a:ext cx="7781133" cy="7277225"/>
          </a:xfrm>
          <a:prstGeom prst="rect">
            <a:avLst/>
          </a:prstGeom>
        </p:spPr>
      </p:pic>
      <p:pic>
        <p:nvPicPr>
          <p:cNvPr id="5" name="Picture 4" descr="A screenshot of a login screen&#10;&#10;Description automatically generated">
            <a:extLst>
              <a:ext uri="{FF2B5EF4-FFF2-40B4-BE49-F238E27FC236}">
                <a16:creationId xmlns:a16="http://schemas.microsoft.com/office/drawing/2014/main" id="{646B2BF0-499E-FC98-337A-67D132A34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950" y="2154237"/>
            <a:ext cx="8324850" cy="7277225"/>
          </a:xfrm>
          <a:prstGeom prst="rect">
            <a:avLst/>
          </a:prstGeom>
        </p:spPr>
      </p:pic>
    </p:spTree>
    <p:extLst>
      <p:ext uri="{BB962C8B-B14F-4D97-AF65-F5344CB8AC3E}">
        <p14:creationId xmlns:p14="http://schemas.microsoft.com/office/powerpoint/2010/main" val="55887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white logo&#10;&#10;Description automatically generated">
            <a:extLst>
              <a:ext uri="{FF2B5EF4-FFF2-40B4-BE49-F238E27FC236}">
                <a16:creationId xmlns:a16="http://schemas.microsoft.com/office/drawing/2014/main" id="{B0DD79FC-82BD-FCDB-D0A2-A4C75A7303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pic>
        <p:nvPicPr>
          <p:cNvPr id="4" name="Picture 3" descr="A person standing in a mall&#10;&#10;Description automatically generated">
            <a:extLst>
              <a:ext uri="{FF2B5EF4-FFF2-40B4-BE49-F238E27FC236}">
                <a16:creationId xmlns:a16="http://schemas.microsoft.com/office/drawing/2014/main" id="{0404C806-F20F-313B-7EA1-3380FCE6F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90" y="1811462"/>
            <a:ext cx="13970931" cy="8062788"/>
          </a:xfrm>
          <a:prstGeom prst="rect">
            <a:avLst/>
          </a:prstGeom>
        </p:spPr>
      </p:pic>
    </p:spTree>
    <p:extLst>
      <p:ext uri="{BB962C8B-B14F-4D97-AF65-F5344CB8AC3E}">
        <p14:creationId xmlns:p14="http://schemas.microsoft.com/office/powerpoint/2010/main" val="286768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white logo&#10;&#10;Description automatically generated">
            <a:extLst>
              <a:ext uri="{FF2B5EF4-FFF2-40B4-BE49-F238E27FC236}">
                <a16:creationId xmlns:a16="http://schemas.microsoft.com/office/drawing/2014/main" id="{65AD62E0-03CD-8A1F-E404-1B29EE4C2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3764563" cy="1815882"/>
          </a:xfrm>
          <a:prstGeom prst="rect">
            <a:avLst/>
          </a:prstGeom>
          <a:noFill/>
        </p:spPr>
        <p:txBody>
          <a:bodyPr wrap="square" rtlCol="0">
            <a:spAutoFit/>
          </a:bodyPr>
          <a:lstStyle/>
          <a:p>
            <a:pPr algn="just"/>
            <a:r>
              <a:rPr lang="en-US" sz="2800" dirty="0"/>
              <a:t>In our application, SSD plays a crucial role in detecting and monitoring various objects and events within the shopping mall environment. By leveraging deep convolutional neural networks (CNNs) and advanced bounding box regression techniques, SSD enables our system to identify potential security threats in real-time with high precision.</a:t>
            </a:r>
          </a:p>
        </p:txBody>
      </p:sp>
      <p:pic>
        <p:nvPicPr>
          <p:cNvPr id="3" name="Picture 2" descr="A person wearing headphones and glasses&#10;&#10;Description automatically generated">
            <a:extLst>
              <a:ext uri="{FF2B5EF4-FFF2-40B4-BE49-F238E27FC236}">
                <a16:creationId xmlns:a16="http://schemas.microsoft.com/office/drawing/2014/main" id="{4AE07BBA-062A-2CFD-29FF-6BC7DC027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87" y="4363058"/>
            <a:ext cx="6096000" cy="5086350"/>
          </a:xfrm>
          <a:prstGeom prst="rect">
            <a:avLst/>
          </a:prstGeom>
        </p:spPr>
      </p:pic>
      <p:pic>
        <p:nvPicPr>
          <p:cNvPr id="5" name="Picture 4">
            <a:extLst>
              <a:ext uri="{FF2B5EF4-FFF2-40B4-BE49-F238E27FC236}">
                <a16:creationId xmlns:a16="http://schemas.microsoft.com/office/drawing/2014/main" id="{E3789202-63A2-F232-0CF1-0FBE6BCEE7B1}"/>
              </a:ext>
            </a:extLst>
          </p:cNvPr>
          <p:cNvPicPr>
            <a:picLocks noChangeAspect="1"/>
          </p:cNvPicPr>
          <p:nvPr/>
        </p:nvPicPr>
        <p:blipFill>
          <a:blip r:embed="rId4"/>
          <a:stretch>
            <a:fillRect/>
          </a:stretch>
        </p:blipFill>
        <p:spPr>
          <a:xfrm>
            <a:off x="9150350" y="4367751"/>
            <a:ext cx="6125430" cy="5115639"/>
          </a:xfrm>
          <a:prstGeom prst="rect">
            <a:avLst/>
          </a:prstGeom>
        </p:spPr>
      </p:pic>
    </p:spTree>
    <p:extLst>
      <p:ext uri="{BB962C8B-B14F-4D97-AF65-F5344CB8AC3E}">
        <p14:creationId xmlns:p14="http://schemas.microsoft.com/office/powerpoint/2010/main" val="185547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white logo&#10;&#10;Description automatically generated">
            <a:extLst>
              <a:ext uri="{FF2B5EF4-FFF2-40B4-BE49-F238E27FC236}">
                <a16:creationId xmlns:a16="http://schemas.microsoft.com/office/drawing/2014/main" id="{65AD62E0-03CD-8A1F-E404-1B29EE4C2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5" y="13290"/>
            <a:ext cx="2238376" cy="1707560"/>
          </a:xfrm>
          <a:prstGeom prst="rect">
            <a:avLst/>
          </a:prstGeom>
        </p:spPr>
      </p:pic>
      <p:grpSp>
        <p:nvGrpSpPr>
          <p:cNvPr id="6" name="object 6"/>
          <p:cNvGrpSpPr/>
          <p:nvPr/>
        </p:nvGrpSpPr>
        <p:grpSpPr>
          <a:xfrm>
            <a:off x="16062325"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091387" y="868238"/>
            <a:ext cx="6767731" cy="874598"/>
          </a:xfrm>
          <a:prstGeom prst="rect">
            <a:avLst/>
          </a:prstGeom>
        </p:spPr>
        <p:txBody>
          <a:bodyPr vert="horz" wrap="square" lIns="0" tIns="12700" rIns="0" bIns="0" rtlCol="0">
            <a:spAutoFit/>
          </a:bodyPr>
          <a:lstStyle/>
          <a:p>
            <a:pPr marL="12700">
              <a:lnSpc>
                <a:spcPct val="100000"/>
              </a:lnSpc>
              <a:spcBef>
                <a:spcPts val="100"/>
              </a:spcBef>
            </a:pPr>
            <a:r>
              <a:rPr lang="en-US" sz="5600" dirty="0"/>
              <a:t>Project Overview</a:t>
            </a:r>
            <a:endParaRPr sz="5600" dirty="0"/>
          </a:p>
        </p:txBody>
      </p:sp>
      <p:grpSp>
        <p:nvGrpSpPr>
          <p:cNvPr id="19" name="object 18">
            <a:extLst>
              <a:ext uri="{FF2B5EF4-FFF2-40B4-BE49-F238E27FC236}">
                <a16:creationId xmlns:a16="http://schemas.microsoft.com/office/drawing/2014/main" id="{582BF812-5637-80AC-88EE-6B0BCDACF66E}"/>
              </a:ext>
            </a:extLst>
          </p:cNvPr>
          <p:cNvGrpSpPr/>
          <p:nvPr/>
        </p:nvGrpSpPr>
        <p:grpSpPr>
          <a:xfrm>
            <a:off x="1073150" y="1010112"/>
            <a:ext cx="591820" cy="590550"/>
            <a:chOff x="1144079" y="781200"/>
            <a:chExt cx="591820" cy="590550"/>
          </a:xfrm>
        </p:grpSpPr>
        <p:sp>
          <p:nvSpPr>
            <p:cNvPr id="20" name="object 19">
              <a:extLst>
                <a:ext uri="{FF2B5EF4-FFF2-40B4-BE49-F238E27FC236}">
                  <a16:creationId xmlns:a16="http://schemas.microsoft.com/office/drawing/2014/main" id="{D95C8E01-CC58-17EC-F5B1-A6F0B3AB5F72}"/>
                </a:ext>
              </a:extLst>
            </p:cNvPr>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1" name="object 20">
              <a:extLst>
                <a:ext uri="{FF2B5EF4-FFF2-40B4-BE49-F238E27FC236}">
                  <a16:creationId xmlns:a16="http://schemas.microsoft.com/office/drawing/2014/main" id="{9ED1634A-FF78-F55F-292C-EBF7D2032178}"/>
                </a:ext>
              </a:extLst>
            </p:cNvPr>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TextBox 21">
            <a:extLst>
              <a:ext uri="{FF2B5EF4-FFF2-40B4-BE49-F238E27FC236}">
                <a16:creationId xmlns:a16="http://schemas.microsoft.com/office/drawing/2014/main" id="{8421E8A6-B1BD-F000-5D23-04F4B9F08E1C}"/>
              </a:ext>
            </a:extLst>
          </p:cNvPr>
          <p:cNvSpPr txBox="1"/>
          <p:nvPr/>
        </p:nvSpPr>
        <p:spPr>
          <a:xfrm>
            <a:off x="2091387" y="2197100"/>
            <a:ext cx="13764563" cy="1815882"/>
          </a:xfrm>
          <a:prstGeom prst="rect">
            <a:avLst/>
          </a:prstGeom>
          <a:noFill/>
        </p:spPr>
        <p:txBody>
          <a:bodyPr wrap="square" rtlCol="0">
            <a:spAutoFit/>
          </a:bodyPr>
          <a:lstStyle/>
          <a:p>
            <a:pPr algn="just"/>
            <a:r>
              <a:rPr lang="en-US" sz="2800" dirty="0"/>
              <a:t>Our fire detection sensor employs cutting-edge technology to monitor environmental conditions and detect potential fire incidents promptly. Equipped with sensitive sensors and intelligent algorithms, it continuously scans the mall area to identify early signs of smoke or temperature anomalies associated with fires.</a:t>
            </a:r>
          </a:p>
        </p:txBody>
      </p:sp>
      <p:pic>
        <p:nvPicPr>
          <p:cNvPr id="4" name="Picture 3" descr="A person lighting a match&#10;&#10;Description automatically generated">
            <a:extLst>
              <a:ext uri="{FF2B5EF4-FFF2-40B4-BE49-F238E27FC236}">
                <a16:creationId xmlns:a16="http://schemas.microsoft.com/office/drawing/2014/main" id="{89F8E305-C9D3-81C3-3ADB-F7198DCA6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141" y="4467246"/>
            <a:ext cx="4876800" cy="5064104"/>
          </a:xfrm>
          <a:prstGeom prst="rect">
            <a:avLst/>
          </a:prstGeom>
        </p:spPr>
      </p:pic>
      <p:pic>
        <p:nvPicPr>
          <p:cNvPr id="13" name="Picture 12" descr="A white box with wires and wires&#10;&#10;Description automatically generated">
            <a:extLst>
              <a:ext uri="{FF2B5EF4-FFF2-40B4-BE49-F238E27FC236}">
                <a16:creationId xmlns:a16="http://schemas.microsoft.com/office/drawing/2014/main" id="{8E77CD00-2985-0850-378B-EEDC5C9D5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9150" y="4465311"/>
            <a:ext cx="4876800" cy="5064105"/>
          </a:xfrm>
          <a:prstGeom prst="rect">
            <a:avLst/>
          </a:prstGeom>
        </p:spPr>
      </p:pic>
    </p:spTree>
    <p:extLst>
      <p:ext uri="{BB962C8B-B14F-4D97-AF65-F5344CB8AC3E}">
        <p14:creationId xmlns:p14="http://schemas.microsoft.com/office/powerpoint/2010/main" val="8357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129</TotalTime>
  <Words>1105</Words>
  <Application>Microsoft Office PowerPoint</Application>
  <PresentationFormat>Custom</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Tahoma</vt:lpstr>
      <vt:lpstr>Times New Roman</vt:lpstr>
      <vt:lpstr>Trebuchet MS</vt:lpstr>
      <vt:lpstr>Office Theme</vt:lpstr>
      <vt:lpstr>Real Time Shopping Mall Safety and Security System</vt:lpstr>
      <vt:lpstr>Introduction</vt:lpstr>
      <vt:lpstr>Problem Statement</vt:lpstr>
      <vt:lpstr>Solution</vt:lpstr>
      <vt:lpstr>Project Overview</vt:lpstr>
      <vt:lpstr>Project Overview</vt:lpstr>
      <vt:lpstr>Project Overview</vt:lpstr>
      <vt:lpstr>Project Overview</vt:lpstr>
      <vt:lpstr>Project Overview</vt:lpstr>
      <vt:lpstr>SDG’s</vt:lpstr>
      <vt:lpstr>SDG’s</vt:lpstr>
      <vt:lpstr>Future Work</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Admin</cp:lastModifiedBy>
  <cp:revision>20</cp:revision>
  <dcterms:created xsi:type="dcterms:W3CDTF">2024-06-02T18:31:33Z</dcterms:created>
  <dcterms:modified xsi:type="dcterms:W3CDTF">2024-06-02T20:42:42Z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2024-06-02T00:00:00Z</vt:filetime>
  </property>
  <property fmtid="{D5CDD505-2E9C-101B-9397-08002B2CF9AE}" pid="3" name="Creator">
    <vt:lpwstr>Chromium</vt:lpwstr>
  </property>
  <property fmtid="{D5CDD505-2E9C-101B-9397-08002B2CF9AE}" pid="4" name="LastSaved">
    <vt:filetime>2024-06-02T00:00:00Z</vt:filetime>
  </property>
</Properties>
</file>