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jpg" ContentType="image/jpeg"/>
  <Default Extension="xml" ContentType="application/xml"/>
  <Override PartName="/ppt/slides/slide2.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s/slide1.xml" ContentType="application/vnd.openxmlformats-officedocument.presentationml.slide+xml"/>
  <Override PartName="/ppt/slideLayouts/slideLayout4.xml" ContentType="application/vnd.openxmlformats-officedocument.presentationml.slideLayout+xml"/>
  <Override PartName="/docProps/core.xml" ContentType="application/vnd.openxmlformats-package.core-properties+xml"/>
  <Override PartName="/ppt/presentation.xml" ContentType="application/vnd.openxmlformats-officedocument.presentationml.presentation.main+xml"/>
  <Override PartName="/ppt/slides/slide3.xml" ContentType="application/vnd.openxmlformats-officedocument.presentationml.slide+xml"/>
  <Override PartName="/ppt/slideLayouts/slideLayout6.xml" ContentType="application/vnd.openxmlformats-officedocument.presentationml.slideLayout+xml"/>
  <Override PartName="/ppt/slides/slide4.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notesSlides/notesSlide6.xml" ContentType="application/vnd.openxmlformats-officedocument.presentationml.notesSlide+xml"/>
  <Override PartName="/ppt/tableStyles.xml" ContentType="application/vnd.openxmlformats-officedocument.presentationml.tableStyles+xml"/>
  <Override PartName="/ppt/slideMasters/slideMaster1.xml" ContentType="application/vnd.openxmlformats-officedocument.presentationml.slideMaster+xml"/>
  <Override PartName="/ppt/slides/slide8.xml" ContentType="application/vnd.openxmlformats-officedocument.presentationml.slide+xml"/>
  <Override PartName="/ppt/tags/tag3.xml" ContentType="application/vnd.openxmlformats-officedocument.presentationml.tags+xml"/>
  <Override PartName="/ppt/slideLayouts/slideLayout1.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docProps/app.xml" ContentType="application/vnd.openxmlformats-officedocument.extended-properties+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presProps.xml" ContentType="application/vnd.openxmlformats-officedocument.presentationml.presProps+xml"/>
  <Override PartName="/ppt/slideLayouts/slideLayout12.xml" ContentType="application/vnd.openxmlformats-officedocument.presentationml.slideLayout+xml"/>
  <Override PartName="/ppt/notesSlides/notesSlide10.xml" ContentType="application/vnd.openxmlformats-officedocument.presentationml.notesSlide+xml"/>
  <Override PartName="/ppt/theme/theme2.xml" ContentType="application/vnd.openxmlformats-officedocument.theme+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xml" ContentType="application/vnd.openxmlformats-officedocument.presentationml.notesSlide+xml"/>
  <Override PartName="/ppt/viewProps.xml" ContentType="application/vnd.openxmlformats-officedocument.presentationml.viewProp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
  </p:notesMasterIdLst>
  <p:sldIdLst>
    <p:sldId id="11088359" r:id="rId3"/>
    <p:sldId id="11088360" r:id="rId4"/>
    <p:sldId id="8490" r:id="rId5"/>
    <p:sldId id="11469" r:id="rId6"/>
    <p:sldId id="11473" r:id="rId7"/>
    <p:sldId id="11088365" r:id="rId8"/>
    <p:sldId id="11088368" r:id="rId9"/>
    <p:sldId id="11088367" r:id="rId10"/>
    <p:sldId id="11088366" r:id="rId11"/>
    <p:sldId id="11088369"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1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5" d="100"/>
          <a:sy n="85" d="100"/>
        </p:scale>
        <p:origin x="60" y="108"/>
      </p:cViewPr>
    </p:cSldViewPr>
  </p:slideViewPr>
  <p:notesTextViewPr>
    <p:cViewPr>
      <p:scale>
        <a:sx n="1" d="1"/>
        <a:sy n="1" d="1"/>
      </p:scale>
      <p:origin x="0" y="0"/>
    </p:cViewPr>
  </p:notesTextViewPr>
  <p:sorterViewPr>
    <p:cViewPr>
      <p:scale>
        <a:sx n="42" d="100"/>
        <a:sy n="42"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B2F1A-3AF7-4A44-99FF-146ACD0AF623}" type="datetimeFigureOut">
              <a:rPr lang="zh-CN" altLang="en-US" smtClean="0"/>
              <a:t>2024/12/20</a:t>
            </a:fld>
            <a:endParaRPr lang="zh-CN" altLang="en-US"/>
          </a:p>
        </p:txBody>
      </p:sp>
      <p:sp>
        <p:nvSpPr>
          <p:cNvPr id="4" name="幻灯片图像占位符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C6725-3C51-49D5-91A3-0F5103B66BC0}"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dt="0"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p:txBody>
      </p:sp>
      <p:sp>
        <p:nvSpPr>
          <p:cNvPr id="3" name="备注占位符 2"/>
          <p:cNvSpPr>
            <a:spLocks noGrp="1" noEditPoints="1"/>
          </p:cNvSpPr>
          <p:nvPr>
            <p:ph type="body" idx="1"/>
          </p:nvPr>
        </p:nvSpPr>
        <p:spPr/>
        <p:txBody>
          <a:bodyPr/>
          <a:lstStyle/>
          <a:p>
            <a:endParaRPr lang="zh-CN" altLang="en-US"/>
          </a:p>
        </p:txBody>
      </p:sp>
      <p:sp>
        <p:nvSpPr>
          <p:cNvPr id="4" name="灯片编号占位符 3"/>
          <p:cNvSpPr>
            <a:spLocks noGrp="1" noEditPoints="1"/>
          </p:cNvSpPr>
          <p:nvPr>
            <p:ph type="sldNum" sz="quarter" idx="5"/>
          </p:nvPr>
        </p:nvSpPr>
        <p:spPr/>
        <p:txBody>
          <a:bodyPr/>
          <a:lstStyle/>
          <a:p>
            <a:fld id="{73CC6725-3C51-49D5-91A3-0F5103B66BC0}" type="slidenum">
              <a:rPr lang="zh-CN" altLang="en-US" smtClean="0"/>
              <a:t>‹#›</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C92764A-6305-441E-AF74-C6BC06505A4C}" type="slidenum">
              <a:rPr lang="en-US" smtClean="0"/>
              <a:t>‹#›</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p:txBody>
      </p:sp>
      <p:sp>
        <p:nvSpPr>
          <p:cNvPr id="3" name="备注占位符 2"/>
          <p:cNvSpPr>
            <a:spLocks noGrp="1" noEditPoints="1"/>
          </p:cNvSpPr>
          <p:nvPr>
            <p:ph type="body" idx="1"/>
          </p:nvPr>
        </p:nvSpPr>
        <p:spPr/>
        <p:txBody>
          <a:bodyPr/>
          <a:lstStyle/>
          <a:p>
            <a:endParaRPr lang="zh-CN" altLang="en-US"/>
          </a:p>
        </p:txBody>
      </p:sp>
      <p:sp>
        <p:nvSpPr>
          <p:cNvPr id="4" name="灯片编号占位符 3"/>
          <p:cNvSpPr>
            <a:spLocks noGrp="1" noEditPoints="1"/>
          </p:cNvSpPr>
          <p:nvPr>
            <p:ph type="sldNum" sz="quarter" idx="5"/>
          </p:nvPr>
        </p:nvSpPr>
        <p:spPr/>
        <p:txBody>
          <a:bodyPr/>
          <a:lstStyle/>
          <a:p>
            <a:fld id="{73CC6725-3C51-49D5-91A3-0F5103B66BC0}" type="slidenum">
              <a:rPr lang="zh-CN" altLang="en-US" smtClean="0"/>
              <a:t>‹#›</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p:txBody>
      </p:sp>
      <p:sp>
        <p:nvSpPr>
          <p:cNvPr id="3" name="备注占位符 2"/>
          <p:cNvSpPr>
            <a:spLocks noGrp="1" noEditPoints="1"/>
          </p:cNvSpPr>
          <p:nvPr>
            <p:ph type="body" idx="1"/>
          </p:nvPr>
        </p:nvSpPr>
        <p:spPr/>
        <p:txBody>
          <a:bodyPr/>
          <a:lstStyle/>
          <a:p>
            <a:endParaRPr lang="zh-CN" altLang="en-US"/>
          </a:p>
        </p:txBody>
      </p:sp>
      <p:sp>
        <p:nvSpPr>
          <p:cNvPr id="4" name="灯片编号占位符 3"/>
          <p:cNvSpPr>
            <a:spLocks noGrp="1" noEditPoints="1"/>
          </p:cNvSpPr>
          <p:nvPr>
            <p:ph type="sldNum" sz="quarter" idx="5"/>
          </p:nvPr>
        </p:nvSpPr>
        <p:spPr/>
        <p:txBody>
          <a:bodyPr/>
          <a:lstStyle/>
          <a:p>
            <a:fld id="{73CC6725-3C51-49D5-91A3-0F5103B66BC0}" type="slidenum">
              <a:rPr lang="zh-CN" altLang="en-US" smtClean="0"/>
              <a:t>‹#›</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p:txBody>
      </p:sp>
      <p:sp>
        <p:nvSpPr>
          <p:cNvPr id="3" name="备注占位符 2"/>
          <p:cNvSpPr>
            <a:spLocks noGrp="1" noEditPoints="1"/>
          </p:cNvSpPr>
          <p:nvPr>
            <p:ph type="body" idx="1"/>
          </p:nvPr>
        </p:nvSpPr>
        <p:spPr/>
        <p:txBody>
          <a:bodyPr/>
          <a:lstStyle/>
          <a:p>
            <a:endParaRPr lang="zh-CN" altLang="en-US"/>
          </a:p>
        </p:txBody>
      </p:sp>
      <p:sp>
        <p:nvSpPr>
          <p:cNvPr id="4" name="灯片编号占位符 3"/>
          <p:cNvSpPr>
            <a:spLocks noGrp="1" noEditPoints="1"/>
          </p:cNvSpPr>
          <p:nvPr>
            <p:ph type="sldNum" sz="quarter" idx="10"/>
          </p:nvPr>
        </p:nvSpPr>
        <p:spPr/>
        <p:txBody>
          <a:bodyPr/>
          <a:lstStyle/>
          <a:p>
            <a:fld id="{D34C0232-94FA-4EBE-BB9B-79FBE486032D}" type="slidenum">
              <a:rPr lang="zh-CN" altLang="en-US" smtClean="0"/>
              <a:t>‹#›</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noEditPoints="1"/>
          </p:cNvSpPr>
          <p:nvPr>
            <p:ph type="sldImg"/>
          </p:nvPr>
        </p:nvSpPr>
        <p:spPr/>
        <p:txBody>
          <a:bodyPr/>
          <a:lstStyle/>
          <a:p/>
        </p:txBody>
      </p:sp>
      <p:sp>
        <p:nvSpPr>
          <p:cNvPr id="3" name="备注占位符 2"/>
          <p:cNvSpPr>
            <a:spLocks noGrp="1" noEditPoints="1"/>
          </p:cNvSpPr>
          <p:nvPr>
            <p:ph type="body" idx="1"/>
          </p:nvPr>
        </p:nvSpPr>
        <p:spPr/>
        <p:txBody>
          <a:bodyPr/>
          <a:lstStyle/>
          <a:p>
            <a:endParaRPr lang="zh-CN" altLang="en-US"/>
          </a:p>
        </p:txBody>
      </p:sp>
      <p:sp>
        <p:nvSpPr>
          <p:cNvPr id="4" name="灯片编号占位符 3"/>
          <p:cNvSpPr>
            <a:spLocks noGrp="1" noEditPoints="1"/>
          </p:cNvSpPr>
          <p:nvPr>
            <p:ph type="sldNum" sz="quarter" idx="10"/>
          </p:nvPr>
        </p:nvSpPr>
        <p:spPr/>
        <p:txBody>
          <a:bodyPr/>
          <a:lstStyle/>
          <a:p>
            <a:fld id="{03766A34-6341-4BA1-A96A-3BB8BA09DF19}" type="slidenum">
              <a:rPr lang="zh-CN" altLang="en-US" smtClean="0"/>
              <a:t>‹#›</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63696851-DFF5-4A09-9EB9-6F6A2FC7D6F2}" type="slidenum">
              <a:rPr lang="en-US" smtClean="0"/>
              <a:t>‹#›</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B116B34-5451-4C93-AFCF-9ECE4ACB5584}" type="slidenum">
              <a:rPr lang="en-US" smtClean="0"/>
              <a:t>‹#›</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D848B39-16B7-4AE4-AAA8-78568588E2C2}" type="slidenum">
              <a:rPr lang="en-US" smtClean="0"/>
              <a:t>‹#›</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0A8B4C03-8CB7-48CA-BE10-A93FBA041C08}" type="slidenum">
              <a:rPr lang="en-US" smtClean="0"/>
              <a:t>‹#›</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noEditPoints="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zh-CN" altLang="en-US"/>
              <a:t>单击此处编辑母版副标题样式</a:t>
            </a:r>
          </a:p>
        </p:txBody>
      </p:sp>
      <p:sp>
        <p:nvSpPr>
          <p:cNvPr id="4" name="日期占位符 3"/>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11"/>
          </p:nvPr>
        </p:nvSpPr>
        <p:spPr/>
        <p:txBody>
          <a:bodyPr/>
          <a:lstStyle/>
          <a:p>
            <a:endParaRPr lang="zh-CN" altLang="en-US"/>
          </a:p>
        </p:txBody>
      </p:sp>
      <p:sp>
        <p:nvSpPr>
          <p:cNvPr id="6" name="灯片编号占位符 5"/>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noEditPoints="1"/>
          </p:cNvSpPr>
          <p:nvPr>
            <p:ph type="title"/>
          </p:nvPr>
        </p:nvSpPr>
        <p:spPr/>
        <p:txBody>
          <a:bodyPr/>
          <a:lstStyle/>
          <a:p>
            <a:r>
              <a:rPr lang="zh-CN" altLang="en-US"/>
              <a:t>单击此处编辑母版标题样式</a:t>
            </a:r>
          </a:p>
        </p:txBody>
      </p:sp>
      <p:sp>
        <p:nvSpPr>
          <p:cNvPr id="3" name="竖排文字占位符 2"/>
          <p:cNvSpPr>
            <a:spLocks noGrp="1" noEditPoints="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11"/>
          </p:nvPr>
        </p:nvSpPr>
        <p:spPr/>
        <p:txBody>
          <a:bodyPr/>
          <a:lstStyle/>
          <a:p>
            <a:endParaRPr lang="zh-CN" altLang="en-US"/>
          </a:p>
        </p:txBody>
      </p:sp>
      <p:sp>
        <p:nvSpPr>
          <p:cNvPr id="6" name="灯片编号占位符 5"/>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noEditPoints="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noEditPoints="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11"/>
          </p:nvPr>
        </p:nvSpPr>
        <p:spPr/>
        <p:txBody>
          <a:bodyPr/>
          <a:lstStyle/>
          <a:p>
            <a:endParaRPr lang="zh-CN" altLang="en-US"/>
          </a:p>
        </p:txBody>
      </p:sp>
      <p:sp>
        <p:nvSpPr>
          <p:cNvPr id="6" name="灯片编号占位符 5"/>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矩形 1"/>
          <p:cNvSpPr/>
          <p:nvPr userDrawn="1"/>
        </p:nvSpPr>
        <p:spPr>
          <a:xfrm>
            <a:off x="575496" y="665019"/>
            <a:ext cx="11041008" cy="5780543"/>
          </a:xfrm>
          <a:prstGeom prst="rect">
            <a:avLst/>
          </a:prstGeom>
          <a:solidFill>
            <a:schemeClr val="bg1"/>
          </a:solidFill>
          <a:ln w="19050">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Noto Sans S Chinese Light" pitchFamily="34" charset="-122" panose="020B0300000000000000"/>
              <a:ea typeface="Noto Sans S Chinese Light" pitchFamily="34" charset="-122" panose="020B0300000000000000"/>
            </a:endParaRPr>
          </a:p>
        </p:txBody>
      </p:sp>
      <p:pic>
        <p:nvPicPr>
          <p:cNvPr id="3" name="图片 2"/>
          <p:cNvPicPr>
            <a:picLocks noChangeAspect="1"/>
          </p:cNvPicPr>
          <p:nvPr userDrawn="1"/>
        </p:nvPicPr>
        <p:blipFill>
          <a:blip r:embed="rId1"/>
          <a:srcRect/>
          <a:stretch>
            <a:fillRect/>
          </a:stretch>
        </p:blipFill>
        <p:spPr>
          <a:xfrm>
            <a:off x="0" y="-101600"/>
            <a:ext cx="3899552" cy="4493491"/>
          </a:xfrm>
          <a:prstGeom prst="rect">
            <a:avLst/>
          </a:prstGeom>
        </p:spPr>
      </p:pic>
      <p:pic>
        <p:nvPicPr>
          <p:cNvPr id="4" name="图片 3"/>
          <p:cNvPicPr>
            <a:picLocks noChangeAspect="1"/>
          </p:cNvPicPr>
          <p:nvPr userDrawn="1"/>
        </p:nvPicPr>
        <p:blipFill>
          <a:blip r:embed="rId1"/>
          <a:srcRect/>
          <a:stretch>
            <a:fillRect/>
          </a:stretch>
        </p:blipFill>
        <p:spPr>
          <a:xfrm flipH="1" flipV="1">
            <a:off x="8292448" y="2475344"/>
            <a:ext cx="3899552" cy="4493491"/>
          </a:xfrm>
          <a:prstGeom prst="rect">
            <a:avLst/>
          </a:prstGeom>
        </p:spPr>
      </p:pic>
    </p:spTree>
  </p:cSld>
  <p:clrMapOvr>
    <a:masterClrMapping/>
  </p:clrMapOvr>
  <p:transition/>
  <p:hf dt="0"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noEditPoints="1"/>
          </p:cNvSpPr>
          <p:nvPr>
            <p:ph type="title"/>
          </p:nvPr>
        </p:nvSpPr>
        <p:spPr/>
        <p:txBody>
          <a:bodyPr/>
          <a:lstStyle/>
          <a:p>
            <a:r>
              <a:rPr lang="zh-CN" altLang="en-US"/>
              <a:t>单击此处编辑母版标题样式</a:t>
            </a:r>
          </a:p>
        </p:txBody>
      </p:sp>
      <p:sp>
        <p:nvSpPr>
          <p:cNvPr id="3" name="内容占位符 2"/>
          <p:cNvSpPr>
            <a:spLocks noGrp="1" noEditPoints="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11"/>
          </p:nvPr>
        </p:nvSpPr>
        <p:spPr/>
        <p:txBody>
          <a:bodyPr/>
          <a:lstStyle/>
          <a:p>
            <a:endParaRPr lang="zh-CN" altLang="en-US"/>
          </a:p>
        </p:txBody>
      </p:sp>
      <p:sp>
        <p:nvSpPr>
          <p:cNvPr id="6" name="灯片编号占位符 5"/>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noEditPoints="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11"/>
          </p:nvPr>
        </p:nvSpPr>
        <p:spPr/>
        <p:txBody>
          <a:bodyPr/>
          <a:lstStyle/>
          <a:p>
            <a:endParaRPr lang="zh-CN" altLang="en-US"/>
          </a:p>
        </p:txBody>
      </p:sp>
      <p:sp>
        <p:nvSpPr>
          <p:cNvPr id="6" name="灯片编号占位符 5"/>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noEditPoints="1"/>
          </p:cNvSpPr>
          <p:nvPr>
            <p:ph type="title"/>
          </p:nvPr>
        </p:nvSpPr>
        <p:spPr/>
        <p:txBody>
          <a:bodyPr/>
          <a:lstStyle/>
          <a:p>
            <a:r>
              <a:rPr lang="zh-CN" altLang="en-US"/>
              <a:t>单击此处编辑母版标题样式</a:t>
            </a:r>
          </a:p>
        </p:txBody>
      </p:sp>
      <p:sp>
        <p:nvSpPr>
          <p:cNvPr id="3" name="内容占位符 2"/>
          <p:cNvSpPr>
            <a:spLocks noGrp="1" noEditPoints="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noEditPoints="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6" name="页脚占位符 5"/>
          <p:cNvSpPr>
            <a:spLocks noGrp="1" noEditPoints="1"/>
          </p:cNvSpPr>
          <p:nvPr>
            <p:ph type="ftr" sz="quarter" idx="11"/>
          </p:nvPr>
        </p:nvSpPr>
        <p:spPr/>
        <p:txBody>
          <a:bodyPr/>
          <a:lstStyle/>
          <a:p>
            <a:endParaRPr lang="zh-CN" altLang="en-US"/>
          </a:p>
        </p:txBody>
      </p:sp>
      <p:sp>
        <p:nvSpPr>
          <p:cNvPr id="7" name="灯片编号占位符 6"/>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noEditPoints="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noEditPoints="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noEditPoints="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8" name="页脚占位符 7"/>
          <p:cNvSpPr>
            <a:spLocks noGrp="1" noEditPoints="1"/>
          </p:cNvSpPr>
          <p:nvPr>
            <p:ph type="ftr" sz="quarter" idx="11"/>
          </p:nvPr>
        </p:nvSpPr>
        <p:spPr/>
        <p:txBody>
          <a:bodyPr/>
          <a:lstStyle/>
          <a:p>
            <a:endParaRPr lang="zh-CN" altLang="en-US"/>
          </a:p>
        </p:txBody>
      </p:sp>
      <p:sp>
        <p:nvSpPr>
          <p:cNvPr id="9" name="灯片编号占位符 8"/>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noEditPoints="1"/>
          </p:cNvSpPr>
          <p:nvPr>
            <p:ph type="title"/>
          </p:nvPr>
        </p:nvSpPr>
        <p:spPr/>
        <p:txBody>
          <a:bodyPr/>
          <a:lstStyle/>
          <a:p>
            <a:r>
              <a:rPr lang="zh-CN" altLang="en-US"/>
              <a:t>单击此处编辑母版标题样式</a:t>
            </a:r>
          </a:p>
        </p:txBody>
      </p:sp>
      <p:sp>
        <p:nvSpPr>
          <p:cNvPr id="3" name="日期占位符 2"/>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4" name="页脚占位符 3"/>
          <p:cNvSpPr>
            <a:spLocks noGrp="1" noEditPoints="1"/>
          </p:cNvSpPr>
          <p:nvPr>
            <p:ph type="ftr" sz="quarter" idx="11"/>
          </p:nvPr>
        </p:nvSpPr>
        <p:spPr/>
        <p:txBody>
          <a:bodyPr/>
          <a:lstStyle/>
          <a:p>
            <a:endParaRPr lang="zh-CN" altLang="en-US"/>
          </a:p>
        </p:txBody>
      </p:sp>
      <p:sp>
        <p:nvSpPr>
          <p:cNvPr id="5" name="灯片编号占位符 4"/>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1"/>
          <a:srcRect b="87879"/>
          <a:stretch/>
        </p:blipFill>
        <p:spPr>
          <a:xfrm>
            <a:off x="1" y="0"/>
            <a:ext cx="12192000" cy="831273"/>
          </a:xfrm>
          <a:prstGeom prst="rect">
            <a:avLst/>
          </a:prstGeom>
        </p:spPr>
      </p:pic>
      <p:pic>
        <p:nvPicPr>
          <p:cNvPr id="7" name="图片 6" descr="图片包含 户外艺术系列&#10;&#10;自动生成的说明"/>
          <p:cNvPicPr>
            <a:picLocks noChangeAspect="1"/>
          </p:cNvPicPr>
          <p:nvPr userDrawn="1"/>
        </p:nvPicPr>
        <p:blipFill>
          <a:blip r:embed="rId2"/>
          <a:srcRect l="80168" t="19158" r="6012" b="40504"/>
          <a:stretch/>
        </p:blipFill>
        <p:spPr>
          <a:xfrm rot="5400000" flipH="1">
            <a:off x="670484" y="-1985042"/>
            <a:ext cx="1471499" cy="5441578"/>
          </a:xfrm>
          <a:prstGeom prst="rect">
            <a:avLst/>
          </a:prstGeom>
        </p:spPr>
      </p:pic>
    </p:spTree>
  </p:cSld>
  <p:clrMapOvr>
    <a:masterClrMapping/>
  </p:clrMapOvr>
  <p:transition/>
  <p:hf dt="0"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noEditPoints="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6" name="页脚占位符 5"/>
          <p:cNvSpPr>
            <a:spLocks noGrp="1" noEditPoints="1"/>
          </p:cNvSpPr>
          <p:nvPr>
            <p:ph type="ftr" sz="quarter" idx="11"/>
          </p:nvPr>
        </p:nvSpPr>
        <p:spPr/>
        <p:txBody>
          <a:bodyPr/>
          <a:lstStyle/>
          <a:p>
            <a:endParaRPr lang="zh-CN" altLang="en-US"/>
          </a:p>
        </p:txBody>
      </p:sp>
      <p:sp>
        <p:nvSpPr>
          <p:cNvPr id="7" name="灯片编号占位符 6"/>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noEditPoints="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a:p>
        </p:txBody>
      </p:sp>
      <p:sp>
        <p:nvSpPr>
          <p:cNvPr id="4" name="文本占位符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noEditPoints="1"/>
          </p:cNvSpPr>
          <p:nvPr>
            <p:ph type="dt" sz="half" idx="10"/>
          </p:nvPr>
        </p:nvSpPr>
        <p:spPr/>
        <p:txBody>
          <a:bodyPr/>
          <a:lstStyle/>
          <a:p>
            <a:fld id="{A201A7D4-C938-4499-AFBD-F17AB862E92F}" type="datetimeFigureOut">
              <a:rPr lang="zh-CN" altLang="en-US" smtClean="0"/>
              <a:t>2024/12/20</a:t>
            </a:fld>
            <a:endParaRPr lang="zh-CN" altLang="en-US"/>
          </a:p>
        </p:txBody>
      </p:sp>
      <p:sp>
        <p:nvSpPr>
          <p:cNvPr id="6" name="页脚占位符 5"/>
          <p:cNvSpPr>
            <a:spLocks noGrp="1" noEditPoints="1"/>
          </p:cNvSpPr>
          <p:nvPr>
            <p:ph type="ftr" sz="quarter" idx="11"/>
          </p:nvPr>
        </p:nvSpPr>
        <p:spPr/>
        <p:txBody>
          <a:bodyPr/>
          <a:lstStyle/>
          <a:p>
            <a:endParaRPr lang="zh-CN" altLang="en-US"/>
          </a:p>
        </p:txBody>
      </p:sp>
      <p:sp>
        <p:nvSpPr>
          <p:cNvPr id="7" name="灯片编号占位符 6"/>
          <p:cNvSpPr>
            <a:spLocks noGrp="1" noEditPoints="1"/>
          </p:cNvSpPr>
          <p:nvPr>
            <p:ph type="sldNum" sz="quarter" idx="12"/>
          </p:nvPr>
        </p:nvSpPr>
        <p:spPr/>
        <p:txBody>
          <a:bodyPr/>
          <a:lstStyle/>
          <a:p>
            <a:fld id="{98BB3721-B651-4E16-896A-5F1293A8AC52}" type="slidenum">
              <a:rPr lang="zh-CN" altLang="en-US" smtClean="0"/>
              <a:t>‹#›</a:t>
            </a:fld>
            <a:endParaRPr lang="zh-CN" altLang="en-US"/>
          </a:p>
        </p:txBody>
      </p:sp>
    </p:spTree>
  </p:cSld>
  <p:clrMapOvr>
    <a:masterClrMapping/>
  </p:clrMapOvr>
  <p:transition/>
  <p:hf dt="0" sldNum="0" hdr="0" ftr="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1A7D4-C938-4499-AFBD-F17AB862E92F}" type="datetimeFigureOut">
              <a:rPr lang="zh-CN" altLang="en-US" smtClean="0"/>
              <a:t>2024/12/20</a:t>
            </a:fld>
            <a:endParaRPr lang="zh-CN" altLang="en-US"/>
          </a:p>
        </p:txBody>
      </p:sp>
      <p:sp>
        <p:nvSpPr>
          <p:cNvPr id="5" name="页脚占位符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B3721-B651-4E16-896A-5F1293A8AC5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dt="0"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a:stretch>
            <a:fillRect/>
          </a:stretch>
        </p:blipFill>
        <p:spPr>
          <a:xfrm>
            <a:off x="1" y="0"/>
            <a:ext cx="12192000" cy="6857999"/>
          </a:xfrm>
          <a:prstGeom prst="rect">
            <a:avLst/>
          </a:prstGeom>
        </p:spPr>
      </p:pic>
      <p:pic>
        <p:nvPicPr>
          <p:cNvPr id="23" name="图片 22" descr="图片包含 户外艺术系列&#10;&#10;自动生成的说明"/>
          <p:cNvPicPr>
            <a:picLocks noChangeAspect="1"/>
          </p:cNvPicPr>
          <p:nvPr/>
        </p:nvPicPr>
        <p:blipFill>
          <a:blip r:embed="rId2"/>
          <a:srcRect l="80168" t="19158" b="49292"/>
          <a:stretch/>
        </p:blipFill>
        <p:spPr>
          <a:xfrm rot="5400000" flipH="1">
            <a:off x="1072171" y="-1060849"/>
            <a:ext cx="2111723" cy="4256068"/>
          </a:xfrm>
          <a:prstGeom prst="rect">
            <a:avLst/>
          </a:prstGeom>
        </p:spPr>
      </p:pic>
      <p:pic>
        <p:nvPicPr>
          <p:cNvPr id="3" name="图片 2" descr="图片包含 户外艺术系列&#10;&#10;自动生成的说明"/>
          <p:cNvPicPr>
            <a:picLocks noChangeAspect="1"/>
          </p:cNvPicPr>
          <p:nvPr/>
        </p:nvPicPr>
        <p:blipFill>
          <a:blip r:embed="rId2"/>
          <a:srcRect t="29032" r="57556" b="31187"/>
          <a:stretch/>
        </p:blipFill>
        <p:spPr>
          <a:xfrm rot="5400000">
            <a:off x="7904419" y="2561126"/>
            <a:ext cx="3820015" cy="4773736"/>
          </a:xfrm>
          <a:prstGeom prst="rect">
            <a:avLst/>
          </a:prstGeom>
        </p:spPr>
      </p:pic>
      <p:sp>
        <p:nvSpPr>
          <p:cNvPr id="6" name="PA_文本框 49"/>
          <p:cNvSpPr txBox="1"/>
          <p:nvPr/>
        </p:nvSpPr>
        <p:spPr>
          <a:xfrm>
            <a:off x="1401618" y="4603506"/>
            <a:ext cx="3704860" cy="437877"/>
          </a:xfrm>
          <a:prstGeom prst="rect">
            <a:avLst/>
          </a:prstGeom>
          <a:noFill/>
        </p:spPr>
        <p:txBody>
          <a:bodyPr wrap="none" rtlCol="0" anchor="ctr">
            <a:spAutoFit/>
          </a:bodyPr>
          <a:lstStyle/>
          <a:p>
            <a:pPr marL="0" marR="0" indent="0" algn="l" defTabSz="914400" rtl="0" eaLnBrk="1" fontAlgn="auto" latinLnBrk="0" hangingPunct="1">
              <a:lnSpc>
                <a:spcPct val="120000"/>
              </a:lnSpc>
              <a:spcBef>
                <a:spcPts val="0"/>
              </a:spcBef>
              <a:spcAft>
                <a:spcPts val="0"/>
              </a:spcAft>
              <a:buSzPct val="100000"/>
              <a:buFontTx/>
              <a:buNone/>
            </a:pPr>
            <a:endParaRPr kumimoji="0" lang="zh-CN" altLang="en-US" sz="2000" b="1"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7" name="PA_文本框 50"/>
          <p:cNvSpPr txBox="1"/>
          <p:nvPr/>
        </p:nvSpPr>
        <p:spPr>
          <a:xfrm>
            <a:off x="1278294" y="2547914"/>
            <a:ext cx="8150186" cy="1232517"/>
          </a:xfrm>
          <a:prstGeom prst="rect">
            <a:avLst/>
          </a:prstGeom>
          <a:noFill/>
        </p:spPr>
        <p:txBody>
          <a:bodyPr vert="horz" wrap="square" rtlCol="0" anchor="ctr">
            <a:spAutoFit/>
          </a:bodyPr>
          <a:lstStyle/>
          <a:p>
            <a:pPr marL="0" marR="0" indent="0" algn="l" defTabSz="914400" rtl="0" eaLnBrk="1" fontAlgn="auto" latinLnBrk="0" hangingPunct="1">
              <a:lnSpc>
                <a:spcPct val="120000"/>
              </a:lnSpc>
              <a:spcBef>
                <a:spcPts val="0"/>
              </a:spcBef>
              <a:spcAft>
                <a:spcPts val="0"/>
              </a:spcAft>
              <a:buSzPct val="100000"/>
              <a:buFontTx/>
              <a:buNone/>
            </a:pPr>
          </a:p>
        </p:txBody>
      </p:sp>
      <p:grpSp>
        <p:nvGrpSpPr>
          <p:cNvPr id="8" name="组合 7"/>
          <p:cNvGrpSpPr/>
          <p:nvPr/>
        </p:nvGrpSpPr>
        <p:grpSpPr>
          <a:xfrm>
            <a:off x="1459967" y="1820006"/>
            <a:ext cx="614550" cy="614550"/>
            <a:chOff x="7186443" y="1986915"/>
            <a:chExt cx="281157" cy="281157"/>
          </a:xfrm>
          <a:noFill/>
        </p:grpSpPr>
        <p:sp>
          <p:nvSpPr>
            <p:cNvPr id="9"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10"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11" name="组合 10"/>
          <p:cNvGrpSpPr/>
          <p:nvPr/>
        </p:nvGrpSpPr>
        <p:grpSpPr>
          <a:xfrm>
            <a:off x="2285870" y="1820006"/>
            <a:ext cx="614823" cy="614550"/>
            <a:chOff x="7186443" y="1986915"/>
            <a:chExt cx="281282" cy="281157"/>
          </a:xfrm>
          <a:noFill/>
        </p:grpSpPr>
        <p:sp>
          <p:nvSpPr>
            <p:cNvPr id="12" name="椭圆 11"/>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13" name="文本框 12"/>
            <p:cNvSpPr txBox="1">
              <a:spLocks noChangeAspect="1"/>
            </p:cNvSpPr>
            <p:nvPr/>
          </p:nvSpPr>
          <p:spPr>
            <a:xfrm>
              <a:off x="7193296" y="1991821"/>
              <a:ext cx="274429" cy="267535"/>
            </a:xfrm>
            <a:prstGeom prst="rect">
              <a:avLst/>
            </a:prstGeom>
            <a:grpFill/>
            <a:ln>
              <a:noFill/>
            </a:ln>
          </p:spPr>
          <p:txBody>
            <a:bodyPr wrap="none" rtlCol="0" anchor="ctr">
              <a:spAutoFit/>
            </a:bodyPr>
            <a:lstStyle/>
            <a:p>
              <a:pPr algn="ct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14" name="组合 13"/>
          <p:cNvGrpSpPr/>
          <p:nvPr/>
        </p:nvGrpSpPr>
        <p:grpSpPr>
          <a:xfrm>
            <a:off x="3111785" y="1820006"/>
            <a:ext cx="614550" cy="614550"/>
            <a:chOff x="7186443" y="1986915"/>
            <a:chExt cx="281157" cy="281157"/>
          </a:xfrm>
          <a:noFill/>
        </p:grpSpPr>
        <p:sp>
          <p:nvSpPr>
            <p:cNvPr id="15" name="椭圆 14"/>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16" name="文本框 15"/>
            <p:cNvSpPr txBox="1">
              <a:spLocks noChangeAspect="1"/>
            </p:cNvSpPr>
            <p:nvPr/>
          </p:nvSpPr>
          <p:spPr>
            <a:xfrm>
              <a:off x="7188728" y="199718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grpSp>
        <p:nvGrpSpPr>
          <p:cNvPr id="17" name="组合 16"/>
          <p:cNvGrpSpPr/>
          <p:nvPr/>
        </p:nvGrpSpPr>
        <p:grpSpPr>
          <a:xfrm>
            <a:off x="3937671" y="1820005"/>
            <a:ext cx="614549" cy="614550"/>
            <a:chOff x="7186443" y="1986915"/>
            <a:chExt cx="281157" cy="281157"/>
          </a:xfrm>
          <a:noFill/>
        </p:grpSpPr>
        <p:sp>
          <p:nvSpPr>
            <p:cNvPr id="18" name="椭圆 17"/>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19" name="文本框 18"/>
            <p:cNvSpPr txBox="1">
              <a:spLocks noChangeAspect="1"/>
            </p:cNvSpPr>
            <p:nvPr/>
          </p:nvSpPr>
          <p:spPr>
            <a:xfrm>
              <a:off x="7190695" y="1993999"/>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grpSp>
        <p:nvGrpSpPr>
          <p:cNvPr id="20" name="组合 19"/>
          <p:cNvGrpSpPr/>
          <p:nvPr/>
        </p:nvGrpSpPr>
        <p:grpSpPr>
          <a:xfrm>
            <a:off x="4594612" y="1820006"/>
            <a:ext cx="971590" cy="614550"/>
            <a:chOff x="7109128" y="1986915"/>
            <a:chExt cx="444503" cy="281157"/>
          </a:xfrm>
          <a:noFill/>
        </p:grpSpPr>
        <p:sp>
          <p:nvSpPr>
            <p:cNvPr id="21" name="椭圆 20"/>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22" name="文本框 21"/>
            <p:cNvSpPr txBox="1">
              <a:spLocks noChangeAspect="1"/>
            </p:cNvSpPr>
            <p:nvPr/>
          </p:nvSpPr>
          <p:spPr>
            <a:xfrm>
              <a:off x="7109128" y="2019981"/>
              <a:ext cx="444503" cy="211212"/>
            </a:xfrm>
            <a:prstGeom prst="rect">
              <a:avLst/>
            </a:prstGeom>
            <a:grpFill/>
            <a:ln>
              <a:noFill/>
            </a:ln>
          </p:spPr>
          <p:txBody>
            <a:bodyPr wrap="squar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pic>
        <p:nvPicPr>
          <p:cNvPr id="24" name="图片 23" descr="图片包含 户外艺术系列&#10;&#10;自动生成的说明"/>
          <p:cNvPicPr>
            <a:picLocks noChangeAspect="1"/>
          </p:cNvPicPr>
          <p:nvPr/>
        </p:nvPicPr>
        <p:blipFill>
          <a:blip r:embed="rId3"/>
          <a:srcRect l="80168" t="19158" r="2016" b="56833"/>
          <a:stretch/>
        </p:blipFill>
        <p:spPr>
          <a:xfrm rot="5400000" flipH="1" flipV="1">
            <a:off x="8067121" y="-867425"/>
            <a:ext cx="2653496" cy="5614851"/>
          </a:xfrm>
          <a:prstGeom prst="rect">
            <a:avLst/>
          </a:prstGeom>
        </p:spPr>
      </p:pic>
      <p:sp>
        <p:nvSpPr>
          <p:cNvPr id="25" name="TextBox 7"/>
          <p:cNvSpPr>
            <a:spLocks noChangeArrowheads="1"/>
          </p:cNvSpPr>
          <p:nvPr/>
        </p:nvSpPr>
        <p:spPr bwMode="auto">
          <a:xfrm>
            <a:off x="1459967" y="3997756"/>
            <a:ext cx="6312433" cy="369332"/>
          </a:xfrm>
          <a:prstGeom prst="rect">
            <a:avLst/>
          </a:prstGeom>
          <a:noFill/>
          <a:ln>
            <a:noFill/>
          </a:ln>
          <a:effectLst/>
        </p:spPr>
        <p:txBody>
          <a:bodyPr wrap="square" lIns="0" tIns="0" rIns="0" bIns="0">
            <a:spAutoFit/>
          </a:bodyPr>
          <a:lstStyle/>
          <a:p>
            <a:pPr algn="dist"/>
          </a:p>
        </p:txBody>
      </p:sp>
      <p:sp>
        <p:nvSpPr>
          <p:cNvPr id="4" name="TextBox 3"/>
          <p:cNvSpPr txBox="1"/>
          <p:nvPr/>
        </p:nvSpPr>
        <p:spPr>
          <a:xfrm>
            <a:off x="706122" y="3008161"/>
            <a:ext cx="6943914" cy="1107996"/>
          </a:xfrm>
          <a:prstGeom prst="rect">
            <a:avLst/>
          </a:prstGeom>
          <a:noFill/>
        </p:spPr>
        <p:txBody>
          <a:bodyPr wrap="square" rtlCol="0">
            <a:spAutoFit/>
          </a:bodyPr>
          <a:lstStyle/>
          <a:p>
            <a:r>
              <a:rPr lang="en-US" sz="6600" dirty="0">
                <a:solidFill>
                  <a:schemeClr val="bg1"/>
                </a:solidFill>
                <a:latin typeface="Arial" pitchFamily="34" charset="0" panose="020B0604020202020204"/>
                <a:cs typeface="Arial" pitchFamily="34" charset="0" panose="020B0604020202020204"/>
              </a:rPr>
              <a:t>Cloud Computing</a:t>
            </a:r>
            <a:endParaRPr lang="en-PK" sz="6600" dirty="0">
              <a:solidFill>
                <a:schemeClr val="bg1"/>
              </a:solidFill>
              <a:latin typeface="Arial" pitchFamily="34" charset="0" panose="020B0604020202020204"/>
              <a:cs typeface="Arial" pitchFamily="34" charset="0" panose="020B0604020202020204"/>
            </a:endParaRPr>
          </a:p>
        </p:txBody>
      </p:sp>
      <p:sp>
        <p:nvSpPr>
          <p:cNvPr id="27" name="TextBox 26"/>
          <p:cNvSpPr txBox="1"/>
          <p:nvPr/>
        </p:nvSpPr>
        <p:spPr>
          <a:xfrm>
            <a:off x="773465" y="5343631"/>
            <a:ext cx="4992117" cy="999855"/>
          </a:xfrm>
          <a:prstGeom prst="rect">
            <a:avLst/>
          </a:prstGeom>
          <a:noFill/>
        </p:spPr>
        <p:txBody>
          <a:bodyPr wrap="square" rtlCol="0">
            <a:spAutoFit/>
          </a:bodyPr>
          <a:lstStyle/>
          <a:p>
            <a:r>
              <a:rPr lang="en-US" sz="3000">
                <a:solidFill>
                  <a:schemeClr val="bg1"/>
                </a:solidFill>
                <a:latin typeface="Arial" pitchFamily="34" charset="0" panose="020B0604020202020204"/>
                <a:ea typeface="Arial" pitchFamily="34" charset="0" panose="020B0604020202020204"/>
                <a:cs typeface="Arial" pitchFamily="34" charset="0" panose="020B0604020202020204"/>
              </a:rPr>
              <a:t>Abdul</a:t>
            </a:r>
            <a:r>
              <a:rPr lang="" sz="3000">
                <a:solidFill>
                  <a:schemeClr val="bg1"/>
                </a:solidFill>
                <a:latin typeface="Arial" pitchFamily="34" charset="0" panose="020B0604020202020204"/>
                <a:ea typeface="Arial" pitchFamily="34" charset="0" panose="020B0604020202020204"/>
                <a:cs typeface="Arial" pitchFamily="34" charset="0" panose="020B0604020202020204"/>
              </a:rPr>
              <a:t> </a:t>
            </a:r>
            <a:r>
              <a:rPr lang="en-US" sz="3000">
                <a:solidFill>
                  <a:schemeClr val="bg1"/>
                </a:solidFill>
                <a:latin typeface="Arial" pitchFamily="34" charset="0" panose="020B0604020202020204"/>
                <a:ea typeface="Arial" pitchFamily="34" charset="0" panose="020B0604020202020204"/>
                <a:cs typeface="Arial" pitchFamily="34" charset="0" panose="020B0604020202020204"/>
              </a:rPr>
              <a:t>Wasay Bin</a:t>
            </a:r>
            <a:r>
              <a:rPr lang="" sz="3000">
                <a:solidFill>
                  <a:schemeClr val="bg1"/>
                </a:solidFill>
                <a:latin typeface="Arial" pitchFamily="34" charset="0" panose="020B0604020202020204"/>
                <a:ea typeface="Arial" pitchFamily="34" charset="0" panose="020B0604020202020204"/>
                <a:cs typeface="Arial" pitchFamily="34" charset="0" panose="020B0604020202020204"/>
              </a:rPr>
              <a:t> </a:t>
            </a:r>
            <a:r>
              <a:rPr lang="en-US" sz="3000">
                <a:solidFill>
                  <a:schemeClr val="bg1"/>
                </a:solidFill>
                <a:latin typeface="Arial" pitchFamily="34" charset="0" panose="020B0604020202020204"/>
                <a:ea typeface="Arial" pitchFamily="34" charset="0" panose="020B0604020202020204"/>
                <a:cs typeface="Arial" pitchFamily="34" charset="0" panose="020B0604020202020204"/>
              </a:rPr>
              <a:t>Hassaan</a:t>
            </a:r>
            <a:r>
              <a:rPr lang="" sz="3000">
                <a:solidFill>
                  <a:schemeClr val="bg1"/>
                </a:solidFill>
                <a:latin typeface="Arial" pitchFamily="34" charset="0" panose="020B0604020202020204"/>
                <a:ea typeface="Arial" pitchFamily="34" charset="0" panose="020B0604020202020204"/>
                <a:cs typeface="Arial" pitchFamily="34" charset="0" panose="020B0604020202020204"/>
              </a:rPr>
              <a:t> </a:t>
            </a:r>
            <a:endParaRPr lang="en-US" sz="3000">
              <a:solidFill>
                <a:schemeClr val="bg1"/>
              </a:solidFill>
              <a:latin typeface="Arial" pitchFamily="34" charset="0" panose="020B0604020202020204"/>
              <a:ea typeface="Arial" pitchFamily="34" charset="0" panose="020B0604020202020204"/>
              <a:cs typeface="Arial" pitchFamily="34" charset="0" panose="020B0604020202020204"/>
            </a:endParaRPr>
          </a:p>
          <a:p>
            <a:r>
              <a:rPr lang="en-US" sz="3000">
                <a:solidFill>
                  <a:schemeClr val="bg1"/>
                </a:solidFill>
                <a:latin typeface="Arial" pitchFamily="34" charset="0" panose="020B0604020202020204"/>
                <a:ea typeface="Arial" pitchFamily="34" charset="0" panose="020B0604020202020204"/>
                <a:cs typeface="Arial" pitchFamily="34" charset="0" panose="020B0604020202020204"/>
              </a:rPr>
              <a:t>24-SET-35</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4014047" y="12700"/>
            <a:ext cx="4371975" cy="769441"/>
          </a:xfrm>
          <a:prstGeom prst="rect">
            <a:avLst/>
          </a:prstGeom>
          <a:noFill/>
        </p:spPr>
        <p:txBody>
          <a:bodyPr wrap="square">
            <a:spAutoFit/>
          </a:bodyPr>
          <a:lstStyle/>
          <a:p>
            <a:pPr algn="ctr"/>
            <a:r>
              <a:rPr lang="en-US" sz="4400" b="1" dirty="0">
                <a:latin typeface="Arial" pitchFamily="34" charset="0" panose="020B0604020202020204"/>
                <a:cs typeface="Arial" pitchFamily="34" charset="0" panose="020B0604020202020204"/>
              </a:rPr>
              <a:t>Uses</a:t>
            </a:r>
            <a:endParaRPr lang="en-PK" dirty="0">
              <a:latin typeface="Arial" pitchFamily="34" charset="0" panose="020B0604020202020204"/>
              <a:cs typeface="Arial" pitchFamily="34" charset="0" panose="020B0604020202020204"/>
            </a:endParaRPr>
          </a:p>
        </p:txBody>
      </p:sp>
      <p:sp>
        <p:nvSpPr>
          <p:cNvPr id="6" name="Scroll: Vertical 5"/>
          <p:cNvSpPr/>
          <p:nvPr/>
        </p:nvSpPr>
        <p:spPr>
          <a:xfrm>
            <a:off x="1330290" y="782141"/>
            <a:ext cx="9683827" cy="5673686"/>
          </a:xfrm>
          <a:prstGeom prst="verticalScroll">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52" name="TextBox 51"/>
          <p:cNvSpPr txBox="1"/>
          <p:nvPr/>
        </p:nvSpPr>
        <p:spPr>
          <a:xfrm>
            <a:off x="2619878" y="1660760"/>
            <a:ext cx="7160312" cy="707886"/>
          </a:xfrm>
          <a:prstGeom prst="rect">
            <a:avLst/>
          </a:prstGeom>
          <a:noFill/>
        </p:spPr>
        <p:txBody>
          <a:bodyPr wrap="square">
            <a:spAutoFit/>
          </a:bodyPr>
          <a:lstStyle/>
          <a:p>
            <a:pPr>
              <a:buFont typeface="Arial" pitchFamily="34" charset="0" panose="020B0604020202020204"/>
              <a:buChar char="•"/>
            </a:pPr>
            <a:r>
              <a:rPr lang="en-US" sz="2000" b="1" i="0" u="sng" dirty="0">
                <a:solidFill>
                  <a:schemeClr val="bg1">
                    <a:lumMod val="95000"/>
                  </a:schemeClr>
                </a:solidFill>
                <a:effectLst/>
                <a:latin typeface="Arial" pitchFamily="34" charset="0" panose="020B0604020202020204"/>
                <a:cs typeface="Arial" pitchFamily="34" charset="0" panose="020B0604020202020204"/>
              </a:rPr>
              <a:t>Web Hosting:</a:t>
            </a:r>
            <a:r>
              <a:rPr lang="en-US" sz="2000" b="0" i="0" dirty="0">
                <a:solidFill>
                  <a:schemeClr val="bg1">
                    <a:lumMod val="95000"/>
                  </a:schemeClr>
                </a:solidFill>
                <a:effectLst/>
                <a:latin typeface="Arial" pitchFamily="34" charset="0" panose="020B0604020202020204"/>
                <a:cs typeface="Arial" pitchFamily="34" charset="0" panose="020B0604020202020204"/>
              </a:rPr>
              <a:t> Offering services for hosting websites and applications.</a:t>
            </a:r>
            <a:endParaRPr lang="en-US" sz="2000" dirty="0">
              <a:solidFill>
                <a:schemeClr val="bg1">
                  <a:lumMod val="95000"/>
                </a:schemeClr>
              </a:solidFill>
              <a:latin typeface="Arial" pitchFamily="34" charset="0" panose="020B0604020202020204"/>
              <a:cs typeface="Arial" pitchFamily="34" charset="0" panose="020B0604020202020204"/>
            </a:endParaRPr>
          </a:p>
        </p:txBody>
      </p:sp>
      <p:sp>
        <p:nvSpPr>
          <p:cNvPr id="54" name="TextBox 53"/>
          <p:cNvSpPr txBox="1"/>
          <p:nvPr/>
        </p:nvSpPr>
        <p:spPr>
          <a:xfrm>
            <a:off x="2619878" y="2655809"/>
            <a:ext cx="7297792" cy="707886"/>
          </a:xfrm>
          <a:prstGeom prst="rect">
            <a:avLst/>
          </a:prstGeom>
          <a:noFill/>
        </p:spPr>
        <p:txBody>
          <a:bodyPr wrap="square">
            <a:spAutoFit/>
          </a:bodyPr>
          <a:lstStyle/>
          <a:p>
            <a:pPr>
              <a:buFont typeface="Arial" pitchFamily="34" charset="0" panose="020B0604020202020204"/>
              <a:buChar char="•"/>
            </a:pPr>
            <a:r>
              <a:rPr lang="en-US" sz="2000" b="1" i="0" u="sng" dirty="0">
                <a:solidFill>
                  <a:schemeClr val="bg1">
                    <a:lumMod val="95000"/>
                  </a:schemeClr>
                </a:solidFill>
                <a:effectLst/>
                <a:latin typeface="Arial" pitchFamily="34" charset="0" panose="020B0604020202020204"/>
                <a:cs typeface="Arial" pitchFamily="34" charset="0" panose="020B0604020202020204"/>
              </a:rPr>
              <a:t>Data Storage and Backup:</a:t>
            </a:r>
            <a:r>
              <a:rPr lang="en-US" sz="2000" i="0" dirty="0">
                <a:solidFill>
                  <a:schemeClr val="bg1">
                    <a:lumMod val="95000"/>
                  </a:schemeClr>
                </a:solidFill>
                <a:effectLst/>
                <a:latin typeface="Arial" pitchFamily="34" charset="0" panose="020B0604020202020204"/>
                <a:cs typeface="Arial" pitchFamily="34" charset="0" panose="020B0604020202020204"/>
              </a:rPr>
              <a:t> </a:t>
            </a:r>
            <a:r>
              <a:rPr lang="en-US" sz="2000" b="0" i="0" dirty="0">
                <a:solidFill>
                  <a:schemeClr val="bg1">
                    <a:lumMod val="95000"/>
                  </a:schemeClr>
                </a:solidFill>
                <a:effectLst/>
                <a:latin typeface="Arial" pitchFamily="34" charset="0" panose="020B0604020202020204"/>
                <a:cs typeface="Arial" pitchFamily="34" charset="0" panose="020B0604020202020204"/>
              </a:rPr>
              <a:t>Safely storing and accessing data.</a:t>
            </a:r>
            <a:endParaRPr lang="en-US" sz="2000" dirty="0">
              <a:solidFill>
                <a:schemeClr val="bg1">
                  <a:lumMod val="95000"/>
                </a:schemeClr>
              </a:solidFill>
              <a:latin typeface="Arial" pitchFamily="34" charset="0" panose="020B0604020202020204"/>
              <a:cs typeface="Arial" pitchFamily="34" charset="0" panose="020B0604020202020204"/>
            </a:endParaRPr>
          </a:p>
        </p:txBody>
      </p:sp>
      <p:sp>
        <p:nvSpPr>
          <p:cNvPr id="56" name="TextBox 55"/>
          <p:cNvSpPr txBox="1"/>
          <p:nvPr/>
        </p:nvSpPr>
        <p:spPr>
          <a:xfrm>
            <a:off x="2619878" y="3618984"/>
            <a:ext cx="7262156" cy="400110"/>
          </a:xfrm>
          <a:prstGeom prst="rect">
            <a:avLst/>
          </a:prstGeom>
          <a:noFill/>
        </p:spPr>
        <p:txBody>
          <a:bodyPr wrap="square">
            <a:spAutoFit/>
          </a:bodyPr>
          <a:lstStyle/>
          <a:p>
            <a:pPr>
              <a:buFont typeface="Arial" pitchFamily="34" charset="0" panose="020B0604020202020204"/>
              <a:buChar char="•"/>
            </a:pPr>
            <a:r>
              <a:rPr lang="en-US" sz="2000" b="1" i="0" u="sng" dirty="0">
                <a:solidFill>
                  <a:schemeClr val="bg1">
                    <a:lumMod val="95000"/>
                  </a:schemeClr>
                </a:solidFill>
                <a:effectLst/>
                <a:latin typeface="Arial" pitchFamily="34" charset="0" panose="020B0604020202020204"/>
                <a:cs typeface="Arial" pitchFamily="34" charset="0" panose="020B0604020202020204"/>
              </a:rPr>
              <a:t>Big Data Analytics:</a:t>
            </a:r>
            <a:r>
              <a:rPr lang="en-US" sz="2000" i="0" dirty="0">
                <a:solidFill>
                  <a:schemeClr val="bg1">
                    <a:lumMod val="95000"/>
                  </a:schemeClr>
                </a:solidFill>
                <a:effectLst/>
                <a:latin typeface="Arial" pitchFamily="34" charset="0" panose="020B0604020202020204"/>
                <a:cs typeface="Arial" pitchFamily="34" charset="0" panose="020B0604020202020204"/>
              </a:rPr>
              <a:t> </a:t>
            </a:r>
            <a:r>
              <a:rPr lang="en-US" sz="2000" b="0" i="0" dirty="0">
                <a:solidFill>
                  <a:schemeClr val="bg1">
                    <a:lumMod val="95000"/>
                  </a:schemeClr>
                </a:solidFill>
                <a:effectLst/>
                <a:latin typeface="Arial" pitchFamily="34" charset="0" panose="020B0604020202020204"/>
                <a:cs typeface="Arial" pitchFamily="34" charset="0" panose="020B0604020202020204"/>
              </a:rPr>
              <a:t>Analyzing large datasets to gain insights.</a:t>
            </a:r>
            <a:endParaRPr lang="en-US" sz="2000" dirty="0">
              <a:solidFill>
                <a:schemeClr val="bg1">
                  <a:lumMod val="95000"/>
                </a:schemeClr>
              </a:solidFill>
              <a:latin typeface="Arial" pitchFamily="34" charset="0" panose="020B0604020202020204"/>
              <a:cs typeface="Arial" pitchFamily="34" charset="0" panose="020B0604020202020204"/>
            </a:endParaRPr>
          </a:p>
        </p:txBody>
      </p:sp>
      <p:sp>
        <p:nvSpPr>
          <p:cNvPr id="2" name="TextBox 1"/>
          <p:cNvSpPr txBox="1"/>
          <p:nvPr/>
        </p:nvSpPr>
        <p:spPr>
          <a:xfrm>
            <a:off x="2619879" y="5197240"/>
            <a:ext cx="7160312" cy="707886"/>
          </a:xfrm>
          <a:prstGeom prst="rect">
            <a:avLst/>
          </a:prstGeom>
          <a:noFill/>
        </p:spPr>
        <p:txBody>
          <a:bodyPr wrap="square">
            <a:spAutoFit/>
          </a:bodyPr>
          <a:lstStyle/>
          <a:p>
            <a:pPr>
              <a:buFont typeface="Arial" pitchFamily="34" charset="0" panose="020B0604020202020204"/>
              <a:buChar char="•"/>
            </a:pPr>
            <a:r>
              <a:rPr lang="en-US" sz="2000" b="1" i="0" u="sng" dirty="0">
                <a:solidFill>
                  <a:schemeClr val="bg1">
                    <a:lumMod val="95000"/>
                  </a:schemeClr>
                </a:solidFill>
                <a:effectLst/>
                <a:latin typeface="Arial" pitchFamily="34" charset="0" panose="020B0604020202020204"/>
                <a:cs typeface="Arial" pitchFamily="34" charset="0" panose="020B0604020202020204"/>
              </a:rPr>
              <a:t>IoT Applications:</a:t>
            </a:r>
            <a:r>
              <a:rPr lang="en-US" sz="2000" b="0" i="0" dirty="0">
                <a:solidFill>
                  <a:schemeClr val="bg1">
                    <a:lumMod val="95000"/>
                  </a:schemeClr>
                </a:solidFill>
                <a:effectLst/>
                <a:latin typeface="Arial" pitchFamily="34" charset="0" panose="020B0604020202020204"/>
                <a:cs typeface="Arial" pitchFamily="34" charset="0" panose="020B0604020202020204"/>
              </a:rPr>
              <a:t> Overseeing and analyzing data from IoT devices.</a:t>
            </a:r>
            <a:endParaRPr lang="en-US" sz="2000" dirty="0">
              <a:solidFill>
                <a:schemeClr val="bg1">
                  <a:lumMod val="95000"/>
                </a:schemeClr>
              </a:solidFill>
              <a:latin typeface="Arial" pitchFamily="34" charset="0" panose="020B0604020202020204"/>
              <a:cs typeface="Arial" pitchFamily="34" charset="0" panose="020B0604020202020204"/>
            </a:endParaRPr>
          </a:p>
        </p:txBody>
      </p:sp>
      <p:sp>
        <p:nvSpPr>
          <p:cNvPr id="3" name="Arrow: Curved Down 2"/>
          <p:cNvSpPr/>
          <p:nvPr/>
        </p:nvSpPr>
        <p:spPr>
          <a:xfrm flipV="1">
            <a:off x="0" y="0"/>
            <a:ext cx="1733780" cy="1504729"/>
          </a:xfrm>
          <a:prstGeom prst="curvedDown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4" name="Arrow: Curved Down 3"/>
          <p:cNvSpPr/>
          <p:nvPr/>
        </p:nvSpPr>
        <p:spPr>
          <a:xfrm flipH="1">
            <a:off x="10458220" y="5353271"/>
            <a:ext cx="1733780" cy="1504729"/>
          </a:xfrm>
          <a:prstGeom prst="curvedDownArrow">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sp>
        <p:nvSpPr>
          <p:cNvPr id="14" name="TextBox 13"/>
          <p:cNvSpPr txBox="1"/>
          <p:nvPr/>
        </p:nvSpPr>
        <p:spPr>
          <a:xfrm>
            <a:off x="2619878" y="4274383"/>
            <a:ext cx="7603775" cy="697050"/>
          </a:xfrm>
          <a:prstGeom prst="rect">
            <a:avLst/>
          </a:prstGeom>
          <a:noFill/>
        </p:spPr>
        <p:txBody>
          <a:bodyPr wrap="square">
            <a:spAutoFit/>
          </a:bodyPr>
          <a:lstStyle/>
          <a:p>
            <a:pPr>
              <a:buFont typeface="Arial" pitchFamily="34" charset="0" panose="020B0604020202020204"/>
              <a:buChar char="•"/>
            </a:pPr>
            <a:r>
              <a:rPr lang="en-US" sz="2000" b="1" i="0" u="sng" dirty="0">
                <a:solidFill>
                  <a:schemeClr val="bg1">
                    <a:lumMod val="95000"/>
                  </a:schemeClr>
                </a:solidFill>
                <a:effectLst/>
                <a:latin typeface="Arial" pitchFamily="34" charset="0" panose="020B0604020202020204"/>
                <a:cs typeface="Arial" pitchFamily="34" charset="0" panose="020B0604020202020204"/>
              </a:rPr>
              <a:t>AI and </a:t>
            </a:r>
            <a:r>
              <a:rPr lang="en-US" sz="2000" b="1" i="0" u="sng" dirty="0" err="1">
                <a:solidFill>
                  <a:schemeClr val="bg1">
                    <a:lumMod val="95000"/>
                  </a:schemeClr>
                </a:solidFill>
                <a:effectLst/>
                <a:latin typeface="Arial" pitchFamily="34" charset="0" panose="020B0604020202020204"/>
                <a:cs typeface="Arial" pitchFamily="34" charset="0" panose="020B0604020202020204"/>
              </a:rPr>
              <a:t>Machine</a:t>
            </a:r>
            <a:r>
              <a:rPr lang="en-US" sz="2000" b="1" i="0" u="sng" dirty="0">
                <a:solidFill>
                  <a:schemeClr val="bg1">
                    <a:lumMod val="95000"/>
                  </a:schemeClr>
                </a:solidFill>
                <a:effectLst/>
                <a:latin typeface="Arial" pitchFamily="34" charset="0" panose="020B0604020202020204"/>
                <a:cs typeface="Arial" pitchFamily="34" charset="0" panose="020B0604020202020204"/>
              </a:rPr>
              <a:t> Learning:</a:t>
            </a:r>
            <a:r>
              <a:rPr lang="en-US" sz="2000" b="0" i="0" dirty="0">
                <a:solidFill>
                  <a:schemeClr val="bg1">
                    <a:lumMod val="95000"/>
                  </a:schemeClr>
                </a:solidFill>
                <a:effectLst/>
                <a:latin typeface="Arial" pitchFamily="34" charset="0" panose="020B0604020202020204"/>
                <a:cs typeface="Arial" pitchFamily="34" charset="0" panose="020B0604020202020204"/>
              </a:rPr>
              <a:t> Supplying resources for training and deploying models.</a:t>
            </a:r>
            <a:endParaRPr lang="en-US" sz="2000" dirty="0">
              <a:solidFill>
                <a:schemeClr val="bg1">
                  <a:lumMod val="95000"/>
                </a:schemeClr>
              </a:solidFill>
              <a:latin typeface="Arial" pitchFamily="34" charset="0" panose="020B0604020202020204"/>
              <a:cs typeface="Arial" pitchFamily="34" charset="0" panose="020B0604020202020204"/>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rcRect/>
          <a:stretch>
            <a:fillRect/>
          </a:stretch>
        </p:blipFill>
        <p:spPr>
          <a:xfrm>
            <a:off x="1" y="0"/>
            <a:ext cx="12192000" cy="6857999"/>
          </a:xfrm>
          <a:prstGeom prst="rect">
            <a:avLst/>
          </a:prstGeom>
        </p:spPr>
      </p:pic>
      <p:pic>
        <p:nvPicPr>
          <p:cNvPr id="5" name="图片 4" descr="图片包含 户外艺术系列&#10;&#10;自动生成的说明"/>
          <p:cNvPicPr>
            <a:picLocks noChangeAspect="1"/>
          </p:cNvPicPr>
          <p:nvPr/>
        </p:nvPicPr>
        <p:blipFill>
          <a:blip r:embed="rId2"/>
          <a:srcRect l="80168" t="19158" b="54489"/>
          <a:stretch/>
        </p:blipFill>
        <p:spPr>
          <a:xfrm rot="5400000" flipH="1">
            <a:off x="549445" y="-253221"/>
            <a:ext cx="1269799" cy="2137671"/>
          </a:xfrm>
          <a:prstGeom prst="rect">
            <a:avLst/>
          </a:prstGeom>
        </p:spPr>
      </p:pic>
      <p:sp>
        <p:nvSpPr>
          <p:cNvPr id="29" name="Rectangle 18"/>
          <p:cNvSpPr>
            <a:spLocks noChangeArrowheads="1"/>
          </p:cNvSpPr>
          <p:nvPr/>
        </p:nvSpPr>
        <p:spPr bwMode="auto">
          <a:xfrm>
            <a:off x="3510797" y="860120"/>
            <a:ext cx="2438954" cy="738664"/>
          </a:xfrm>
          <a:prstGeom prst="rect">
            <a:avLst/>
          </a:prstGeom>
          <a:noFill/>
          <a:ln>
            <a:noFill/>
          </a:ln>
        </p:spPr>
        <p:txBody>
          <a:bodyPr vert="horz" wrap="square" lIns="0" tIns="0" rIns="0" bIns="0">
            <a:spAutoFit/>
          </a:bodyPr>
          <a:lstStyle/>
          <a:p>
            <a:pPr marL="0" marR="0" indent="0" algn="ctr" defTabSz="914400" rtl="0" eaLnBrk="1" fontAlgn="base" latinLnBrk="0" hangingPunct="1">
              <a:lnSpc>
                <a:spcPct val="100000"/>
              </a:lnSpc>
              <a:spcBef>
                <a:spcPct val="0"/>
              </a:spcBef>
              <a:spcAft>
                <a:spcPct val="0"/>
              </a:spcAft>
              <a:buSzPct val="100000"/>
              <a:buFontTx/>
              <a:buNone/>
            </a:pPr>
            <a:endParaRPr kumimoji="0" lang="en-US" altLang="zh-CN" sz="4800" i="0" u="none" strike="noStrike" kern="1200" cap="none" spc="0" normalizeH="0" baseline="0" noProof="0" dirty="0">
              <a:ln>
                <a:noFill/>
              </a:ln>
              <a:solidFill>
                <a:schemeClr val="bg1">
                  <a:lumMod val="95000"/>
                </a:schemeClr>
              </a:solidFill>
              <a:uLnTx/>
              <a:uFillTx/>
              <a:latin typeface="Noto Sans S Chinese Light" pitchFamily="34" charset="-122" panose="020B0300000000000000"/>
              <a:ea typeface="Noto Sans S Chinese Light" pitchFamily="34" charset="-122" panose="020B0300000000000000"/>
              <a:cs typeface="宋体" pitchFamily="2" charset="-122" panose="02010600030101010101"/>
              <a:sym typeface="Noto Sans S Chinese Light" pitchFamily="34" charset="-122" panose="020B0300000000000000"/>
            </a:endParaRPr>
          </a:p>
        </p:txBody>
      </p:sp>
      <p:sp>
        <p:nvSpPr>
          <p:cNvPr id="30" name="Rectangle 18"/>
          <p:cNvSpPr>
            <a:spLocks noChangeArrowheads="1"/>
          </p:cNvSpPr>
          <p:nvPr/>
        </p:nvSpPr>
        <p:spPr bwMode="auto">
          <a:xfrm>
            <a:off x="5943270" y="951956"/>
            <a:ext cx="3229051" cy="553998"/>
          </a:xfrm>
          <a:prstGeom prst="rect">
            <a:avLst/>
          </a:prstGeom>
          <a:noFill/>
          <a:ln>
            <a:noFill/>
          </a:ln>
        </p:spPr>
        <p:txBody>
          <a:bodyPr vert="horz" wrap="square" lIns="0" tIns="0" rIns="0" bIns="0">
            <a:spAutoFit/>
          </a:bodyPr>
          <a:lstStyle/>
          <a:p>
            <a:pPr marL="0" marR="0" indent="0" defTabSz="914400" rtl="0" eaLnBrk="1" fontAlgn="base" latinLnBrk="0" hangingPunct="1">
              <a:lnSpc>
                <a:spcPct val="100000"/>
              </a:lnSpc>
              <a:spcBef>
                <a:spcPct val="0"/>
              </a:spcBef>
              <a:spcAft>
                <a:spcPct val="0"/>
              </a:spcAft>
              <a:buSzPct val="100000"/>
              <a:buFontTx/>
              <a:buNone/>
            </a:pPr>
          </a:p>
        </p:txBody>
      </p:sp>
      <p:sp>
        <p:nvSpPr>
          <p:cNvPr id="2" name="TextBox 1"/>
          <p:cNvSpPr txBox="1"/>
          <p:nvPr/>
        </p:nvSpPr>
        <p:spPr>
          <a:xfrm>
            <a:off x="2142587" y="941169"/>
            <a:ext cx="4462322" cy="4975657"/>
          </a:xfrm>
          <a:prstGeom prst="rect">
            <a:avLst/>
          </a:prstGeom>
          <a:noFill/>
        </p:spPr>
        <p:txBody>
          <a:bodyPr wrap="square" rtlCol="0">
            <a:spAutoFit/>
          </a:bodyPr>
          <a:lstStyle/>
          <a:p>
            <a:pPr marL="742950" indent="-742950" algn="just">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Definition</a:t>
            </a:r>
          </a:p>
          <a:p>
            <a:pPr marL="742950" indent="-742950">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Types</a:t>
            </a:r>
          </a:p>
          <a:p>
            <a:pPr marL="742950" indent="-742950">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Key Features</a:t>
            </a:r>
            <a:endParaRPr lang="en-PK" sz="3600" dirty="0">
              <a:solidFill>
                <a:schemeClr val="bg1"/>
              </a:solidFill>
              <a:latin typeface="Arial" pitchFamily="34" charset="0" panose="020B0604020202020204"/>
              <a:cs typeface="Arial" pitchFamily="34" charset="0" panose="020B0604020202020204"/>
            </a:endParaRPr>
          </a:p>
          <a:p>
            <a:pPr marL="742950" indent="-742950">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Service Models</a:t>
            </a:r>
          </a:p>
          <a:p>
            <a:pPr marL="742950" indent="-742950">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Benefits</a:t>
            </a:r>
          </a:p>
          <a:p>
            <a:pPr marL="742950" indent="-742950">
              <a:lnSpc>
                <a:spcPct val="150000"/>
              </a:lnSpc>
              <a:buFont typeface="Arial" pitchFamily="34" charset="0" panose="020B0604020202020204"/>
              <a:buChar char="•"/>
            </a:pPr>
            <a:r>
              <a:rPr lang="en-US" sz="3600" dirty="0">
                <a:solidFill>
                  <a:schemeClr val="bg1"/>
                </a:solidFill>
                <a:latin typeface="Arial" pitchFamily="34" charset="0" panose="020B0604020202020204"/>
                <a:cs typeface="Arial" pitchFamily="34" charset="0" panose="020B0604020202020204"/>
              </a:rPr>
              <a:t>Use Cases</a:t>
            </a:r>
            <a:endParaRPr lang="en-PK" sz="3600" dirty="0">
              <a:solidFill>
                <a:schemeClr val="bg1"/>
              </a:solidFill>
              <a:latin typeface="Arial" pitchFamily="34" charset="0" panose="020B0604020202020204"/>
              <a:cs typeface="Arial" pitchFamily="34" charset="0" panose="020B0604020202020204"/>
            </a:endParaRPr>
          </a:p>
        </p:txBody>
      </p:sp>
      <p:pic>
        <p:nvPicPr>
          <p:cNvPr id="73" name="图片 2" descr="图片包含 户外艺术系列&#10;&#10;自动生成的说明"/>
          <p:cNvPicPr>
            <a:picLocks noChangeAspect="1"/>
          </p:cNvPicPr>
          <p:nvPr/>
        </p:nvPicPr>
        <p:blipFill>
          <a:blip r:embed="rId2"/>
          <a:srcRect t="29032" r="57556" b="31187"/>
          <a:stretch/>
        </p:blipFill>
        <p:spPr>
          <a:xfrm rot="5400000">
            <a:off x="10940838" y="5866958"/>
            <a:ext cx="3820015" cy="4773736"/>
          </a:xfrm>
          <a:prstGeom prst="rect">
            <a:avLst/>
          </a:prstGeom>
        </p:spPr>
      </p:pic>
      <p:pic>
        <p:nvPicPr>
          <p:cNvPr id="8" name="图片 22" descr="图片包含 户外艺术系列&#10;&#10;自动生成的说明"/>
          <p:cNvPicPr>
            <a:picLocks noChangeAspect="1"/>
          </p:cNvPicPr>
          <p:nvPr/>
        </p:nvPicPr>
        <p:blipFill>
          <a:blip r:embed="rId2"/>
          <a:srcRect l="80168" t="19158" b="62061"/>
          <a:stretch/>
        </p:blipFill>
        <p:spPr>
          <a:xfrm>
            <a:off x="-641634" y="5055558"/>
            <a:ext cx="3387475" cy="1802441"/>
          </a:xfrm>
          <a:prstGeom prst="rect">
            <a:avLst/>
          </a:prstGeom>
        </p:spPr>
      </p:pic>
      <p:pic>
        <p:nvPicPr>
          <p:cNvPr id="9" name="Picture 8" descr="A blue background with white text&#10;&#10;Description automatically generated"/>
          <p:cNvPicPr>
            <a:picLocks noChangeAspect="1"/>
          </p:cNvPicPr>
          <p:nvPr/>
        </p:nvPicPr>
        <p:blipFill>
          <a:blip r:embed="rId3"/>
          <a:srcRect l="45718"/>
          <a:stretch/>
        </p:blipFill>
        <p:spPr>
          <a:xfrm>
            <a:off x="6773334" y="-1"/>
            <a:ext cx="5409736" cy="6857999"/>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rcRect/>
          <a:stretch>
            <a:fillRect/>
          </a:stretch>
        </p:blipFill>
        <p:spPr>
          <a:xfrm>
            <a:off x="1" y="0"/>
            <a:ext cx="12192000" cy="6857999"/>
          </a:xfrm>
          <a:prstGeom prst="rect">
            <a:avLst/>
          </a:prstGeom>
        </p:spPr>
      </p:pic>
      <p:sp>
        <p:nvSpPr>
          <p:cNvPr id="29" name="文本框 28" descr="e7d195523061f1c0c7fdb8e83abb5dcf03375f2c8b662a4106267E0752567F7A4243849C9E2D773FC6511ADD776D3461389E8BB5BAFBB3C937DB9AB1E09A294486DA4CCF35679A92315A5BDF0C7F02D8DB0983A561B9AD4F9360F817F987ED6312BA78B3C26FE59D74499348EFC01217C87131E0D883B4A0A28311D4F4EF0E5123EE3175F2E8EA19"/>
          <p:cNvSpPr txBox="1"/>
          <p:nvPr/>
        </p:nvSpPr>
        <p:spPr>
          <a:xfrm>
            <a:off x="3626577" y="4810186"/>
            <a:ext cx="4875305" cy="589136"/>
          </a:xfrm>
          <a:prstGeom prst="rect">
            <a:avLst/>
          </a:prstGeom>
          <a:noFill/>
        </p:spPr>
        <p:txBody>
          <a:bodyPr wrap="square" rtlCol="0" anchor="ctr">
            <a:spAutoFit/>
          </a:bodyPr>
          <a:lstStyle/>
          <a:p>
            <a:pPr algn="ctr">
              <a:lnSpc>
                <a:spcPts val="2000"/>
              </a:lnSpc>
            </a:pPr>
            <a:endParaRPr lang="en-US" altLang="zh-CN" sz="1400" dirty="0">
              <a:solidFill>
                <a:schemeClr val="bg1">
                  <a:lumMod val="9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30" name="文本框 29" descr="e7d195523061f1c0c7fdb8e83abb5dcf03375f2c8b662a4106267E0752567F7A4243849C9E2D773FC6511ADD776D3461389E8BB5BAFBB3C937DB9AB1E09A294486DA4CCF35679A92315A5BDF0C7F02D8DB0983A561B9AD4F9360F817F987ED6312BA78B3C26FE59D74499348EFC01217C87131E0D883B4A0A28311D4F4EF0E5123EE3175F2E8EA19"/>
          <p:cNvSpPr txBox="1"/>
          <p:nvPr/>
        </p:nvSpPr>
        <p:spPr>
          <a:xfrm>
            <a:off x="4097973" y="3972721"/>
            <a:ext cx="3830292" cy="769441"/>
          </a:xfrm>
          <a:prstGeom prst="rect">
            <a:avLst/>
          </a:prstGeom>
          <a:noFill/>
        </p:spPr>
        <p:txBody>
          <a:bodyPr wrap="square" rtlCol="0" anchor="ctr">
            <a:spAutoFit/>
          </a:bodyPr>
          <a:lstStyle/>
          <a:p>
            <a:endParaRPr lang="en-US" altLang="zh-CN" sz="4400" b="1" dirty="0">
              <a:solidFill>
                <a:schemeClr val="bg1">
                  <a:lumMod val="9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pic>
        <p:nvPicPr>
          <p:cNvPr id="32" name="图片 31" descr="图片包含 户外艺术系列&#10;&#10;自动生成的说明"/>
          <p:cNvPicPr>
            <a:picLocks noChangeAspect="1"/>
          </p:cNvPicPr>
          <p:nvPr/>
        </p:nvPicPr>
        <p:blipFill>
          <a:blip r:embed="rId2"/>
          <a:srcRect l="80168" t="19158" b="54489"/>
          <a:stretch/>
        </p:blipFill>
        <p:spPr>
          <a:xfrm rot="14177065" flipV="1">
            <a:off x="50389" y="4414776"/>
            <a:ext cx="2299197" cy="4212239"/>
          </a:xfrm>
          <a:prstGeom prst="rect">
            <a:avLst/>
          </a:prstGeom>
        </p:spPr>
      </p:pic>
      <p:sp>
        <p:nvSpPr>
          <p:cNvPr id="2" name="TextBox 1"/>
          <p:cNvSpPr txBox="1"/>
          <p:nvPr/>
        </p:nvSpPr>
        <p:spPr>
          <a:xfrm>
            <a:off x="3719432" y="329505"/>
            <a:ext cx="3613834" cy="1015663"/>
          </a:xfrm>
          <a:prstGeom prst="rect">
            <a:avLst/>
          </a:prstGeom>
          <a:noFill/>
        </p:spPr>
        <p:txBody>
          <a:bodyPr wrap="square" rtlCol="0">
            <a:spAutoFit/>
          </a:bodyPr>
          <a:lstStyle/>
          <a:p>
            <a:r>
              <a:rPr lang="en-US" sz="6000" dirty="0">
                <a:solidFill>
                  <a:schemeClr val="bg1"/>
                </a:solidFill>
              </a:rPr>
              <a:t>Definition</a:t>
            </a:r>
            <a:endParaRPr lang="en-PK" sz="4000" dirty="0">
              <a:solidFill>
                <a:schemeClr val="bg1"/>
              </a:solidFill>
            </a:endParaRPr>
          </a:p>
        </p:txBody>
      </p:sp>
      <p:sp>
        <p:nvSpPr>
          <p:cNvPr id="6" name="TextBox 5"/>
          <p:cNvSpPr txBox="1"/>
          <p:nvPr/>
        </p:nvSpPr>
        <p:spPr>
          <a:xfrm>
            <a:off x="1016000" y="1788182"/>
            <a:ext cx="10160000" cy="3539430"/>
          </a:xfrm>
          <a:prstGeom prst="rect">
            <a:avLst/>
          </a:prstGeom>
          <a:noFill/>
        </p:spPr>
        <p:txBody>
          <a:bodyPr wrap="square">
            <a:spAutoFit/>
          </a:bodyPr>
          <a:lstStyle/>
          <a:p>
            <a:r>
              <a:rPr lang="en-US" sz="3200" b="0" i="0" dirty="0">
                <a:solidFill>
                  <a:schemeClr val="bg1"/>
                </a:solidFill>
                <a:effectLst/>
                <a:latin typeface="Arial" pitchFamily="34" charset="0" panose="020B0604020202020204"/>
                <a:cs typeface="Arial" pitchFamily="34" charset="0" panose="020B0604020202020204"/>
              </a:rPr>
              <a:t>Cloud Computing is a way to provide computing resources over the internet, allowing users to pay only for what they use. Rather than having to buy and manage physical hardware or data centers, users can access resources such as servers, storage, databases, networking, software, and more through cloud service providers.</a:t>
            </a:r>
            <a:endParaRPr lang="en-PK" sz="3200" dirty="0">
              <a:solidFill>
                <a:schemeClr val="bg1"/>
              </a:solidFill>
              <a:latin typeface="Arial" pitchFamily="34" charset="0" panose="020B0604020202020204"/>
              <a:cs typeface="Arial" pitchFamily="34" charset="0" panose="020B0604020202020204"/>
            </a:endParaRPr>
          </a:p>
        </p:txBody>
      </p:sp>
      <p:pic>
        <p:nvPicPr>
          <p:cNvPr id="7" name="图片 31" descr="图片包含 户外艺术系列&#10;&#10;自动生成的说明"/>
          <p:cNvPicPr>
            <a:picLocks noChangeAspect="1"/>
          </p:cNvPicPr>
          <p:nvPr/>
        </p:nvPicPr>
        <p:blipFill>
          <a:blip r:embed="rId2"/>
          <a:srcRect l="80168" t="19158" b="54489"/>
          <a:stretch/>
        </p:blipFill>
        <p:spPr>
          <a:xfrm rot="3041740" flipV="1">
            <a:off x="9136567" y="-1634308"/>
            <a:ext cx="2299197" cy="4212239"/>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217992" y="0"/>
            <a:ext cx="5229227" cy="769441"/>
          </a:xfrm>
          <a:prstGeom prst="rect">
            <a:avLst/>
          </a:prstGeom>
          <a:noFill/>
        </p:spPr>
        <p:txBody>
          <a:bodyPr wrap="square">
            <a:spAutoFit/>
          </a:bodyPr>
          <a:lstStyle/>
          <a:p>
            <a:pPr algn="ctr"/>
            <a:r>
              <a:rPr lang="en-US" sz="4400" b="0" i="0" dirty="0">
                <a:solidFill>
                  <a:schemeClr val="bg1"/>
                </a:solidFill>
                <a:effectLst/>
                <a:latin typeface="Arial" pitchFamily="34" charset="0" panose="020B0604020202020204"/>
                <a:cs typeface="Arial" pitchFamily="34" charset="0" panose="020B0604020202020204"/>
              </a:rPr>
              <a:t>Key Features</a:t>
            </a:r>
            <a:endParaRPr lang="en-PK" sz="4400" dirty="0">
              <a:solidFill>
                <a:schemeClr val="bg1"/>
              </a:solidFill>
              <a:latin typeface="Arial" pitchFamily="34" charset="0" panose="020B0604020202020204"/>
              <a:cs typeface="Arial" pitchFamily="34" charset="0" panose="020B0604020202020204"/>
            </a:endParaRPr>
          </a:p>
        </p:txBody>
      </p:sp>
      <p:sp>
        <p:nvSpPr>
          <p:cNvPr id="19" name="TextBox 18"/>
          <p:cNvSpPr txBox="1"/>
          <p:nvPr/>
        </p:nvSpPr>
        <p:spPr>
          <a:xfrm>
            <a:off x="493483" y="1419111"/>
            <a:ext cx="10892974" cy="707886"/>
          </a:xfrm>
          <a:prstGeom prst="rect">
            <a:avLst/>
          </a:prstGeom>
          <a:noFill/>
        </p:spPr>
        <p:txBody>
          <a:bodyPr wrap="square">
            <a:spAutoFit/>
          </a:bodyPr>
          <a:lstStyle/>
          <a:p>
            <a:pPr marL="457200" indent="-457200">
              <a:buFont typeface="Wingdings" pitchFamily="2" charset="2" panose="05000000000000000000"/>
              <a:buChar char="Ø"/>
            </a:pPr>
            <a:r>
              <a:rPr lang="en-US" sz="2000" b="1" i="0" u="sng" dirty="0">
                <a:solidFill>
                  <a:srgbClr val="000000"/>
                </a:solidFill>
                <a:effectLst/>
                <a:latin typeface="Arial" pitchFamily="34" charset="0" panose="020B0604020202020204"/>
                <a:cs typeface="Arial" pitchFamily="34" charset="0" panose="020B0604020202020204"/>
              </a:rPr>
              <a:t>On-Demand Self-Service:</a:t>
            </a:r>
            <a:r>
              <a:rPr lang="en-US" sz="2000" dirty="0">
                <a:solidFill>
                  <a:srgbClr val="000000"/>
                </a:solidFill>
                <a:latin typeface="Arial" pitchFamily="34" charset="0" panose="020B0604020202020204"/>
                <a:cs typeface="Arial" pitchFamily="34" charset="0" panose="020B0604020202020204"/>
              </a:rPr>
              <a:t> </a:t>
            </a:r>
            <a:r>
              <a:rPr lang="en-US" sz="2000" b="0" i="0" dirty="0">
                <a:solidFill>
                  <a:srgbClr val="000000"/>
                </a:solidFill>
                <a:effectLst/>
                <a:latin typeface="Arial" pitchFamily="34" charset="0" panose="020B0604020202020204"/>
                <a:cs typeface="Arial" pitchFamily="34" charset="0" panose="020B0604020202020204"/>
              </a:rPr>
              <a:t>Users can easily provision resources such as computing power, storage, or applications without requiring direct human assistance.</a:t>
            </a:r>
            <a:endParaRPr lang="en-PK" sz="2000" dirty="0">
              <a:latin typeface="Arial" pitchFamily="34" charset="0" panose="020B0604020202020204"/>
              <a:cs typeface="Arial" pitchFamily="34" charset="0" panose="020B0604020202020204"/>
            </a:endParaRPr>
          </a:p>
        </p:txBody>
      </p:sp>
      <p:sp>
        <p:nvSpPr>
          <p:cNvPr id="22" name="TextBox 21"/>
          <p:cNvSpPr txBox="1"/>
          <p:nvPr/>
        </p:nvSpPr>
        <p:spPr>
          <a:xfrm>
            <a:off x="493483" y="3495122"/>
            <a:ext cx="9884228" cy="707886"/>
          </a:xfrm>
          <a:prstGeom prst="rect">
            <a:avLst/>
          </a:prstGeom>
          <a:noFill/>
        </p:spPr>
        <p:txBody>
          <a:bodyPr wrap="square">
            <a:spAutoFit/>
          </a:bodyPr>
          <a:lstStyle/>
          <a:p>
            <a:pPr marL="457200" indent="-457200">
              <a:buFont typeface="Wingdings" pitchFamily="2" charset="2" panose="05000000000000000000"/>
              <a:buChar char="Ø"/>
            </a:pPr>
            <a:r>
              <a:rPr lang="en-US" sz="2000" b="1" u="sng" dirty="0">
                <a:solidFill>
                  <a:srgbClr val="000000"/>
                </a:solidFill>
                <a:latin typeface="Arial" pitchFamily="34" charset="0" panose="020B0604020202020204"/>
                <a:cs typeface="Arial" pitchFamily="34" charset="0" panose="020B0604020202020204"/>
              </a:rPr>
              <a:t>Resource Pooling:</a:t>
            </a:r>
            <a:r>
              <a:rPr lang="en-US" sz="2000" dirty="0">
                <a:solidFill>
                  <a:srgbClr val="000000"/>
                </a:solidFill>
                <a:latin typeface="Arial" pitchFamily="34" charset="0" panose="020B0604020202020204"/>
                <a:cs typeface="Arial" pitchFamily="34" charset="0" panose="020B0604020202020204"/>
              </a:rPr>
              <a:t> Resources are combined to serve multiple customers, with data and services allocated dynamically based on demand.</a:t>
            </a:r>
            <a:endParaRPr lang="en-PK" sz="2000" dirty="0">
              <a:solidFill>
                <a:srgbClr val="000000"/>
              </a:solidFill>
              <a:latin typeface="Arial" pitchFamily="34" charset="0" panose="020B0604020202020204"/>
              <a:cs typeface="Arial" pitchFamily="34" charset="0" panose="020B0604020202020204"/>
            </a:endParaRPr>
          </a:p>
        </p:txBody>
      </p:sp>
      <p:sp>
        <p:nvSpPr>
          <p:cNvPr id="24" name="TextBox 23"/>
          <p:cNvSpPr txBox="1"/>
          <p:nvPr/>
        </p:nvSpPr>
        <p:spPr>
          <a:xfrm>
            <a:off x="493483" y="4500413"/>
            <a:ext cx="10290630" cy="400110"/>
          </a:xfrm>
          <a:prstGeom prst="rect">
            <a:avLst/>
          </a:prstGeom>
          <a:noFill/>
        </p:spPr>
        <p:txBody>
          <a:bodyPr wrap="square">
            <a:spAutoFit/>
          </a:bodyPr>
          <a:lstStyle/>
          <a:p>
            <a:pPr marL="457200" indent="-457200">
              <a:buFont typeface="Wingdings" pitchFamily="2" charset="2" panose="05000000000000000000"/>
              <a:buChar char="Ø"/>
            </a:pPr>
            <a:r>
              <a:rPr lang="en-US" sz="2000" b="1" i="0" u="sng" dirty="0">
                <a:solidFill>
                  <a:srgbClr val="000000"/>
                </a:solidFill>
                <a:effectLst/>
                <a:latin typeface="Arial" pitchFamily="34" charset="0" panose="020B0604020202020204"/>
                <a:cs typeface="Arial" pitchFamily="34" charset="0" panose="020B0604020202020204"/>
              </a:rPr>
              <a:t>Scalability:</a:t>
            </a:r>
            <a:r>
              <a:rPr lang="en-US" sz="2000" i="0" dirty="0">
                <a:solidFill>
                  <a:srgbClr val="000000"/>
                </a:solidFill>
                <a:effectLst/>
                <a:latin typeface="Arial" pitchFamily="34" charset="0" panose="020B0604020202020204"/>
                <a:cs typeface="Arial" pitchFamily="34" charset="0" panose="020B0604020202020204"/>
              </a:rPr>
              <a:t> </a:t>
            </a:r>
            <a:r>
              <a:rPr lang="en-US" sz="2000" dirty="0">
                <a:solidFill>
                  <a:srgbClr val="000000"/>
                </a:solidFill>
                <a:latin typeface="Arial" pitchFamily="34" charset="0" panose="020B0604020202020204"/>
                <a:cs typeface="Arial" pitchFamily="34" charset="0" panose="020B0604020202020204"/>
              </a:rPr>
              <a:t>Resources can be scaled up or down flexibly to align with the workload.</a:t>
            </a:r>
            <a:endParaRPr lang="en-PK" sz="2000" dirty="0">
              <a:solidFill>
                <a:srgbClr val="000000"/>
              </a:solidFill>
              <a:latin typeface="Arial" pitchFamily="34" charset="0" panose="020B0604020202020204"/>
              <a:cs typeface="Arial" pitchFamily="34" charset="0" panose="020B0604020202020204"/>
            </a:endParaRPr>
          </a:p>
        </p:txBody>
      </p:sp>
      <p:sp>
        <p:nvSpPr>
          <p:cNvPr id="26" name="TextBox 25"/>
          <p:cNvSpPr txBox="1"/>
          <p:nvPr/>
        </p:nvSpPr>
        <p:spPr>
          <a:xfrm>
            <a:off x="493483" y="5327564"/>
            <a:ext cx="10421259" cy="707886"/>
          </a:xfrm>
          <a:prstGeom prst="rect">
            <a:avLst/>
          </a:prstGeom>
          <a:noFill/>
        </p:spPr>
        <p:txBody>
          <a:bodyPr wrap="square">
            <a:spAutoFit/>
          </a:bodyPr>
          <a:lstStyle/>
          <a:p>
            <a:pPr marL="457200" indent="-457200">
              <a:buFont typeface="Wingdings" pitchFamily="2" charset="2" panose="05000000000000000000"/>
              <a:buChar char="Ø"/>
            </a:pPr>
            <a:r>
              <a:rPr lang="en-US" sz="2000" b="1" u="sng" dirty="0">
                <a:solidFill>
                  <a:srgbClr val="000000"/>
                </a:solidFill>
                <a:latin typeface="Arial" pitchFamily="34" charset="0" panose="020B0604020202020204"/>
                <a:cs typeface="Arial" pitchFamily="34" charset="0" panose="020B0604020202020204"/>
              </a:rPr>
              <a:t>Pay-as-You-Go:</a:t>
            </a:r>
            <a:r>
              <a:rPr lang="en-US" b="0" i="0" dirty="0">
                <a:solidFill>
                  <a:srgbClr val="000000"/>
                </a:solidFill>
                <a:effectLst/>
                <a:latin typeface="Inter"/>
              </a:rPr>
              <a:t> </a:t>
            </a:r>
            <a:r>
              <a:rPr lang="en-US" sz="2000" dirty="0">
                <a:solidFill>
                  <a:srgbClr val="000000"/>
                </a:solidFill>
                <a:latin typeface="Arial" pitchFamily="34" charset="0" panose="020B0604020202020204"/>
                <a:cs typeface="Arial" pitchFamily="34" charset="0" panose="020B0604020202020204"/>
              </a:rPr>
              <a:t>Users are charged only for what they utilize, which helps to minimize upfront expenses.</a:t>
            </a:r>
            <a:endParaRPr lang="en-PK" sz="2000" dirty="0">
              <a:solidFill>
                <a:srgbClr val="000000"/>
              </a:solidFill>
              <a:latin typeface="Arial" pitchFamily="34" charset="0" panose="020B0604020202020204"/>
              <a:cs typeface="Arial" pitchFamily="34" charset="0" panose="020B0604020202020204"/>
            </a:endParaRPr>
          </a:p>
        </p:txBody>
      </p:sp>
      <p:sp>
        <p:nvSpPr>
          <p:cNvPr id="27" name="TextBox 19"/>
          <p:cNvSpPr txBox="1"/>
          <p:nvPr/>
        </p:nvSpPr>
        <p:spPr>
          <a:xfrm>
            <a:off x="493483" y="2460849"/>
            <a:ext cx="10551795" cy="736868"/>
          </a:xfrm>
          <a:prstGeom prst="rect">
            <a:avLst/>
          </a:prstGeom>
          <a:noFill/>
        </p:spPr>
        <p:txBody>
          <a:bodyPr wrap="square">
            <a:spAutoFit/>
          </a:bodyPr>
          <a:lstStyle/>
          <a:p>
            <a:pPr marL="457200" indent="-457200" rtl="0">
              <a:lnSpc>
                <a:spcPct val="107000"/>
              </a:lnSpc>
              <a:spcAft>
                <a:spcPts val="800"/>
              </a:spcAft>
              <a:buFont typeface="Wingdings" pitchFamily="2" charset="2" panose="05000000000000000000"/>
              <a:buChar char="Ø"/>
            </a:pPr>
            <a:r>
              <a:rPr lang="en-US" sz="2000" b="1" u="sng" dirty="0">
                <a:solidFill>
                  <a:srgbClr val="000000"/>
                </a:solidFill>
                <a:latin typeface="Arial" pitchFamily="34" charset="0" panose="020B0604020202020204"/>
                <a:cs typeface="Arial" pitchFamily="34" charset="0" panose="020B0604020202020204"/>
              </a:rPr>
              <a:t>Broad Network Access:</a:t>
            </a:r>
            <a:r>
              <a:rPr lang="en-US" sz="2000" dirty="0">
                <a:solidFill>
                  <a:srgbClr val="000000"/>
                </a:solidFill>
                <a:latin typeface="Arial" pitchFamily="34" charset="0" panose="020B0604020202020204"/>
                <a:cs typeface="Arial" pitchFamily="34" charset="0" panose="020B0604020202020204"/>
              </a:rPr>
              <a:t> Services are available over the internet, accessible from any location and on a variety of devices.</a:t>
            </a:r>
            <a:endParaRPr lang="en-PK" sz="2000" dirty="0">
              <a:solidFill>
                <a:srgbClr val="000000"/>
              </a:solidFill>
              <a:latin typeface="Arial" pitchFamily="34" charset="0" panose="020B0604020202020204"/>
              <a:cs typeface="Arial" pitchFamily="34" charset="0" panose="020B0604020202020204"/>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30269" y="1035514"/>
            <a:ext cx="2608332" cy="2862322"/>
          </a:xfrm>
          <a:prstGeom prst="rect">
            <a:avLst/>
          </a:prstGeom>
          <a:noFill/>
        </p:spPr>
        <p:txBody>
          <a:bodyPr wrap="square">
            <a:spAutoFit/>
          </a:bodyPr>
          <a:lstStyle/>
          <a:p>
            <a:pPr marL="342900" indent="-342900">
              <a:buFont typeface="Wingdings" pitchFamily="2" charset="2" panose="05000000000000000000"/>
              <a:buChar char="Ø"/>
            </a:pPr>
            <a:r>
              <a:rPr lang="en-PK" sz="2000" b="1" u="sng" dirty="0">
                <a:solidFill>
                  <a:srgbClr val="000000"/>
                </a:solidFill>
                <a:latin typeface="Arial" pitchFamily="34" charset="0" panose="020B0604020202020204"/>
                <a:cs typeface="Arial" pitchFamily="34" charset="0" panose="020B0604020202020204"/>
              </a:rPr>
              <a:t>Multi-Cloud</a:t>
            </a:r>
            <a:r>
              <a:rPr lang="en-PK" dirty="0"/>
              <a:t>:</a:t>
            </a:r>
            <a:r>
              <a:rPr lang="en-US" dirty="0"/>
              <a:t> </a:t>
            </a:r>
            <a:r>
              <a:rPr lang="en-PK" sz="2000" dirty="0">
                <a:solidFill>
                  <a:srgbClr val="000000"/>
                </a:solidFill>
                <a:latin typeface="Arial" pitchFamily="34" charset="0" panose="020B0604020202020204"/>
                <a:cs typeface="Arial" pitchFamily="34" charset="0" panose="020B0604020202020204"/>
              </a:rPr>
              <a:t>Utilizes multiple cloud services from different providers to prevent vendor lock-in and enhance reliability.</a:t>
            </a:r>
          </a:p>
        </p:txBody>
      </p:sp>
      <p:sp>
        <p:nvSpPr>
          <p:cNvPr id="5" name="TextBox 4"/>
          <p:cNvSpPr txBox="1"/>
          <p:nvPr/>
        </p:nvSpPr>
        <p:spPr>
          <a:xfrm>
            <a:off x="3798437" y="0"/>
            <a:ext cx="7621353" cy="769441"/>
          </a:xfrm>
          <a:prstGeom prst="rect">
            <a:avLst/>
          </a:prstGeom>
          <a:noFill/>
        </p:spPr>
        <p:txBody>
          <a:bodyPr wrap="square">
            <a:spAutoFit/>
          </a:bodyPr>
          <a:lstStyle/>
          <a:p>
            <a:pPr algn="ctr"/>
            <a:r>
              <a:rPr lang="en-PK" sz="4400" dirty="0">
                <a:solidFill>
                  <a:schemeClr val="bg1"/>
                </a:solidFill>
                <a:latin typeface="Arial" pitchFamily="34" charset="0" panose="020B0604020202020204"/>
                <a:cs typeface="Arial" pitchFamily="34" charset="0" panose="020B0604020202020204"/>
              </a:rPr>
              <a:t>Types of Cloud Computing</a:t>
            </a:r>
          </a:p>
        </p:txBody>
      </p:sp>
      <p:sp>
        <p:nvSpPr>
          <p:cNvPr id="8" name="TextBox 7"/>
          <p:cNvSpPr txBox="1"/>
          <p:nvPr/>
        </p:nvSpPr>
        <p:spPr>
          <a:xfrm>
            <a:off x="97076" y="1035514"/>
            <a:ext cx="2710150" cy="2862322"/>
          </a:xfrm>
          <a:prstGeom prst="rect">
            <a:avLst/>
          </a:prstGeom>
          <a:noFill/>
        </p:spPr>
        <p:txBody>
          <a:bodyPr wrap="square">
            <a:spAutoFit/>
          </a:bodyPr>
          <a:lstStyle/>
          <a:p>
            <a:pPr marL="342900" indent="-342900">
              <a:buFont typeface="Wingdings" pitchFamily="2" charset="2" panose="05000000000000000000"/>
              <a:buChar char="Ø"/>
            </a:pPr>
            <a:r>
              <a:rPr lang="en-PK" sz="2000" b="1" u="sng" dirty="0">
                <a:solidFill>
                  <a:srgbClr val="000000"/>
                </a:solidFill>
                <a:latin typeface="Arial" pitchFamily="34" charset="0" panose="020B0604020202020204"/>
                <a:cs typeface="Arial" pitchFamily="34" charset="0" panose="020B0604020202020204"/>
              </a:rPr>
              <a:t>Public Cloud</a:t>
            </a:r>
            <a:r>
              <a:rPr lang="en-PK" dirty="0"/>
              <a:t>:</a:t>
            </a:r>
            <a:r>
              <a:rPr lang="en-US" dirty="0"/>
              <a:t> </a:t>
            </a:r>
            <a:r>
              <a:rPr lang="en-PK" sz="2000" dirty="0">
                <a:solidFill>
                  <a:srgbClr val="000000"/>
                </a:solidFill>
                <a:latin typeface="Arial" pitchFamily="34" charset="0" panose="020B0604020202020204"/>
                <a:cs typeface="Arial" pitchFamily="34" charset="0" panose="020B0604020202020204"/>
              </a:rPr>
              <a:t>Services are delivered via the internet to various organizations.</a:t>
            </a:r>
          </a:p>
          <a:p>
            <a:r>
              <a:rPr lang="en-US" sz="2000" dirty="0">
                <a:solidFill>
                  <a:srgbClr val="000000"/>
                </a:solidFill>
                <a:latin typeface="Arial" pitchFamily="34" charset="0" panose="020B0604020202020204"/>
                <a:cs typeface="Arial" pitchFamily="34" charset="0" panose="020B0604020202020204"/>
              </a:rPr>
              <a:t>     </a:t>
            </a:r>
            <a:r>
              <a:rPr lang="en-PK" sz="2000" dirty="0">
                <a:solidFill>
                  <a:srgbClr val="000000"/>
                </a:solidFill>
                <a:latin typeface="Arial" pitchFamily="34" charset="0" panose="020B0604020202020204"/>
                <a:cs typeface="Arial" pitchFamily="34" charset="0" panose="020B0604020202020204"/>
              </a:rPr>
              <a:t>Example: AWS,</a:t>
            </a:r>
            <a:endParaRPr lang="en-US" sz="2000" dirty="0">
              <a:solidFill>
                <a:srgbClr val="000000"/>
              </a:solidFill>
              <a:latin typeface="Arial" pitchFamily="34" charset="0" panose="020B0604020202020204"/>
              <a:cs typeface="Arial" pitchFamily="34" charset="0" panose="020B0604020202020204"/>
            </a:endParaRPr>
          </a:p>
          <a:p>
            <a:r>
              <a:rPr lang="en-PK" sz="2000" dirty="0">
                <a:solidFill>
                  <a:srgbClr val="000000"/>
                </a:solidFill>
                <a:latin typeface="Arial" pitchFamily="34" charset="0" panose="020B0604020202020204"/>
                <a:cs typeface="Arial" pitchFamily="34" charset="0" panose="020B0604020202020204"/>
              </a:rPr>
              <a:t>Microsoft Azure, Google Cloud Platform.</a:t>
            </a:r>
            <a:endParaRPr lang="en-US" sz="2000" dirty="0">
              <a:solidFill>
                <a:srgbClr val="000000"/>
              </a:solidFill>
              <a:latin typeface="Arial" pitchFamily="34" charset="0" panose="020B0604020202020204"/>
              <a:cs typeface="Arial" pitchFamily="34" charset="0" panose="020B0604020202020204"/>
            </a:endParaRPr>
          </a:p>
        </p:txBody>
      </p:sp>
      <p:sp>
        <p:nvSpPr>
          <p:cNvPr id="12" name="TextBox 11"/>
          <p:cNvSpPr txBox="1"/>
          <p:nvPr/>
        </p:nvSpPr>
        <p:spPr>
          <a:xfrm>
            <a:off x="2807226" y="1035514"/>
            <a:ext cx="2904952" cy="2554545"/>
          </a:xfrm>
          <a:prstGeom prst="rect">
            <a:avLst/>
          </a:prstGeom>
          <a:noFill/>
        </p:spPr>
        <p:txBody>
          <a:bodyPr wrap="square">
            <a:spAutoFit/>
          </a:bodyPr>
          <a:lstStyle/>
          <a:p>
            <a:pPr marL="342900" indent="-342900">
              <a:buFont typeface="Wingdings" pitchFamily="2" charset="2" panose="05000000000000000000"/>
              <a:buChar char="Ø"/>
            </a:pPr>
            <a:r>
              <a:rPr lang="en-PK" sz="2000" b="1" u="sng" dirty="0">
                <a:solidFill>
                  <a:srgbClr val="000000"/>
                </a:solidFill>
                <a:latin typeface="Arial" pitchFamily="34" charset="0" panose="020B0604020202020204"/>
                <a:cs typeface="Arial" pitchFamily="34" charset="0" panose="020B0604020202020204"/>
              </a:rPr>
              <a:t>Private Cloud</a:t>
            </a:r>
            <a:r>
              <a:rPr lang="en-PK" dirty="0"/>
              <a:t>:</a:t>
            </a:r>
            <a:r>
              <a:rPr lang="en-US" dirty="0"/>
              <a:t> </a:t>
            </a:r>
            <a:r>
              <a:rPr lang="en-PK" sz="2000" dirty="0">
                <a:solidFill>
                  <a:srgbClr val="000000"/>
                </a:solidFill>
                <a:latin typeface="Arial" pitchFamily="34" charset="0" panose="020B0604020202020204"/>
                <a:cs typeface="Arial" pitchFamily="34" charset="0" panose="020B0604020202020204"/>
              </a:rPr>
              <a:t>Dedicated to a single organization, offering greater control and privacy.</a:t>
            </a:r>
            <a:r>
              <a:rPr lang="en-US" sz="2000" dirty="0">
                <a:solidFill>
                  <a:srgbClr val="000000"/>
                </a:solidFill>
                <a:latin typeface="Arial" pitchFamily="34" charset="0" panose="020B0604020202020204"/>
                <a:cs typeface="Arial" pitchFamily="34" charset="0" panose="020B0604020202020204"/>
              </a:rPr>
              <a:t>It c</a:t>
            </a:r>
            <a:r>
              <a:rPr lang="en-PK" sz="2000" dirty="0">
                <a:solidFill>
                  <a:srgbClr val="000000"/>
                </a:solidFill>
                <a:latin typeface="Arial" pitchFamily="34" charset="0" panose="020B0604020202020204"/>
                <a:cs typeface="Arial" pitchFamily="34" charset="0" panose="020B0604020202020204"/>
              </a:rPr>
              <a:t>an be hosted on-site or by a third-party provider.</a:t>
            </a:r>
            <a:endParaRPr lang="en-US" sz="2000" dirty="0">
              <a:solidFill>
                <a:srgbClr val="000000"/>
              </a:solidFill>
              <a:latin typeface="Arial" pitchFamily="34" charset="0" panose="020B0604020202020204"/>
              <a:cs typeface="Arial" pitchFamily="34" charset="0" panose="020B0604020202020204"/>
            </a:endParaRPr>
          </a:p>
        </p:txBody>
      </p:sp>
      <p:sp>
        <p:nvSpPr>
          <p:cNvPr id="14" name="TextBox 13"/>
          <p:cNvSpPr txBox="1"/>
          <p:nvPr/>
        </p:nvSpPr>
        <p:spPr>
          <a:xfrm>
            <a:off x="8704332" y="1035514"/>
            <a:ext cx="3100138" cy="1938992"/>
          </a:xfrm>
          <a:prstGeom prst="rect">
            <a:avLst/>
          </a:prstGeom>
          <a:noFill/>
        </p:spPr>
        <p:txBody>
          <a:bodyPr wrap="square">
            <a:spAutoFit/>
          </a:bodyPr>
          <a:lstStyle/>
          <a:p>
            <a:pPr marL="342900" indent="-342900">
              <a:buFont typeface="Wingdings" pitchFamily="2" charset="2" panose="05000000000000000000"/>
              <a:buChar char="Ø"/>
            </a:pPr>
            <a:r>
              <a:rPr lang="en-PK" sz="2000" b="1" u="sng" dirty="0">
                <a:solidFill>
                  <a:srgbClr val="000000"/>
                </a:solidFill>
                <a:latin typeface="Arial" pitchFamily="34" charset="0" panose="020B0604020202020204"/>
                <a:cs typeface="Arial" pitchFamily="34" charset="0" panose="020B0604020202020204"/>
              </a:rPr>
              <a:t>Hybrid Cloud</a:t>
            </a:r>
            <a:r>
              <a:rPr lang="en-PK" dirty="0"/>
              <a:t>:</a:t>
            </a:r>
            <a:r>
              <a:rPr lang="en-US" dirty="0"/>
              <a:t> </a:t>
            </a:r>
            <a:r>
              <a:rPr lang="en-PK" sz="2000" dirty="0">
                <a:solidFill>
                  <a:srgbClr val="000000"/>
                </a:solidFill>
                <a:latin typeface="Arial" pitchFamily="34" charset="0" panose="020B0604020202020204"/>
                <a:cs typeface="Arial" pitchFamily="34" charset="0" panose="020B0604020202020204"/>
              </a:rPr>
              <a:t>Merges public and private clouds, enabling data and applications to transfer between them.</a:t>
            </a:r>
            <a:endParaRPr lang="en-US" sz="2000" dirty="0">
              <a:solidFill>
                <a:srgbClr val="000000"/>
              </a:solidFill>
              <a:latin typeface="Arial" pitchFamily="34" charset="0" panose="020B0604020202020204"/>
              <a:cs typeface="Arial" pitchFamily="34" charset="0" panose="020B0604020202020204"/>
            </a:endParaRPr>
          </a:p>
        </p:txBody>
      </p:sp>
      <p:pic>
        <p:nvPicPr>
          <p:cNvPr id="4" name="Picture 3"/>
          <p:cNvPicPr>
            <a:picLocks noChangeAspect="1"/>
          </p:cNvPicPr>
          <p:nvPr/>
        </p:nvPicPr>
        <p:blipFill>
          <a:blip r:embed="rId1"/>
          <a:srcRect/>
          <a:stretch>
            <a:fillRect/>
          </a:stretch>
        </p:blipFill>
        <p:spPr>
          <a:xfrm>
            <a:off x="2061279" y="3897836"/>
            <a:ext cx="7301797" cy="2960164"/>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8" name="Rectangle 7"/>
          <p:cNvSpPr/>
          <p:nvPr/>
        </p:nvSpPr>
        <p:spPr>
          <a:xfrm>
            <a:off x="0" y="0"/>
            <a:ext cx="12192000" cy="8312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8" name="TextBox 17"/>
          <p:cNvSpPr txBox="1"/>
          <p:nvPr/>
        </p:nvSpPr>
        <p:spPr>
          <a:xfrm>
            <a:off x="793750" y="1176803"/>
            <a:ext cx="9918700" cy="1600438"/>
          </a:xfrm>
          <a:prstGeom prst="rect">
            <a:avLst/>
          </a:prstGeom>
          <a:noFill/>
        </p:spPr>
        <p:txBody>
          <a:bodyPr wrap="square">
            <a:spAutoFit/>
          </a:bodyPr>
          <a:lstStyle/>
          <a:p>
            <a:pPr marL="342900" indent="-342900">
              <a:buFont typeface="Wingdings" pitchFamily="2" charset="2" panose="05000000000000000000"/>
              <a:buChar char="Ø"/>
            </a:pPr>
            <a:r>
              <a:rPr lang="en-US" sz="2000" b="1" i="0" u="sng" dirty="0">
                <a:solidFill>
                  <a:schemeClr val="bg1"/>
                </a:solidFill>
                <a:effectLst/>
                <a:latin typeface="Arial" pitchFamily="34" charset="0" panose="020B0604020202020204"/>
                <a:cs typeface="Arial" pitchFamily="34" charset="0" panose="020B0604020202020204"/>
              </a:rPr>
              <a:t>Infrastructure as a Service (IaaS)</a:t>
            </a:r>
            <a:r>
              <a:rPr lang="en-US" sz="2000" b="1" u="sng" dirty="0">
                <a:solidFill>
                  <a:schemeClr val="bg1"/>
                </a:solidFill>
                <a:latin typeface="Arial" pitchFamily="34" charset="0" panose="020B0604020202020204"/>
                <a:cs typeface="Arial" pitchFamily="34" charset="0" panose="020B0604020202020204"/>
              </a:rPr>
              <a:t>:</a:t>
            </a:r>
            <a:r>
              <a:rPr lang="en-US" sz="2000" b="0" i="0" dirty="0">
                <a:solidFill>
                  <a:schemeClr val="bg1"/>
                </a:solidFill>
                <a:effectLst/>
                <a:latin typeface="Arial" pitchFamily="34" charset="0" panose="020B0604020202020204"/>
                <a:cs typeface="Arial" pitchFamily="34" charset="0" panose="020B0604020202020204"/>
              </a:rPr>
              <a:t> </a:t>
            </a:r>
            <a:r>
              <a:rPr lang="en-US" sz="2000" dirty="0">
                <a:solidFill>
                  <a:schemeClr val="bg1"/>
                </a:solidFill>
                <a:latin typeface="Arial" pitchFamily="34" charset="0" panose="020B0604020202020204"/>
                <a:cs typeface="Arial" pitchFamily="34" charset="0" panose="020B0604020202020204"/>
              </a:rPr>
              <a:t>O</a:t>
            </a:r>
            <a:r>
              <a:rPr lang="en-US" sz="2000" b="0" i="0" dirty="0">
                <a:solidFill>
                  <a:schemeClr val="bg1"/>
                </a:solidFill>
                <a:effectLst/>
                <a:latin typeface="Arial" pitchFamily="34" charset="0" panose="020B0604020202020204"/>
                <a:cs typeface="Arial" pitchFamily="34" charset="0" panose="020B0604020202020204"/>
              </a:rPr>
              <a:t>ffers virtualized computing resources such as servers, storage, and networking.</a:t>
            </a:r>
          </a:p>
          <a:p>
            <a:endParaRPr lang="en-US" sz="2000" b="0" i="0" dirty="0">
              <a:solidFill>
                <a:schemeClr val="bg1"/>
              </a:solidFill>
              <a:effectLst/>
              <a:latin typeface="Arial" pitchFamily="34" charset="0" panose="020B0604020202020204"/>
              <a:cs typeface="Arial" pitchFamily="34" charset="0" panose="020B0604020202020204"/>
            </a:endParaRPr>
          </a:p>
          <a:p>
            <a:r>
              <a:rPr lang="en-US" sz="2000" b="0" i="0" dirty="0">
                <a:solidFill>
                  <a:schemeClr val="bg1"/>
                </a:solidFill>
                <a:effectLst/>
                <a:latin typeface="Arial" pitchFamily="34" charset="0" panose="020B0604020202020204"/>
                <a:cs typeface="Arial" pitchFamily="34" charset="0" panose="020B0604020202020204"/>
              </a:rPr>
              <a:t>Examples include Amazon EC2 and Google Compute Engine. </a:t>
            </a:r>
            <a:br>
              <a:rPr lang="en-US" sz="2000" dirty="0">
                <a:solidFill>
                  <a:schemeClr val="bg1"/>
                </a:solidFill>
                <a:latin typeface="Arial" pitchFamily="34" charset="0" panose="020B0604020202020204"/>
                <a:cs typeface="Arial" pitchFamily="34" charset="0" panose="020B0604020202020204"/>
              </a:rPr>
            </a:br>
            <a:endParaRPr lang="en-PK" dirty="0">
              <a:solidFill>
                <a:schemeClr val="bg1"/>
              </a:solidFill>
              <a:latin typeface="Arial" pitchFamily="34" charset="0" panose="020B0604020202020204"/>
              <a:cs typeface="Arial" pitchFamily="34" charset="0" panose="020B0604020202020204"/>
            </a:endParaRPr>
          </a:p>
        </p:txBody>
      </p:sp>
      <p:sp>
        <p:nvSpPr>
          <p:cNvPr id="20" name="TextBox 19"/>
          <p:cNvSpPr txBox="1"/>
          <p:nvPr/>
        </p:nvSpPr>
        <p:spPr>
          <a:xfrm>
            <a:off x="793750" y="2873177"/>
            <a:ext cx="9677400" cy="1631216"/>
          </a:xfrm>
          <a:prstGeom prst="rect">
            <a:avLst/>
          </a:prstGeom>
          <a:noFill/>
        </p:spPr>
        <p:txBody>
          <a:bodyPr wrap="square">
            <a:spAutoFit/>
          </a:bodyPr>
          <a:lstStyle/>
          <a:p>
            <a:pPr marL="342900" indent="-342900">
              <a:buFont typeface="Wingdings" pitchFamily="2" charset="2" panose="05000000000000000000"/>
              <a:buChar char="Ø"/>
            </a:pPr>
            <a:r>
              <a:rPr lang="en-US" sz="2000" b="1" u="sng" dirty="0">
                <a:solidFill>
                  <a:schemeClr val="bg1"/>
                </a:solidFill>
                <a:latin typeface="Arial" pitchFamily="34" charset="0" panose="020B0604020202020204"/>
                <a:cs typeface="Arial" pitchFamily="34" charset="0" panose="020B0604020202020204"/>
              </a:rPr>
              <a:t>Platform as a Service (PaaS):</a:t>
            </a:r>
            <a:r>
              <a:rPr lang="en-US" b="0" i="0" dirty="0">
                <a:solidFill>
                  <a:srgbClr val="000000"/>
                </a:solidFill>
                <a:effectLst/>
                <a:latin typeface="Inter"/>
              </a:rPr>
              <a:t> </a:t>
            </a:r>
            <a:r>
              <a:rPr lang="en-US" sz="2000" dirty="0">
                <a:solidFill>
                  <a:schemeClr val="bg1"/>
                </a:solidFill>
                <a:latin typeface="Arial" pitchFamily="34" charset="0" panose="020B0604020202020204"/>
                <a:cs typeface="Arial" pitchFamily="34" charset="0" panose="020B0604020202020204"/>
              </a:rPr>
              <a:t>P</a:t>
            </a:r>
            <a:r>
              <a:rPr lang="en-US" sz="2000" b="0" i="0" dirty="0">
                <a:solidFill>
                  <a:schemeClr val="bg1"/>
                </a:solidFill>
                <a:effectLst/>
                <a:latin typeface="Arial" pitchFamily="34" charset="0" panose="020B0604020202020204"/>
                <a:cs typeface="Arial" pitchFamily="34" charset="0" panose="020B0604020202020204"/>
              </a:rPr>
              <a:t>rovides a platform that allows developers to build, test, and deploy applications without the need to manage the underlying infrastructure.</a:t>
            </a:r>
          </a:p>
          <a:p>
            <a:endParaRPr lang="en-US" sz="2000" dirty="0">
              <a:solidFill>
                <a:schemeClr val="bg1"/>
              </a:solidFill>
              <a:latin typeface="Arial" pitchFamily="34" charset="0" panose="020B0604020202020204"/>
              <a:cs typeface="Arial" pitchFamily="34" charset="0" panose="020B0604020202020204"/>
            </a:endParaRPr>
          </a:p>
          <a:p>
            <a:r>
              <a:rPr lang="en-US" sz="2000" b="0" i="0" dirty="0">
                <a:solidFill>
                  <a:schemeClr val="bg1"/>
                </a:solidFill>
                <a:effectLst/>
                <a:latin typeface="Arial" pitchFamily="34" charset="0" panose="020B0604020202020204"/>
                <a:cs typeface="Arial" pitchFamily="34" charset="0" panose="020B0604020202020204"/>
              </a:rPr>
              <a:t>Examples are Google App Engine and Microsoft Azure App Service.</a:t>
            </a:r>
            <a:endParaRPr lang="en-PK" dirty="0">
              <a:solidFill>
                <a:schemeClr val="bg1"/>
              </a:solidFill>
              <a:latin typeface="Arial" pitchFamily="34" charset="0" panose="020B0604020202020204"/>
              <a:cs typeface="Arial" pitchFamily="34" charset="0" panose="020B0604020202020204"/>
            </a:endParaRPr>
          </a:p>
        </p:txBody>
      </p:sp>
      <p:sp>
        <p:nvSpPr>
          <p:cNvPr id="22" name="TextBox 21"/>
          <p:cNvSpPr txBox="1"/>
          <p:nvPr/>
        </p:nvSpPr>
        <p:spPr>
          <a:xfrm>
            <a:off x="793750" y="5173365"/>
            <a:ext cx="9436100" cy="1015663"/>
          </a:xfrm>
          <a:prstGeom prst="rect">
            <a:avLst/>
          </a:prstGeom>
          <a:noFill/>
        </p:spPr>
        <p:txBody>
          <a:bodyPr wrap="square">
            <a:spAutoFit/>
          </a:bodyPr>
          <a:lstStyle/>
          <a:p>
            <a:pPr marL="342900" indent="-342900">
              <a:buFont typeface="Wingdings" pitchFamily="2" charset="2" panose="05000000000000000000"/>
              <a:buChar char="Ø"/>
            </a:pPr>
            <a:r>
              <a:rPr lang="en-US" sz="2000" b="1" i="0" u="sng" dirty="0">
                <a:solidFill>
                  <a:schemeClr val="bg1"/>
                </a:solidFill>
                <a:effectLst/>
                <a:latin typeface="Arial" pitchFamily="34" charset="0" panose="020B0604020202020204"/>
                <a:cs typeface="Arial" pitchFamily="34" charset="0" panose="020B0604020202020204"/>
              </a:rPr>
              <a:t>Software as a Service (SaaS):</a:t>
            </a:r>
            <a:r>
              <a:rPr lang="en-US" b="0" i="0" dirty="0">
                <a:solidFill>
                  <a:srgbClr val="000000"/>
                </a:solidFill>
                <a:effectLst/>
                <a:latin typeface="Inter"/>
              </a:rPr>
              <a:t> </a:t>
            </a:r>
            <a:r>
              <a:rPr lang="en-US" sz="2000" dirty="0">
                <a:solidFill>
                  <a:schemeClr val="bg1"/>
                </a:solidFill>
                <a:latin typeface="Arial" pitchFamily="34" charset="0" panose="020B0604020202020204"/>
                <a:cs typeface="Arial" pitchFamily="34" charset="0" panose="020B0604020202020204"/>
              </a:rPr>
              <a:t>D</a:t>
            </a:r>
            <a:r>
              <a:rPr lang="en-US" sz="2000" b="0" i="0" dirty="0">
                <a:solidFill>
                  <a:schemeClr val="bg1"/>
                </a:solidFill>
                <a:effectLst/>
                <a:latin typeface="Arial" pitchFamily="34" charset="0" panose="020B0604020202020204"/>
                <a:cs typeface="Arial" pitchFamily="34" charset="0" panose="020B0604020202020204"/>
              </a:rPr>
              <a:t>elivers software applications via the internet.</a:t>
            </a:r>
            <a:endParaRPr lang="en-US" sz="2000" dirty="0">
              <a:solidFill>
                <a:schemeClr val="bg1"/>
              </a:solidFill>
              <a:latin typeface="Arial" pitchFamily="34" charset="0" panose="020B0604020202020204"/>
              <a:cs typeface="Arial" pitchFamily="34" charset="0" panose="020B0604020202020204"/>
            </a:endParaRPr>
          </a:p>
          <a:p>
            <a:endParaRPr lang="en-US" sz="2000" dirty="0">
              <a:solidFill>
                <a:schemeClr val="bg1"/>
              </a:solidFill>
              <a:latin typeface="Arial" pitchFamily="34" charset="0" panose="020B0604020202020204"/>
              <a:cs typeface="Arial" pitchFamily="34" charset="0" panose="020B0604020202020204"/>
            </a:endParaRPr>
          </a:p>
          <a:p>
            <a:r>
              <a:rPr lang="en-US" sz="2000" b="0" i="0" dirty="0">
                <a:solidFill>
                  <a:schemeClr val="bg1"/>
                </a:solidFill>
                <a:effectLst/>
                <a:latin typeface="Arial" pitchFamily="34" charset="0" panose="020B0604020202020204"/>
                <a:cs typeface="Arial" pitchFamily="34" charset="0" panose="020B0604020202020204"/>
              </a:rPr>
              <a:t>Examples include Google Workspace and Salesforce.</a:t>
            </a:r>
            <a:endParaRPr lang="en-PK" dirty="0">
              <a:solidFill>
                <a:schemeClr val="bg1"/>
              </a:solidFill>
              <a:latin typeface="Arial" pitchFamily="34" charset="0" panose="020B0604020202020204"/>
              <a:cs typeface="Arial" pitchFamily="34" charset="0" panose="020B0604020202020204"/>
            </a:endParaRPr>
          </a:p>
        </p:txBody>
      </p:sp>
      <p:sp>
        <p:nvSpPr>
          <p:cNvPr id="24" name="TextBox 23"/>
          <p:cNvSpPr txBox="1"/>
          <p:nvPr/>
        </p:nvSpPr>
        <p:spPr>
          <a:xfrm>
            <a:off x="1139825" y="30915"/>
            <a:ext cx="4371975" cy="769441"/>
          </a:xfrm>
          <a:prstGeom prst="rect">
            <a:avLst/>
          </a:prstGeom>
          <a:noFill/>
        </p:spPr>
        <p:txBody>
          <a:bodyPr wrap="square">
            <a:spAutoFit/>
          </a:bodyPr>
          <a:lstStyle/>
          <a:p>
            <a:r>
              <a:rPr lang="en-PK" sz="4400" dirty="0">
                <a:latin typeface="Arial" pitchFamily="34" charset="0" panose="020B0604020202020204"/>
                <a:cs typeface="Arial" pitchFamily="34" charset="0" panose="020B0604020202020204"/>
              </a:rPr>
              <a:t>Service Models</a:t>
            </a:r>
            <a:endParaRPr lang="en-PK" dirty="0">
              <a:latin typeface="Arial" pitchFamily="34" charset="0" panose="020B0604020202020204"/>
              <a:cs typeface="Arial" pitchFamily="34" charset="0" panose="020B0604020202020204"/>
            </a:endParaRPr>
          </a:p>
        </p:txBody>
      </p:sp>
      <p:sp>
        <p:nvSpPr>
          <p:cNvPr id="40" name="矩形 60"/>
          <p:cNvSpPr/>
          <p:nvPr/>
        </p:nvSpPr>
        <p:spPr>
          <a:xfrm>
            <a:off x="5925630" y="21806"/>
            <a:ext cx="1047600" cy="787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1" name="Freeform 245"/>
          <p:cNvSpPr>
            <a:spLocks noChangeAspect="1"/>
          </p:cNvSpPr>
          <p:nvPr/>
        </p:nvSpPr>
        <p:spPr bwMode="auto">
          <a:xfrm>
            <a:off x="7253502" y="162030"/>
            <a:ext cx="401804" cy="561339"/>
          </a:xfrm>
          <a:custGeom>
            <a:avLst/>
            <a:rect l="l" t="t"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650" tIns="60825" rIns="121650" bIns="60825" anchor="t">
            <a:prstTxWarp prst="textNoShape">
              <a:avLst/>
            </a:prstTxWarp>
          </a:bodyPr>
          <a:lstStyle/>
          <a:p>
            <a:endParaRPr lang="en-US" sz="3099" dirty="0">
              <a:solidFill>
                <a:schemeClr val="tx1">
                  <a:lumMod val="65000"/>
                  <a:lumOff val="3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2" name="矩形 59"/>
          <p:cNvSpPr/>
          <p:nvPr/>
        </p:nvSpPr>
        <p:spPr>
          <a:xfrm>
            <a:off x="7253502" y="30915"/>
            <a:ext cx="1048909" cy="78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3" name="矩形 61"/>
          <p:cNvSpPr/>
          <p:nvPr/>
        </p:nvSpPr>
        <p:spPr>
          <a:xfrm>
            <a:off x="13519872" y="564162"/>
            <a:ext cx="1048909" cy="16312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4" name="矩形 62"/>
          <p:cNvSpPr/>
          <p:nvPr/>
        </p:nvSpPr>
        <p:spPr>
          <a:xfrm>
            <a:off x="16320138" y="564162"/>
            <a:ext cx="1048909" cy="163121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5" name="Freeform 62"/>
          <p:cNvSpPr>
            <a:spLocks noChangeAspect="1" noEditPoints="1"/>
          </p:cNvSpPr>
          <p:nvPr/>
        </p:nvSpPr>
        <p:spPr bwMode="auto">
          <a:xfrm>
            <a:off x="7553592" y="126747"/>
            <a:ext cx="448727" cy="631904"/>
          </a:xfrm>
          <a:custGeom>
            <a:avLst/>
            <a:rect l="l" t="t"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650" tIns="60825" rIns="121650" bIns="60825" anchor="t">
            <a:prstTxWarp prst="textNoShape">
              <a:avLst/>
            </a:prstTxWarp>
          </a:bodyPr>
          <a:lstStyle/>
          <a:p>
            <a:endParaRPr lang="en-US" sz="3099">
              <a:solidFill>
                <a:schemeClr val="tx1">
                  <a:lumMod val="65000"/>
                  <a:lumOff val="3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8" name="矩形 60"/>
          <p:cNvSpPr/>
          <p:nvPr/>
        </p:nvSpPr>
        <p:spPr>
          <a:xfrm>
            <a:off x="8582683" y="34635"/>
            <a:ext cx="1047600" cy="787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6" name="Freeform 79"/>
          <p:cNvSpPr>
            <a:spLocks noChangeAspect="1" noEditPoints="1"/>
          </p:cNvSpPr>
          <p:nvPr/>
        </p:nvSpPr>
        <p:spPr bwMode="auto">
          <a:xfrm>
            <a:off x="8881464" y="96475"/>
            <a:ext cx="448727" cy="626894"/>
          </a:xfrm>
          <a:custGeom>
            <a:avLst/>
            <a:rect l="l" t="t" r="r" b="b"/>
            <a:pathLst>
              <a:path w="248" h="240">
                <a:moveTo>
                  <a:pt x="236" y="200"/>
                </a:moveTo>
                <a:cubicBezTo>
                  <a:pt x="176" y="200"/>
                  <a:pt x="176" y="200"/>
                  <a:pt x="176" y="200"/>
                </a:cubicBezTo>
                <a:cubicBezTo>
                  <a:pt x="160" y="200"/>
                  <a:pt x="160" y="200"/>
                  <a:pt x="160" y="200"/>
                </a:cubicBezTo>
                <a:cubicBezTo>
                  <a:pt x="160" y="220"/>
                  <a:pt x="160" y="220"/>
                  <a:pt x="160" y="220"/>
                </a:cubicBezTo>
                <a:cubicBezTo>
                  <a:pt x="176" y="236"/>
                  <a:pt x="176" y="236"/>
                  <a:pt x="176" y="236"/>
                </a:cubicBezTo>
                <a:cubicBezTo>
                  <a:pt x="176" y="240"/>
                  <a:pt x="176" y="240"/>
                  <a:pt x="176" y="240"/>
                </a:cubicBezTo>
                <a:cubicBezTo>
                  <a:pt x="72" y="240"/>
                  <a:pt x="72" y="240"/>
                  <a:pt x="72" y="240"/>
                </a:cubicBezTo>
                <a:cubicBezTo>
                  <a:pt x="72" y="236"/>
                  <a:pt x="72" y="236"/>
                  <a:pt x="72" y="236"/>
                </a:cubicBezTo>
                <a:cubicBezTo>
                  <a:pt x="88" y="220"/>
                  <a:pt x="88" y="220"/>
                  <a:pt x="88" y="220"/>
                </a:cubicBezTo>
                <a:cubicBezTo>
                  <a:pt x="88" y="200"/>
                  <a:pt x="88" y="200"/>
                  <a:pt x="88" y="200"/>
                </a:cubicBezTo>
                <a:cubicBezTo>
                  <a:pt x="72" y="200"/>
                  <a:pt x="72" y="200"/>
                  <a:pt x="72" y="200"/>
                </a:cubicBezTo>
                <a:cubicBezTo>
                  <a:pt x="12" y="200"/>
                  <a:pt x="12" y="200"/>
                  <a:pt x="12" y="200"/>
                </a:cubicBezTo>
                <a:cubicBezTo>
                  <a:pt x="5" y="200"/>
                  <a:pt x="0" y="195"/>
                  <a:pt x="0" y="188"/>
                </a:cubicBezTo>
                <a:cubicBezTo>
                  <a:pt x="0" y="28"/>
                  <a:pt x="0" y="28"/>
                  <a:pt x="0" y="28"/>
                </a:cubicBezTo>
                <a:cubicBezTo>
                  <a:pt x="0" y="21"/>
                  <a:pt x="5" y="16"/>
                  <a:pt x="12" y="16"/>
                </a:cubicBezTo>
                <a:cubicBezTo>
                  <a:pt x="86" y="16"/>
                  <a:pt x="86" y="16"/>
                  <a:pt x="86" y="16"/>
                </a:cubicBezTo>
                <a:cubicBezTo>
                  <a:pt x="70" y="32"/>
                  <a:pt x="70" y="32"/>
                  <a:pt x="70" y="32"/>
                </a:cubicBezTo>
                <a:cubicBezTo>
                  <a:pt x="16" y="32"/>
                  <a:pt x="16" y="32"/>
                  <a:pt x="16" y="32"/>
                </a:cubicBezTo>
                <a:cubicBezTo>
                  <a:pt x="16" y="168"/>
                  <a:pt x="16" y="168"/>
                  <a:pt x="16" y="168"/>
                </a:cubicBezTo>
                <a:cubicBezTo>
                  <a:pt x="232" y="168"/>
                  <a:pt x="232" y="168"/>
                  <a:pt x="232" y="168"/>
                </a:cubicBezTo>
                <a:cubicBezTo>
                  <a:pt x="232" y="32"/>
                  <a:pt x="232" y="32"/>
                  <a:pt x="232" y="32"/>
                </a:cubicBezTo>
                <a:cubicBezTo>
                  <a:pt x="178" y="32"/>
                  <a:pt x="178" y="32"/>
                  <a:pt x="178" y="32"/>
                </a:cubicBezTo>
                <a:cubicBezTo>
                  <a:pt x="162" y="16"/>
                  <a:pt x="162" y="16"/>
                  <a:pt x="162" y="16"/>
                </a:cubicBezTo>
                <a:cubicBezTo>
                  <a:pt x="236" y="16"/>
                  <a:pt x="236" y="16"/>
                  <a:pt x="236" y="16"/>
                </a:cubicBezTo>
                <a:cubicBezTo>
                  <a:pt x="243" y="16"/>
                  <a:pt x="248" y="21"/>
                  <a:pt x="248" y="28"/>
                </a:cubicBezTo>
                <a:cubicBezTo>
                  <a:pt x="248" y="188"/>
                  <a:pt x="248" y="188"/>
                  <a:pt x="248" y="188"/>
                </a:cubicBezTo>
                <a:cubicBezTo>
                  <a:pt x="248" y="195"/>
                  <a:pt x="243" y="200"/>
                  <a:pt x="236" y="200"/>
                </a:cubicBezTo>
                <a:moveTo>
                  <a:pt x="152" y="52"/>
                </a:moveTo>
                <a:cubicBezTo>
                  <a:pt x="149" y="52"/>
                  <a:pt x="146" y="51"/>
                  <a:pt x="144" y="48"/>
                </a:cubicBezTo>
                <a:cubicBezTo>
                  <a:pt x="136" y="41"/>
                  <a:pt x="136" y="41"/>
                  <a:pt x="136" y="41"/>
                </a:cubicBezTo>
                <a:cubicBezTo>
                  <a:pt x="136" y="96"/>
                  <a:pt x="136" y="96"/>
                  <a:pt x="136" y="96"/>
                </a:cubicBezTo>
                <a:cubicBezTo>
                  <a:pt x="136" y="103"/>
                  <a:pt x="131" y="108"/>
                  <a:pt x="124" y="108"/>
                </a:cubicBezTo>
                <a:cubicBezTo>
                  <a:pt x="117" y="108"/>
                  <a:pt x="112" y="103"/>
                  <a:pt x="112" y="96"/>
                </a:cubicBezTo>
                <a:cubicBezTo>
                  <a:pt x="112" y="41"/>
                  <a:pt x="112" y="41"/>
                  <a:pt x="112" y="41"/>
                </a:cubicBezTo>
                <a:cubicBezTo>
                  <a:pt x="104" y="48"/>
                  <a:pt x="104" y="48"/>
                  <a:pt x="104" y="48"/>
                </a:cubicBezTo>
                <a:cubicBezTo>
                  <a:pt x="102" y="51"/>
                  <a:pt x="99" y="52"/>
                  <a:pt x="96" y="52"/>
                </a:cubicBezTo>
                <a:cubicBezTo>
                  <a:pt x="89" y="52"/>
                  <a:pt x="84" y="47"/>
                  <a:pt x="84" y="40"/>
                </a:cubicBezTo>
                <a:cubicBezTo>
                  <a:pt x="84" y="37"/>
                  <a:pt x="85" y="34"/>
                  <a:pt x="88" y="32"/>
                </a:cubicBezTo>
                <a:cubicBezTo>
                  <a:pt x="116" y="4"/>
                  <a:pt x="116" y="4"/>
                  <a:pt x="116" y="4"/>
                </a:cubicBezTo>
                <a:cubicBezTo>
                  <a:pt x="118" y="1"/>
                  <a:pt x="121" y="0"/>
                  <a:pt x="124" y="0"/>
                </a:cubicBezTo>
                <a:cubicBezTo>
                  <a:pt x="127" y="0"/>
                  <a:pt x="130" y="1"/>
                  <a:pt x="132" y="4"/>
                </a:cubicBezTo>
                <a:cubicBezTo>
                  <a:pt x="160" y="32"/>
                  <a:pt x="160" y="32"/>
                  <a:pt x="160" y="32"/>
                </a:cubicBezTo>
                <a:cubicBezTo>
                  <a:pt x="163" y="34"/>
                  <a:pt x="164" y="37"/>
                  <a:pt x="164" y="40"/>
                </a:cubicBezTo>
                <a:cubicBezTo>
                  <a:pt x="164" y="47"/>
                  <a:pt x="159" y="52"/>
                  <a:pt x="152" y="52"/>
                </a:cubicBezTo>
              </a:path>
            </a:pathLst>
          </a:custGeom>
          <a:solidFill>
            <a:schemeClr val="bg1"/>
          </a:solidFill>
          <a:ln w="9525">
            <a:noFill/>
            <a:round/>
          </a:ln>
        </p:spPr>
        <p:txBody>
          <a:bodyPr vert="horz" wrap="square" lIns="91416" tIns="45708" rIns="91416" bIns="45708" anchor="t">
            <a:prstTxWarp prst="textNoShape">
              <a:avLst/>
            </a:prstTxWarp>
          </a:bodyPr>
          <a:lstStyle/>
          <a:p>
            <a:endParaRPr lang="en-US" sz="1799">
              <a:solidFill>
                <a:schemeClr val="tx1">
                  <a:lumMod val="65000"/>
                  <a:lumOff val="3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9" name="矩形 59"/>
          <p:cNvSpPr/>
          <p:nvPr/>
        </p:nvSpPr>
        <p:spPr>
          <a:xfrm>
            <a:off x="9946695" y="30915"/>
            <a:ext cx="1048909" cy="788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7" name="Freeform 132"/>
          <p:cNvSpPr>
            <a:spLocks noChangeAspect="1" noEditPoints="1"/>
          </p:cNvSpPr>
          <p:nvPr/>
        </p:nvSpPr>
        <p:spPr bwMode="auto">
          <a:xfrm>
            <a:off x="10229850" y="92629"/>
            <a:ext cx="448727" cy="599634"/>
          </a:xfrm>
          <a:custGeom>
            <a:avLst/>
            <a:rect l="l" t="t"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650" tIns="60825" rIns="121650" bIns="60825" anchor="t">
            <a:prstTxWarp prst="textNoShape">
              <a:avLst/>
            </a:prstTxWarp>
          </a:bodyPr>
          <a:lstStyle/>
          <a:p>
            <a:endParaRPr lang="en-US" sz="3099">
              <a:solidFill>
                <a:schemeClr val="tx1">
                  <a:lumMod val="65000"/>
                  <a:lumOff val="3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51" name="Freeform 245"/>
          <p:cNvSpPr>
            <a:spLocks noChangeAspect="1"/>
          </p:cNvSpPr>
          <p:nvPr/>
        </p:nvSpPr>
        <p:spPr bwMode="auto">
          <a:xfrm>
            <a:off x="6218354" y="111300"/>
            <a:ext cx="426013" cy="595159"/>
          </a:xfrm>
          <a:custGeom>
            <a:avLst/>
            <a:rect l="l" t="t"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650" tIns="60825" rIns="121650" bIns="60825" anchor="t">
            <a:prstTxWarp prst="textNoShape">
              <a:avLst/>
            </a:prstTxWarp>
          </a:bodyPr>
          <a:lstStyle/>
          <a:p>
            <a:pPr algn="ctr"/>
            <a:endParaRPr lang="en-US" sz="3099" dirty="0">
              <a:solidFill>
                <a:schemeClr val="tx1">
                  <a:lumMod val="65000"/>
                  <a:lumOff val="35000"/>
                </a:schemeClr>
              </a:solidFill>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 name="TextBox 1"/>
          <p:cNvSpPr txBox="1"/>
          <p:nvPr/>
        </p:nvSpPr>
        <p:spPr>
          <a:xfrm>
            <a:off x="854494" y="1408530"/>
            <a:ext cx="8734570"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1969:</a:t>
            </a:r>
            <a:r>
              <a:rPr lang="en-US" b="0" i="0" dirty="0">
                <a:solidFill>
                  <a:schemeClr val="bg1"/>
                </a:solidFill>
                <a:effectLst/>
                <a:latin typeface="Arial" pitchFamily="34" charset="0" panose="020B0604020202020204"/>
                <a:cs typeface="Arial" pitchFamily="34" charset="0" panose="020B0604020202020204"/>
              </a:rPr>
              <a:t> The creation of ARPANET lays the groundwork for network-based computing.</a:t>
            </a:r>
            <a:endParaRPr lang="en-US" dirty="0">
              <a:solidFill>
                <a:schemeClr val="bg1"/>
              </a:solidFill>
              <a:latin typeface="Arial" pitchFamily="34" charset="0" panose="020B0604020202020204"/>
              <a:cs typeface="Arial" pitchFamily="34" charset="0" panose="020B0604020202020204"/>
            </a:endParaRPr>
          </a:p>
        </p:txBody>
      </p:sp>
      <p:sp>
        <p:nvSpPr>
          <p:cNvPr id="7" name="TextBox 6"/>
          <p:cNvSpPr txBox="1"/>
          <p:nvPr/>
        </p:nvSpPr>
        <p:spPr>
          <a:xfrm>
            <a:off x="157987" y="1994908"/>
            <a:ext cx="10442844" cy="646331"/>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1970:</a:t>
            </a:r>
            <a:r>
              <a:rPr lang="en-US" b="0" i="0" dirty="0">
                <a:solidFill>
                  <a:schemeClr val="bg1"/>
                </a:solidFill>
                <a:effectLst/>
                <a:latin typeface="Arial" pitchFamily="34" charset="0" panose="020B0604020202020204"/>
                <a:cs typeface="Arial" pitchFamily="34" charset="0" panose="020B0604020202020204"/>
              </a:rPr>
              <a:t> IBM's </a:t>
            </a:r>
            <a:r>
              <a:rPr lang="en-US" b="0" i="0" dirty="0" err="1">
                <a:solidFill>
                  <a:schemeClr val="bg1"/>
                </a:solidFill>
                <a:effectLst/>
                <a:latin typeface="Arial" pitchFamily="34" charset="0" panose="020B0604020202020204"/>
                <a:cs typeface="Arial" pitchFamily="34" charset="0" panose="020B0604020202020204"/>
              </a:rPr>
              <a:t>VM</a:t>
            </a:r>
            <a:r>
              <a:rPr lang="en-US" b="0" i="0" dirty="0">
                <a:solidFill>
                  <a:schemeClr val="bg1"/>
                </a:solidFill>
                <a:effectLst/>
                <a:latin typeface="Arial" pitchFamily="34" charset="0" panose="020B0604020202020204"/>
                <a:cs typeface="Arial" pitchFamily="34" charset="0" panose="020B0604020202020204"/>
              </a:rPr>
              <a:t> technology leads the way in virtualization, allowing multiple users on a single system.</a:t>
            </a:r>
            <a:endParaRPr lang="en-US" dirty="0">
              <a:solidFill>
                <a:schemeClr val="bg1"/>
              </a:solidFill>
              <a:latin typeface="Arial" pitchFamily="34" charset="0" panose="020B0604020202020204"/>
              <a:cs typeface="Arial" pitchFamily="34" charset="0" panose="020B0604020202020204"/>
            </a:endParaRPr>
          </a:p>
        </p:txBody>
      </p:sp>
      <p:sp>
        <p:nvSpPr>
          <p:cNvPr id="25" name="TextBox 24"/>
          <p:cNvSpPr txBox="1"/>
          <p:nvPr/>
        </p:nvSpPr>
        <p:spPr>
          <a:xfrm>
            <a:off x="854494" y="2647716"/>
            <a:ext cx="9245103"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1977:</a:t>
            </a:r>
            <a:r>
              <a:rPr lang="en-US" b="0" i="0" dirty="0">
                <a:solidFill>
                  <a:schemeClr val="bg1"/>
                </a:solidFill>
                <a:effectLst/>
                <a:latin typeface="Arial" pitchFamily="34" charset="0" panose="020B0604020202020204"/>
                <a:cs typeface="Arial" pitchFamily="34" charset="0" panose="020B0604020202020204"/>
              </a:rPr>
              <a:t> The first utility computing services start to appear through centralized timesharing.</a:t>
            </a:r>
            <a:endParaRPr lang="en-US" dirty="0">
              <a:solidFill>
                <a:schemeClr val="bg1"/>
              </a:solidFill>
              <a:latin typeface="Arial" pitchFamily="34" charset="0" panose="020B0604020202020204"/>
              <a:cs typeface="Arial" pitchFamily="34" charset="0" panose="020B0604020202020204"/>
            </a:endParaRPr>
          </a:p>
        </p:txBody>
      </p:sp>
      <p:sp>
        <p:nvSpPr>
          <p:cNvPr id="11" name="Rectangle 10"/>
          <p:cNvSpPr/>
          <p:nvPr/>
        </p:nvSpPr>
        <p:spPr>
          <a:xfrm>
            <a:off x="0" y="0"/>
            <a:ext cx="12192000" cy="8312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6" name="TextBox 35"/>
          <p:cNvSpPr txBox="1"/>
          <p:nvPr/>
        </p:nvSpPr>
        <p:spPr>
          <a:xfrm>
            <a:off x="171450" y="3249533"/>
            <a:ext cx="9953051"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1983:</a:t>
            </a:r>
            <a:r>
              <a:rPr lang="en-US" b="0" i="0" dirty="0">
                <a:solidFill>
                  <a:schemeClr val="bg1"/>
                </a:solidFill>
                <a:effectLst/>
                <a:latin typeface="Arial" pitchFamily="34" charset="0" panose="020B0604020202020204"/>
                <a:cs typeface="Arial" pitchFamily="34" charset="0" panose="020B0604020202020204"/>
              </a:rPr>
              <a:t> Internet protocols (TCP/IP) are standardized, making global network computing possible.</a:t>
            </a:r>
            <a:endParaRPr lang="en-US" dirty="0">
              <a:solidFill>
                <a:schemeClr val="bg1"/>
              </a:solidFill>
              <a:latin typeface="Arial" pitchFamily="34" charset="0" panose="020B0604020202020204"/>
              <a:cs typeface="Arial" pitchFamily="34" charset="0" panose="020B0604020202020204"/>
            </a:endParaRPr>
          </a:p>
        </p:txBody>
      </p:sp>
      <p:sp>
        <p:nvSpPr>
          <p:cNvPr id="38" name="TextBox 37"/>
          <p:cNvSpPr txBox="1"/>
          <p:nvPr/>
        </p:nvSpPr>
        <p:spPr>
          <a:xfrm>
            <a:off x="157987" y="910357"/>
            <a:ext cx="7594600"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1961:</a:t>
            </a:r>
            <a:r>
              <a:rPr lang="en-US" i="0" dirty="0">
                <a:solidFill>
                  <a:schemeClr val="bg1"/>
                </a:solidFill>
                <a:effectLst/>
                <a:latin typeface="Arial" pitchFamily="34" charset="0" panose="020B0604020202020204"/>
                <a:cs typeface="Arial" pitchFamily="34" charset="0" panose="020B0604020202020204"/>
              </a:rPr>
              <a:t> </a:t>
            </a:r>
            <a:r>
              <a:rPr lang="en-US" b="0" i="0" dirty="0">
                <a:solidFill>
                  <a:schemeClr val="bg1"/>
                </a:solidFill>
                <a:effectLst/>
                <a:latin typeface="Arial" pitchFamily="34" charset="0" panose="020B0604020202020204"/>
                <a:cs typeface="Arial" pitchFamily="34" charset="0" panose="020B0604020202020204"/>
              </a:rPr>
              <a:t>John McCarthy introduces the idea of computing as a utility at MIT.</a:t>
            </a:r>
            <a:endParaRPr lang="en-US" dirty="0">
              <a:solidFill>
                <a:schemeClr val="bg1"/>
              </a:solidFill>
              <a:latin typeface="Arial" pitchFamily="34" charset="0" panose="020B0604020202020204"/>
              <a:cs typeface="Arial" pitchFamily="34" charset="0" panose="020B0604020202020204"/>
            </a:endParaRPr>
          </a:p>
        </p:txBody>
      </p:sp>
      <p:sp>
        <p:nvSpPr>
          <p:cNvPr id="4" name="TextBox 3"/>
          <p:cNvSpPr txBox="1"/>
          <p:nvPr/>
        </p:nvSpPr>
        <p:spPr>
          <a:xfrm>
            <a:off x="869830" y="3898981"/>
            <a:ext cx="11153890"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1989:</a:t>
            </a:r>
            <a:r>
              <a:rPr lang="en-US" b="0" i="0" dirty="0">
                <a:solidFill>
                  <a:schemeClr val="bg1"/>
                </a:solidFill>
                <a:effectLst/>
                <a:latin typeface="Arial" pitchFamily="34" charset="0" panose="020B0604020202020204"/>
                <a:cs typeface="Arial" pitchFamily="34" charset="0" panose="020B0604020202020204"/>
              </a:rPr>
              <a:t> The founder of Salesforce suggests delivering software over the internet, planting the seeds for SaaS.</a:t>
            </a:r>
            <a:endParaRPr lang="en-US" dirty="0">
              <a:solidFill>
                <a:schemeClr val="bg1"/>
              </a:solidFill>
              <a:latin typeface="Arial" pitchFamily="34" charset="0" panose="020B0604020202020204"/>
              <a:cs typeface="Arial" pitchFamily="34" charset="0" panose="020B0604020202020204"/>
            </a:endParaRPr>
          </a:p>
        </p:txBody>
      </p:sp>
      <p:sp>
        <p:nvSpPr>
          <p:cNvPr id="6" name="TextBox 5"/>
          <p:cNvSpPr txBox="1"/>
          <p:nvPr/>
        </p:nvSpPr>
        <p:spPr>
          <a:xfrm>
            <a:off x="171450" y="4558067"/>
            <a:ext cx="10501446"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1993:</a:t>
            </a:r>
            <a:r>
              <a:rPr lang="en-US" b="0" i="0" dirty="0">
                <a:solidFill>
                  <a:schemeClr val="bg1"/>
                </a:solidFill>
                <a:effectLst/>
                <a:latin typeface="Arial" pitchFamily="34" charset="0" panose="020B0604020202020204"/>
                <a:cs typeface="Arial" pitchFamily="34" charset="0" panose="020B0604020202020204"/>
              </a:rPr>
              <a:t> The phrase "cloud computing" emerges in conversations about IT resource abstraction.</a:t>
            </a:r>
            <a:endParaRPr lang="en-US" dirty="0">
              <a:solidFill>
                <a:schemeClr val="bg1"/>
              </a:solidFill>
              <a:latin typeface="Arial" pitchFamily="34" charset="0" panose="020B0604020202020204"/>
              <a:cs typeface="Arial" pitchFamily="34" charset="0" panose="020B0604020202020204"/>
            </a:endParaRPr>
          </a:p>
        </p:txBody>
      </p:sp>
      <p:sp>
        <p:nvSpPr>
          <p:cNvPr id="9" name="TextBox 8"/>
          <p:cNvSpPr txBox="1"/>
          <p:nvPr/>
        </p:nvSpPr>
        <p:spPr>
          <a:xfrm>
            <a:off x="869830" y="5193824"/>
            <a:ext cx="8377641"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1999:</a:t>
            </a:r>
            <a:r>
              <a:rPr lang="en-US" b="0" i="0" dirty="0">
                <a:solidFill>
                  <a:schemeClr val="bg1"/>
                </a:solidFill>
                <a:effectLst/>
                <a:latin typeface="Arial" pitchFamily="34" charset="0" panose="020B0604020202020204"/>
                <a:cs typeface="Arial" pitchFamily="34" charset="0" panose="020B0604020202020204"/>
              </a:rPr>
              <a:t> </a:t>
            </a:r>
            <a:r>
              <a:rPr lang="en-US" b="0" i="0" dirty="0" err="1">
                <a:solidFill>
                  <a:schemeClr val="bg1"/>
                </a:solidFill>
                <a:effectLst/>
                <a:latin typeface="Arial" pitchFamily="34" charset="0" panose="020B0604020202020204"/>
                <a:cs typeface="Arial" pitchFamily="34" charset="0" panose="020B0604020202020204"/>
              </a:rPr>
              <a:t>Salesforce.com</a:t>
            </a:r>
            <a:r>
              <a:rPr lang="en-US" b="0" i="0" dirty="0">
                <a:solidFill>
                  <a:schemeClr val="bg1"/>
                </a:solidFill>
                <a:effectLst/>
                <a:latin typeface="Arial" pitchFamily="34" charset="0" panose="020B0604020202020204"/>
                <a:cs typeface="Arial" pitchFamily="34" charset="0" panose="020B0604020202020204"/>
              </a:rPr>
              <a:t> launches, offering one of the earliest SaaS applications.</a:t>
            </a:r>
            <a:endParaRPr lang="en-US" dirty="0">
              <a:solidFill>
                <a:schemeClr val="bg1"/>
              </a:solidFill>
              <a:latin typeface="Arial" pitchFamily="34" charset="0" panose="020B0604020202020204"/>
              <a:cs typeface="Arial" pitchFamily="34" charset="0" panose="020B0604020202020204"/>
            </a:endParaRPr>
          </a:p>
        </p:txBody>
      </p:sp>
      <p:sp>
        <p:nvSpPr>
          <p:cNvPr id="10" name="TextBox 9"/>
          <p:cNvSpPr txBox="1"/>
          <p:nvPr/>
        </p:nvSpPr>
        <p:spPr>
          <a:xfrm>
            <a:off x="171450" y="5803054"/>
            <a:ext cx="11153890"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2002:</a:t>
            </a:r>
            <a:r>
              <a:rPr lang="en-US" b="0" i="0" dirty="0">
                <a:solidFill>
                  <a:schemeClr val="bg1"/>
                </a:solidFill>
                <a:effectLst/>
                <a:latin typeface="Arial" pitchFamily="34" charset="0" panose="020B0604020202020204"/>
                <a:cs typeface="Arial" pitchFamily="34" charset="0" panose="020B0604020202020204"/>
              </a:rPr>
              <a:t> Amazon Web Services (AWS) is introduced, providing cloud-based computing and storage solutions.</a:t>
            </a:r>
            <a:endParaRPr lang="en-US" dirty="0">
              <a:solidFill>
                <a:schemeClr val="bg1"/>
              </a:solidFill>
              <a:latin typeface="Arial" pitchFamily="34" charset="0" panose="020B0604020202020204"/>
              <a:cs typeface="Arial" pitchFamily="34" charset="0" panose="020B0604020202020204"/>
            </a:endParaRPr>
          </a:p>
        </p:txBody>
      </p:sp>
      <p:sp>
        <p:nvSpPr>
          <p:cNvPr id="17" name="TextBox 16"/>
          <p:cNvSpPr txBox="1"/>
          <p:nvPr/>
        </p:nvSpPr>
        <p:spPr>
          <a:xfrm>
            <a:off x="2277499" y="19625"/>
            <a:ext cx="7226301" cy="769441"/>
          </a:xfrm>
          <a:prstGeom prst="rect">
            <a:avLst/>
          </a:prstGeom>
          <a:noFill/>
        </p:spPr>
        <p:txBody>
          <a:bodyPr wrap="square">
            <a:spAutoFit/>
          </a:bodyPr>
          <a:lstStyle/>
          <a:p>
            <a:pPr algn="ctr"/>
            <a:r>
              <a:rPr lang="en-US" sz="4400" dirty="0">
                <a:latin typeface="Arial" pitchFamily="34" charset="0" panose="020B0604020202020204"/>
                <a:cs typeface="Arial" pitchFamily="34" charset="0" panose="020B0604020202020204"/>
              </a:rPr>
              <a:t>Cloud Computing Timeline</a:t>
            </a:r>
            <a:endParaRPr lang="en-PK" dirty="0">
              <a:latin typeface="Arial" pitchFamily="34" charset="0" panose="020B0604020202020204"/>
              <a:cs typeface="Arial" pitchFamily="34" charset="0" panose="020B0604020202020204"/>
            </a:endParaRPr>
          </a:p>
        </p:txBody>
      </p:sp>
      <p:grpSp>
        <p:nvGrpSpPr>
          <p:cNvPr id="19" name="组合 7"/>
          <p:cNvGrpSpPr/>
          <p:nvPr/>
        </p:nvGrpSpPr>
        <p:grpSpPr>
          <a:xfrm>
            <a:off x="77067" y="147231"/>
            <a:ext cx="614550" cy="614550"/>
            <a:chOff x="7186443" y="1986915"/>
            <a:chExt cx="281157" cy="281157"/>
          </a:xfrm>
          <a:noFill/>
        </p:grpSpPr>
        <p:sp>
          <p:nvSpPr>
            <p:cNvPr id="21"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23"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26" name="组合 7"/>
          <p:cNvGrpSpPr/>
          <p:nvPr/>
        </p:nvGrpSpPr>
        <p:grpSpPr>
          <a:xfrm>
            <a:off x="1177283" y="106998"/>
            <a:ext cx="614550" cy="614550"/>
            <a:chOff x="7186443" y="1986915"/>
            <a:chExt cx="281157" cy="281157"/>
          </a:xfrm>
          <a:noFill/>
        </p:grpSpPr>
        <p:sp>
          <p:nvSpPr>
            <p:cNvPr id="27"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28"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29" name="组合 7"/>
          <p:cNvGrpSpPr/>
          <p:nvPr/>
        </p:nvGrpSpPr>
        <p:grpSpPr>
          <a:xfrm>
            <a:off x="10475132" y="159747"/>
            <a:ext cx="614550" cy="614550"/>
            <a:chOff x="7186443" y="1986915"/>
            <a:chExt cx="281157" cy="281157"/>
          </a:xfrm>
          <a:noFill/>
        </p:grpSpPr>
        <p:sp>
          <p:nvSpPr>
            <p:cNvPr id="30"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31"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32" name="组合 7"/>
          <p:cNvGrpSpPr/>
          <p:nvPr/>
        </p:nvGrpSpPr>
        <p:grpSpPr>
          <a:xfrm>
            <a:off x="11515350" y="91890"/>
            <a:ext cx="614550" cy="614550"/>
            <a:chOff x="7186443" y="1986915"/>
            <a:chExt cx="281157" cy="281157"/>
          </a:xfrm>
          <a:noFill/>
        </p:grpSpPr>
        <p:sp>
          <p:nvSpPr>
            <p:cNvPr id="33"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34"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0F172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 name="TextBox 2"/>
          <p:cNvSpPr txBox="1"/>
          <p:nvPr/>
        </p:nvSpPr>
        <p:spPr>
          <a:xfrm>
            <a:off x="808212" y="5526913"/>
            <a:ext cx="11010434" cy="400110"/>
          </a:xfrm>
          <a:prstGeom prst="rect">
            <a:avLst/>
          </a:prstGeom>
          <a:noFill/>
        </p:spPr>
        <p:txBody>
          <a:bodyPr wrap="square">
            <a:spAutoFit/>
          </a:bodyPr>
          <a:lstStyle/>
          <a:p>
            <a:r>
              <a:rPr lang="en-US" sz="2000" b="1" i="0" u="sng" dirty="0">
                <a:solidFill>
                  <a:schemeClr val="bg1"/>
                </a:solidFill>
                <a:effectLst/>
                <a:latin typeface="Arial" pitchFamily="34" charset="0" panose="020B0604020202020204"/>
                <a:cs typeface="Arial" pitchFamily="34" charset="0" panose="020B0604020202020204"/>
              </a:rPr>
              <a:t>2023:</a:t>
            </a:r>
            <a:r>
              <a:rPr lang="en-US" sz="2000" b="0" i="0" dirty="0">
                <a:solidFill>
                  <a:schemeClr val="bg1"/>
                </a:solidFill>
                <a:effectLst/>
                <a:latin typeface="Arial" pitchFamily="34" charset="0" panose="020B0604020202020204"/>
                <a:cs typeface="Arial" pitchFamily="34" charset="0" panose="020B0604020202020204"/>
              </a:rPr>
              <a:t> Generative AI increases the demand for high-performance computing on cloud platforms.</a:t>
            </a:r>
            <a:endParaRPr lang="en-US" sz="2000" dirty="0">
              <a:solidFill>
                <a:schemeClr val="bg1"/>
              </a:solidFill>
              <a:latin typeface="Arial" pitchFamily="34" charset="0" panose="020B0604020202020204"/>
              <a:cs typeface="Arial" pitchFamily="34" charset="0" panose="020B0604020202020204"/>
            </a:endParaRPr>
          </a:p>
        </p:txBody>
      </p:sp>
      <p:sp>
        <p:nvSpPr>
          <p:cNvPr id="11" name="Rectangle 10"/>
          <p:cNvSpPr/>
          <p:nvPr/>
        </p:nvSpPr>
        <p:spPr>
          <a:xfrm>
            <a:off x="0" y="0"/>
            <a:ext cx="12192000" cy="8312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17" name="TextBox 16"/>
          <p:cNvSpPr txBox="1"/>
          <p:nvPr/>
        </p:nvSpPr>
        <p:spPr>
          <a:xfrm>
            <a:off x="1" y="30915"/>
            <a:ext cx="12192000" cy="769441"/>
          </a:xfrm>
          <a:prstGeom prst="rect">
            <a:avLst/>
          </a:prstGeom>
          <a:noFill/>
        </p:spPr>
        <p:txBody>
          <a:bodyPr wrap="square">
            <a:spAutoFit/>
          </a:bodyPr>
          <a:lstStyle/>
          <a:p>
            <a:pPr algn="ctr"/>
            <a:r>
              <a:rPr lang="en-US" sz="4400" dirty="0">
                <a:latin typeface="Arial" pitchFamily="34" charset="0" panose="020B0604020202020204"/>
                <a:cs typeface="Arial" pitchFamily="34" charset="0" panose="020B0604020202020204"/>
              </a:rPr>
              <a:t>Cloud Computing Timeline</a:t>
            </a:r>
            <a:r>
              <a:rPr lang="en-PK" sz="4400" dirty="0">
                <a:latin typeface="Arial" pitchFamily="34" charset="0" panose="020B0604020202020204"/>
                <a:cs typeface="Arial" pitchFamily="34" charset="0" panose="020B0604020202020204"/>
              </a:rPr>
              <a:t>:</a:t>
            </a:r>
            <a:endParaRPr lang="en-PK" dirty="0">
              <a:latin typeface="Arial" pitchFamily="34" charset="0" panose="020B0604020202020204"/>
              <a:cs typeface="Arial" pitchFamily="34" charset="0" panose="020B0604020202020204"/>
            </a:endParaRPr>
          </a:p>
        </p:txBody>
      </p:sp>
      <p:grpSp>
        <p:nvGrpSpPr>
          <p:cNvPr id="19" name="组合 7"/>
          <p:cNvGrpSpPr/>
          <p:nvPr/>
        </p:nvGrpSpPr>
        <p:grpSpPr>
          <a:xfrm>
            <a:off x="77067" y="147231"/>
            <a:ext cx="614550" cy="614550"/>
            <a:chOff x="7186443" y="1986915"/>
            <a:chExt cx="281157" cy="281157"/>
          </a:xfrm>
          <a:noFill/>
        </p:grpSpPr>
        <p:sp>
          <p:nvSpPr>
            <p:cNvPr id="21"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23"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26" name="组合 7"/>
          <p:cNvGrpSpPr/>
          <p:nvPr/>
        </p:nvGrpSpPr>
        <p:grpSpPr>
          <a:xfrm>
            <a:off x="1612367" y="81937"/>
            <a:ext cx="614550" cy="614550"/>
            <a:chOff x="7186443" y="1986915"/>
            <a:chExt cx="281157" cy="281157"/>
          </a:xfrm>
          <a:noFill/>
        </p:grpSpPr>
        <p:sp>
          <p:nvSpPr>
            <p:cNvPr id="27"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28"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29" name="组合 7"/>
          <p:cNvGrpSpPr/>
          <p:nvPr/>
        </p:nvGrpSpPr>
        <p:grpSpPr>
          <a:xfrm>
            <a:off x="10221350" y="173463"/>
            <a:ext cx="614550" cy="614550"/>
            <a:chOff x="7186443" y="1986915"/>
            <a:chExt cx="281157" cy="281157"/>
          </a:xfrm>
          <a:noFill/>
        </p:grpSpPr>
        <p:sp>
          <p:nvSpPr>
            <p:cNvPr id="30"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31"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grpSp>
        <p:nvGrpSpPr>
          <p:cNvPr id="32" name="组合 7"/>
          <p:cNvGrpSpPr/>
          <p:nvPr/>
        </p:nvGrpSpPr>
        <p:grpSpPr>
          <a:xfrm>
            <a:off x="11515350" y="91890"/>
            <a:ext cx="614550" cy="614550"/>
            <a:chOff x="7186443" y="1986915"/>
            <a:chExt cx="281157" cy="281157"/>
          </a:xfrm>
          <a:noFill/>
        </p:grpSpPr>
        <p:sp>
          <p:nvSpPr>
            <p:cNvPr id="33" name="椭圆 8"/>
            <p:cNvSpPr>
              <a:spLocks noChangeAspect="1"/>
            </p:cNvSpPr>
            <p:nvPr/>
          </p:nvSpPr>
          <p:spPr>
            <a:xfrm>
              <a:off x="7186443" y="1986915"/>
              <a:ext cx="281157" cy="281157"/>
            </a:xfrm>
            <a:prstGeom prst="ellipse">
              <a:avLst/>
            </a:prstGeom>
            <a:grpFill/>
            <a:ln w="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34" name="文本框 9"/>
            <p:cNvSpPr txBox="1">
              <a:spLocks noChangeAspect="1"/>
            </p:cNvSpPr>
            <p:nvPr/>
          </p:nvSpPr>
          <p:spPr>
            <a:xfrm>
              <a:off x="7189087" y="1991273"/>
              <a:ext cx="272229" cy="267535"/>
            </a:xfrm>
            <a:prstGeom prst="rect">
              <a:avLst/>
            </a:prstGeom>
            <a:grpFill/>
            <a:ln>
              <a:noFill/>
            </a:ln>
          </p:spPr>
          <p:txBody>
            <a:bodyPr wrap="non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3200" b="0" i="0" u="none" strike="noStrike" kern="1200" cap="none" spc="0" normalizeH="0" baseline="0" noProof="0" dirty="0">
                <a:ln>
                  <a:noFill/>
                </a:ln>
                <a:solidFill>
                  <a:schemeClr val="bg1">
                    <a:lumMod val="95000"/>
                  </a:schemeClr>
                </a:solidFill>
                <a:effectLst>
                  <a:outerShdw blurRad="38100" dist="38100" dir="2700000" algn="tl">
                    <a:srgbClr val="000000">
                      <a:alpha val="43137"/>
                    </a:srgbClr>
                  </a:outerShdw>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grpSp>
      <p:sp>
        <p:nvSpPr>
          <p:cNvPr id="50" name="TextBox 49"/>
          <p:cNvSpPr txBox="1"/>
          <p:nvPr/>
        </p:nvSpPr>
        <p:spPr>
          <a:xfrm>
            <a:off x="136731" y="1160543"/>
            <a:ext cx="8335240"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2006:</a:t>
            </a:r>
            <a:r>
              <a:rPr lang="en-US" b="0" i="0" dirty="0">
                <a:solidFill>
                  <a:schemeClr val="bg1"/>
                </a:solidFill>
                <a:effectLst/>
                <a:latin typeface="Arial" pitchFamily="34" charset="0" panose="020B0604020202020204"/>
                <a:cs typeface="Arial" pitchFamily="34" charset="0" panose="020B0604020202020204"/>
              </a:rPr>
              <a:t> AWS rolls out EC2, making scalable cloud infrastructure services popular.</a:t>
            </a:r>
            <a:endParaRPr lang="en-US" sz="1800" dirty="0">
              <a:solidFill>
                <a:schemeClr val="bg1"/>
              </a:solidFill>
              <a:latin typeface="Arial" pitchFamily="34" charset="0" panose="020B0604020202020204"/>
              <a:cs typeface="Arial" pitchFamily="34" charset="0" panose="020B0604020202020204"/>
            </a:endParaRPr>
          </a:p>
        </p:txBody>
      </p:sp>
      <p:sp>
        <p:nvSpPr>
          <p:cNvPr id="53" name="TextBox 52"/>
          <p:cNvSpPr txBox="1"/>
          <p:nvPr/>
        </p:nvSpPr>
        <p:spPr>
          <a:xfrm>
            <a:off x="136731" y="2382094"/>
            <a:ext cx="10285226"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2010:</a:t>
            </a:r>
            <a:r>
              <a:rPr lang="en-US" b="0" i="0" dirty="0">
                <a:solidFill>
                  <a:schemeClr val="bg1"/>
                </a:solidFill>
                <a:effectLst/>
                <a:latin typeface="Arial" pitchFamily="34" charset="0" panose="020B0604020202020204"/>
                <a:cs typeface="Arial" pitchFamily="34" charset="0" panose="020B0604020202020204"/>
              </a:rPr>
              <a:t> OpenStack and Microsoft Azure establish strong open-source and enterprise cloud options.</a:t>
            </a:r>
            <a:endParaRPr lang="en-US" sz="1800" dirty="0">
              <a:solidFill>
                <a:schemeClr val="bg1"/>
              </a:solidFill>
              <a:latin typeface="Arial" pitchFamily="34" charset="0" panose="020B0604020202020204"/>
              <a:cs typeface="Arial" pitchFamily="34" charset="0" panose="020B0604020202020204"/>
            </a:endParaRPr>
          </a:p>
        </p:txBody>
      </p:sp>
      <p:sp>
        <p:nvSpPr>
          <p:cNvPr id="55" name="TextBox 54"/>
          <p:cNvSpPr txBox="1"/>
          <p:nvPr/>
        </p:nvSpPr>
        <p:spPr>
          <a:xfrm>
            <a:off x="835814" y="2929243"/>
            <a:ext cx="7508975"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2011:</a:t>
            </a:r>
            <a:r>
              <a:rPr lang="en-US" b="0" i="0" dirty="0">
                <a:solidFill>
                  <a:schemeClr val="bg1"/>
                </a:solidFill>
                <a:effectLst/>
                <a:latin typeface="Arial" pitchFamily="34" charset="0" panose="020B0604020202020204"/>
                <a:cs typeface="Arial" pitchFamily="34" charset="0" panose="020B0604020202020204"/>
              </a:rPr>
              <a:t> Apple iCloud introduces cloud storage to everyday consumers.</a:t>
            </a:r>
            <a:endParaRPr lang="en-US" sz="1800" dirty="0">
              <a:solidFill>
                <a:schemeClr val="bg1"/>
              </a:solidFill>
              <a:latin typeface="Arial" pitchFamily="34" charset="0" panose="020B0604020202020204"/>
              <a:cs typeface="Arial" pitchFamily="34" charset="0" panose="020B0604020202020204"/>
            </a:endParaRPr>
          </a:p>
        </p:txBody>
      </p:sp>
      <p:sp>
        <p:nvSpPr>
          <p:cNvPr id="57" name="TextBox 56"/>
          <p:cNvSpPr txBox="1"/>
          <p:nvPr/>
        </p:nvSpPr>
        <p:spPr>
          <a:xfrm>
            <a:off x="163783" y="3537287"/>
            <a:ext cx="9938683"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2014:</a:t>
            </a:r>
            <a:r>
              <a:rPr lang="en-US" b="0" i="0" dirty="0">
                <a:solidFill>
                  <a:schemeClr val="bg1"/>
                </a:solidFill>
                <a:effectLst/>
                <a:latin typeface="Arial" pitchFamily="34" charset="0" panose="020B0604020202020204"/>
                <a:cs typeface="Arial" pitchFamily="34" charset="0" panose="020B0604020202020204"/>
              </a:rPr>
              <a:t> Google’s Kubernetes transforms container orchestration for cloud deployments.</a:t>
            </a:r>
            <a:endParaRPr lang="en-US" sz="1800" dirty="0">
              <a:solidFill>
                <a:schemeClr val="bg1"/>
              </a:solidFill>
              <a:latin typeface="Arial" pitchFamily="34" charset="0" panose="020B0604020202020204"/>
              <a:cs typeface="Arial" pitchFamily="34" charset="0" panose="020B0604020202020204"/>
            </a:endParaRPr>
          </a:p>
        </p:txBody>
      </p:sp>
      <p:sp>
        <p:nvSpPr>
          <p:cNvPr id="59" name="TextBox 58"/>
          <p:cNvSpPr txBox="1"/>
          <p:nvPr/>
        </p:nvSpPr>
        <p:spPr>
          <a:xfrm>
            <a:off x="831910" y="4145331"/>
            <a:ext cx="9635716"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2016:</a:t>
            </a:r>
            <a:r>
              <a:rPr lang="en-US" b="0" i="0" dirty="0">
                <a:solidFill>
                  <a:schemeClr val="bg1"/>
                </a:solidFill>
                <a:effectLst/>
                <a:latin typeface="Arial" pitchFamily="34" charset="0" panose="020B0604020202020204"/>
                <a:cs typeface="Arial" pitchFamily="34" charset="0" panose="020B0604020202020204"/>
              </a:rPr>
              <a:t> Cloud adoption accelerates, with hybrid cloud strategies becoming standard practice.</a:t>
            </a:r>
            <a:endParaRPr lang="en-US" sz="1800" dirty="0">
              <a:solidFill>
                <a:schemeClr val="bg1"/>
              </a:solidFill>
              <a:latin typeface="Arial" pitchFamily="34" charset="0" panose="020B0604020202020204"/>
              <a:cs typeface="Arial" pitchFamily="34" charset="0" panose="020B0604020202020204"/>
            </a:endParaRPr>
          </a:p>
        </p:txBody>
      </p:sp>
      <p:sp>
        <p:nvSpPr>
          <p:cNvPr id="61" name="TextBox 60"/>
          <p:cNvSpPr txBox="1"/>
          <p:nvPr/>
        </p:nvSpPr>
        <p:spPr>
          <a:xfrm>
            <a:off x="136731" y="4828311"/>
            <a:ext cx="11918538"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2020:</a:t>
            </a:r>
            <a:r>
              <a:rPr lang="en-US" b="0" i="0" dirty="0">
                <a:solidFill>
                  <a:schemeClr val="bg1"/>
                </a:solidFill>
                <a:effectLst/>
                <a:latin typeface="Arial" pitchFamily="34" charset="0" panose="020B0604020202020204"/>
                <a:cs typeface="Arial" pitchFamily="34" charset="0" panose="020B0604020202020204"/>
              </a:rPr>
              <a:t> The COVID-19 pandemic speeds up remote work, making cloud computing essential for business operations.</a:t>
            </a:r>
            <a:endParaRPr lang="en-US" sz="1800" dirty="0">
              <a:solidFill>
                <a:schemeClr val="bg1"/>
              </a:solidFill>
              <a:latin typeface="Arial" pitchFamily="34" charset="0" panose="020B0604020202020204"/>
              <a:cs typeface="Arial" pitchFamily="34" charset="0" panose="020B0604020202020204"/>
            </a:endParaRPr>
          </a:p>
        </p:txBody>
      </p:sp>
      <p:sp>
        <p:nvSpPr>
          <p:cNvPr id="62" name="TextBox 61"/>
          <p:cNvSpPr txBox="1"/>
          <p:nvPr/>
        </p:nvSpPr>
        <p:spPr>
          <a:xfrm>
            <a:off x="831910" y="1758442"/>
            <a:ext cx="9404361" cy="369332"/>
          </a:xfrm>
          <a:prstGeom prst="rect">
            <a:avLst/>
          </a:prstGeom>
          <a:noFill/>
        </p:spPr>
        <p:txBody>
          <a:bodyPr wrap="square">
            <a:spAutoFit/>
          </a:bodyPr>
          <a:lstStyle/>
          <a:p>
            <a:r>
              <a:rPr lang="en-US" b="1" i="0" u="sng" dirty="0">
                <a:solidFill>
                  <a:schemeClr val="bg1"/>
                </a:solidFill>
                <a:effectLst/>
                <a:latin typeface="Arial" pitchFamily="34" charset="0" panose="020B0604020202020204"/>
                <a:cs typeface="Arial" pitchFamily="34" charset="0" panose="020B0604020202020204"/>
              </a:rPr>
              <a:t>2008:</a:t>
            </a:r>
            <a:r>
              <a:rPr lang="en-US" b="0" i="0" dirty="0">
                <a:solidFill>
                  <a:schemeClr val="bg1"/>
                </a:solidFill>
                <a:effectLst/>
                <a:latin typeface="Arial" pitchFamily="34" charset="0" panose="020B0604020202020204"/>
                <a:cs typeface="Arial" pitchFamily="34" charset="0" panose="020B0604020202020204"/>
              </a:rPr>
              <a:t> Google App Engine is launched, broadening cloud platforms available to developers.</a:t>
            </a:r>
            <a:endParaRPr lang="en-US" dirty="0">
              <a:solidFill>
                <a:schemeClr val="bg1"/>
              </a:solidFill>
              <a:latin typeface="Arial" pitchFamily="34" charset="0" panose="020B0604020202020204"/>
              <a:cs typeface="Arial" pitchFamily="34" charset="0" panose="020B0604020202020204"/>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itchFamily="34" charset="0" panose="020B0604020202020204"/>
              <a:buChar char="•"/>
            </a:pPr>
            <a:r>
              <a:rPr lang="en-US" b="1" u="sng">
                <a:latin typeface="Arial" pitchFamily="34" charset="0" panose="020B0604020202020204"/>
                <a:cs typeface="Arial" pitchFamily="34" charset="0" panose="020B0604020202020204"/>
              </a:rPr>
              <a:t>Reliability:</a:t>
            </a:r>
            <a:r>
              <a:rPr lang="en-US">
                <a:latin typeface="Arial" pitchFamily="34" charset="0" panose="020B0604020202020204"/>
                <a:cs typeface="Arial" pitchFamily="34" charset="0" panose="020B0604020202020204"/>
              </a:rPr>
              <a:t> Offers high availability, disaster recovery, and automatic updates.</a:t>
            </a:r>
            <a:endParaRPr lang="en-US" dirty="0">
              <a:latin typeface="Arial" pitchFamily="34" charset="0" panose="020B0604020202020204"/>
              <a:cs typeface="Arial" pitchFamily="34" charset="0" panose="020B0604020202020204"/>
            </a:endParaRPr>
          </a:p>
        </p:txBody>
      </p:sp>
      <p:sp>
        <p:nvSpPr>
          <p:cNvPr id="24" name="TextBox 23"/>
          <p:cNvSpPr txBox="1"/>
          <p:nvPr/>
        </p:nvSpPr>
        <p:spPr>
          <a:xfrm>
            <a:off x="4014047" y="12700"/>
            <a:ext cx="4371975" cy="769441"/>
          </a:xfrm>
          <a:prstGeom prst="rect">
            <a:avLst/>
          </a:prstGeom>
          <a:noFill/>
        </p:spPr>
        <p:txBody>
          <a:bodyPr wrap="square">
            <a:spAutoFit/>
          </a:bodyPr>
          <a:lstStyle/>
          <a:p>
            <a:pPr algn="ctr"/>
            <a:r>
              <a:rPr lang="en-US" sz="4400" b="1" dirty="0">
                <a:latin typeface="Arial" pitchFamily="34" charset="0" panose="020B0604020202020204"/>
                <a:cs typeface="Arial" pitchFamily="34" charset="0" panose="020B0604020202020204"/>
              </a:rPr>
              <a:t>Benefits:</a:t>
            </a:r>
            <a:endParaRPr lang="en-PK" dirty="0">
              <a:latin typeface="Arial" pitchFamily="34" charset="0" panose="020B0604020202020204"/>
              <a:cs typeface="Arial" pitchFamily="34" charset="0" panose="020B0604020202020204"/>
            </a:endParaRPr>
          </a:p>
        </p:txBody>
      </p:sp>
      <p:sp>
        <p:nvSpPr>
          <p:cNvPr id="14" name="TextBox 13"/>
          <p:cNvSpPr txBox="1"/>
          <p:nvPr/>
        </p:nvSpPr>
        <p:spPr>
          <a:xfrm>
            <a:off x="2252226" y="4917541"/>
            <a:ext cx="7899137" cy="707886"/>
          </a:xfrm>
          <a:prstGeom prst="rect">
            <a:avLst/>
          </a:prstGeom>
          <a:noFill/>
        </p:spPr>
        <p:txBody>
          <a:bodyPr wrap="square">
            <a:spAutoFit/>
          </a:bodyPr>
          <a:lstStyle/>
          <a:p>
            <a:pPr>
              <a:buFont typeface="Arial" pitchFamily="34" charset="0" panose="020B0604020202020204"/>
              <a:buChar char="•"/>
            </a:pPr>
            <a:r>
              <a:rPr lang="en-US" sz="2000" b="1" u="sng" dirty="0">
                <a:latin typeface="Arial" pitchFamily="34" charset="0" panose="020B0604020202020204"/>
                <a:cs typeface="Arial" pitchFamily="34" charset="0" panose="020B0604020202020204"/>
              </a:rPr>
              <a:t>Security:</a:t>
            </a:r>
            <a:r>
              <a:rPr lang="en-US" sz="2000" dirty="0">
                <a:latin typeface="Arial" pitchFamily="34" charset="0" panose="020B0604020202020204"/>
                <a:cs typeface="Arial" pitchFamily="34" charset="0" panose="020B0604020202020204"/>
              </a:rPr>
              <a:t> Providers often implement advanced security measures and compliance standards.</a:t>
            </a:r>
          </a:p>
        </p:txBody>
      </p:sp>
      <p:sp>
        <p:nvSpPr>
          <p:cNvPr id="16" name="Arrow: Right 15"/>
          <p:cNvSpPr/>
          <p:nvPr/>
        </p:nvSpPr>
        <p:spPr>
          <a:xfrm>
            <a:off x="0" y="12700"/>
            <a:ext cx="2133600" cy="923380"/>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7" name="Arrow: Right 16"/>
          <p:cNvSpPr/>
          <p:nvPr/>
        </p:nvSpPr>
        <p:spPr>
          <a:xfrm flipH="1">
            <a:off x="10058400" y="5933180"/>
            <a:ext cx="2133600" cy="923380"/>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19" name="Arrow: Right 18"/>
          <p:cNvSpPr/>
          <p:nvPr/>
        </p:nvSpPr>
        <p:spPr>
          <a:xfrm rot="5400000">
            <a:off x="10663510" y="605110"/>
            <a:ext cx="2133600" cy="923380"/>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Right 20"/>
          <p:cNvSpPr/>
          <p:nvPr/>
        </p:nvSpPr>
        <p:spPr>
          <a:xfrm rot="16200000">
            <a:off x="-605110" y="5316810"/>
            <a:ext cx="2133600" cy="923380"/>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23" name="组合 19"/>
          <p:cNvGrpSpPr/>
          <p:nvPr/>
        </p:nvGrpSpPr>
        <p:grpSpPr>
          <a:xfrm>
            <a:off x="0" y="3991706"/>
            <a:ext cx="971590" cy="614550"/>
            <a:chOff x="7109128" y="1986915"/>
            <a:chExt cx="444503" cy="281157"/>
          </a:xfrm>
          <a:noFill/>
        </p:grpSpPr>
        <p:sp>
          <p:nvSpPr>
            <p:cNvPr id="40" name="椭圆 20"/>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1" name="文本框 21"/>
            <p:cNvSpPr txBox="1">
              <a:spLocks noChangeAspect="1"/>
            </p:cNvSpPr>
            <p:nvPr/>
          </p:nvSpPr>
          <p:spPr>
            <a:xfrm>
              <a:off x="7109128" y="2019981"/>
              <a:ext cx="444503" cy="211212"/>
            </a:xfrm>
            <a:prstGeom prst="rect">
              <a:avLst/>
            </a:prstGeom>
            <a:grpFill/>
            <a:ln>
              <a:noFill/>
            </a:ln>
          </p:spPr>
          <p:txBody>
            <a:bodyPr wrap="squar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grpSp>
        <p:nvGrpSpPr>
          <p:cNvPr id="42" name="组合 19"/>
          <p:cNvGrpSpPr/>
          <p:nvPr/>
        </p:nvGrpSpPr>
        <p:grpSpPr>
          <a:xfrm>
            <a:off x="2083233" y="167591"/>
            <a:ext cx="971590" cy="614550"/>
            <a:chOff x="7109128" y="1986915"/>
            <a:chExt cx="444503" cy="281157"/>
          </a:xfrm>
          <a:noFill/>
        </p:grpSpPr>
        <p:sp>
          <p:nvSpPr>
            <p:cNvPr id="43" name="椭圆 20"/>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4" name="文本框 21"/>
            <p:cNvSpPr txBox="1">
              <a:spLocks noChangeAspect="1"/>
            </p:cNvSpPr>
            <p:nvPr/>
          </p:nvSpPr>
          <p:spPr>
            <a:xfrm>
              <a:off x="7109128" y="2019981"/>
              <a:ext cx="444503" cy="211212"/>
            </a:xfrm>
            <a:prstGeom prst="rect">
              <a:avLst/>
            </a:prstGeom>
            <a:grpFill/>
            <a:ln>
              <a:noFill/>
            </a:ln>
          </p:spPr>
          <p:txBody>
            <a:bodyPr wrap="squar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grpSp>
        <p:nvGrpSpPr>
          <p:cNvPr id="45" name="组合 19"/>
          <p:cNvGrpSpPr/>
          <p:nvPr/>
        </p:nvGrpSpPr>
        <p:grpSpPr>
          <a:xfrm>
            <a:off x="11268620" y="2231762"/>
            <a:ext cx="971590" cy="614550"/>
            <a:chOff x="7109128" y="1986915"/>
            <a:chExt cx="444503" cy="281157"/>
          </a:xfrm>
          <a:noFill/>
        </p:grpSpPr>
        <p:sp>
          <p:nvSpPr>
            <p:cNvPr id="46" name="椭圆 20"/>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47" name="文本框 21"/>
            <p:cNvSpPr txBox="1">
              <a:spLocks noChangeAspect="1"/>
            </p:cNvSpPr>
            <p:nvPr/>
          </p:nvSpPr>
          <p:spPr>
            <a:xfrm>
              <a:off x="7109128" y="2019981"/>
              <a:ext cx="444503" cy="211212"/>
            </a:xfrm>
            <a:prstGeom prst="rect">
              <a:avLst/>
            </a:prstGeom>
            <a:grpFill/>
            <a:ln>
              <a:noFill/>
            </a:ln>
          </p:spPr>
          <p:txBody>
            <a:bodyPr wrap="squar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grpSp>
        <p:nvGrpSpPr>
          <p:cNvPr id="48" name="组合 19"/>
          <p:cNvGrpSpPr/>
          <p:nvPr/>
        </p:nvGrpSpPr>
        <p:grpSpPr>
          <a:xfrm>
            <a:off x="9185820" y="6087595"/>
            <a:ext cx="971590" cy="614550"/>
            <a:chOff x="7109128" y="1986915"/>
            <a:chExt cx="444503" cy="281157"/>
          </a:xfrm>
          <a:noFill/>
        </p:grpSpPr>
        <p:sp>
          <p:nvSpPr>
            <p:cNvPr id="49" name="椭圆 20"/>
            <p:cNvSpPr>
              <a:spLocks noChangeAspect="1"/>
            </p:cNvSpPr>
            <p:nvPr/>
          </p:nvSpPr>
          <p:spPr>
            <a:xfrm>
              <a:off x="7186443" y="1986915"/>
              <a:ext cx="281157" cy="281157"/>
            </a:xfrm>
            <a:prstGeom prst="ellipse">
              <a:avLst/>
            </a:prstGeom>
            <a:grp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rtlCol="0" anchor="ctr">
              <a:noAutofit/>
            </a:bodyPr>
            <a:lstStyle/>
            <a:p>
              <a:pPr marL="0" marR="0" indent="0" algn="ctr" defTabSz="914400" rtl="0" eaLnBrk="1" fontAlgn="auto" latinLnBrk="0" hangingPunct="1">
                <a:lnSpc>
                  <a:spcPct val="100000"/>
                </a:lnSpc>
                <a:spcBef>
                  <a:spcPts val="0"/>
                </a:spcBef>
                <a:spcAft>
                  <a:spcPts val="0"/>
                </a:spcAft>
                <a:buSzPct val="100000"/>
                <a:buFontTx/>
                <a:buNone/>
              </a:pPr>
              <a:endParaRPr kumimoji="0" lang="zh-CN" altLang="en-US" sz="4000" b="0" i="0" u="none" strike="noStrike" kern="1200" cap="none" spc="0" normalizeH="0" baseline="0" noProof="0" dirty="0">
                <a:ln>
                  <a:noFill/>
                </a:ln>
                <a:solidFill>
                  <a:schemeClr val="bg1">
                    <a:lumMod val="95000"/>
                  </a:schemeClr>
                </a:solidFill>
                <a:effectLst/>
                <a:uLnTx/>
                <a:uFillTx/>
                <a:latin typeface="Noto Sans S Chinese Light" pitchFamily="34" charset="-122" panose="020B0300000000000000"/>
                <a:ea typeface="Noto Sans S Chinese Light" pitchFamily="34" charset="-122" panose="020B0300000000000000"/>
                <a:sym typeface="Noto Sans S Chinese Light" pitchFamily="34" charset="-122" panose="020B0300000000000000"/>
              </a:endParaRPr>
            </a:p>
          </p:txBody>
        </p:sp>
        <p:sp>
          <p:nvSpPr>
            <p:cNvPr id="50" name="文本框 21"/>
            <p:cNvSpPr txBox="1">
              <a:spLocks noChangeAspect="1"/>
            </p:cNvSpPr>
            <p:nvPr/>
          </p:nvSpPr>
          <p:spPr>
            <a:xfrm>
              <a:off x="7109128" y="2019981"/>
              <a:ext cx="444503" cy="211212"/>
            </a:xfrm>
            <a:prstGeom prst="rect">
              <a:avLst/>
            </a:prstGeom>
            <a:grpFill/>
            <a:ln>
              <a:noFill/>
            </a:ln>
          </p:spPr>
          <p:txBody>
            <a:bodyPr wrap="square" rtlCol="0" anchor="ctr">
              <a:spAutoFit/>
            </a:bodyPr>
            <a:lstStyle/>
            <a:p>
              <a:pPr marL="0" marR="0" indent="0" algn="ctr" defTabSz="914400" rtl="0" eaLnBrk="1" fontAlgn="auto" latinLnBrk="0" hangingPunct="1">
                <a:lnSpc>
                  <a:spcPct val="100000"/>
                </a:lnSpc>
                <a:spcBef>
                  <a:spcPts val="0"/>
                </a:spcBef>
                <a:spcAft>
                  <a:spcPts val="0"/>
                </a:spcAft>
                <a:buSzPct val="100000"/>
                <a:buFontTx/>
                <a:buNone/>
              </a:pPr>
            </a:p>
          </p:txBody>
        </p:sp>
      </p:grpSp>
      <p:sp>
        <p:nvSpPr>
          <p:cNvPr id="52" name="TextBox 51"/>
          <p:cNvSpPr txBox="1"/>
          <p:nvPr/>
        </p:nvSpPr>
        <p:spPr>
          <a:xfrm>
            <a:off x="2252227" y="1346990"/>
            <a:ext cx="7996673" cy="707886"/>
          </a:xfrm>
          <a:prstGeom prst="rect">
            <a:avLst/>
          </a:prstGeom>
          <a:noFill/>
        </p:spPr>
        <p:txBody>
          <a:bodyPr wrap="square">
            <a:spAutoFit/>
          </a:bodyPr>
          <a:lstStyle/>
          <a:p>
            <a:pPr>
              <a:buFont typeface="Arial" pitchFamily="34" charset="0" panose="020B0604020202020204"/>
              <a:buChar char="•"/>
            </a:pPr>
            <a:r>
              <a:rPr lang="en-US" sz="2000" b="1" u="sng" dirty="0">
                <a:latin typeface="Arial" pitchFamily="34" charset="0" panose="020B0604020202020204"/>
                <a:cs typeface="Arial" pitchFamily="34" charset="0" panose="020B0604020202020204"/>
              </a:rPr>
              <a:t>Cost-Efficiency:</a:t>
            </a:r>
            <a:r>
              <a:rPr lang="en-US" sz="2000" dirty="0">
                <a:latin typeface="Arial" pitchFamily="34" charset="0" panose="020B0604020202020204"/>
                <a:cs typeface="Arial" pitchFamily="34" charset="0" panose="020B0604020202020204"/>
              </a:rPr>
              <a:t> Reduces capital expenses by eliminating the need for physical hardware and infrastructure.</a:t>
            </a:r>
          </a:p>
        </p:txBody>
      </p:sp>
      <p:sp>
        <p:nvSpPr>
          <p:cNvPr id="54" name="TextBox 53"/>
          <p:cNvSpPr txBox="1"/>
          <p:nvPr/>
        </p:nvSpPr>
        <p:spPr>
          <a:xfrm>
            <a:off x="2258272" y="2394936"/>
            <a:ext cx="7899138" cy="707886"/>
          </a:xfrm>
          <a:prstGeom prst="rect">
            <a:avLst/>
          </a:prstGeom>
          <a:noFill/>
        </p:spPr>
        <p:txBody>
          <a:bodyPr wrap="square">
            <a:spAutoFit/>
          </a:bodyPr>
          <a:lstStyle/>
          <a:p>
            <a:pPr>
              <a:buFont typeface="Arial" pitchFamily="34" charset="0" panose="020B0604020202020204"/>
              <a:buChar char="•"/>
            </a:pPr>
            <a:r>
              <a:rPr lang="en-US" sz="2000" b="1" u="sng" dirty="0">
                <a:latin typeface="Arial" pitchFamily="34" charset="0" panose="020B0604020202020204"/>
                <a:cs typeface="Arial" pitchFamily="34" charset="0" panose="020B0604020202020204"/>
              </a:rPr>
              <a:t>Flexibility:</a:t>
            </a:r>
            <a:r>
              <a:rPr lang="en-US" sz="2000" dirty="0">
                <a:latin typeface="Arial" pitchFamily="34" charset="0" panose="020B0604020202020204"/>
                <a:cs typeface="Arial" pitchFamily="34" charset="0" panose="020B0604020202020204"/>
              </a:rPr>
              <a:t> Supports remote work and collaboration by enabling access to resources from anywhere.</a:t>
            </a:r>
          </a:p>
        </p:txBody>
      </p:sp>
      <p:sp>
        <p:nvSpPr>
          <p:cNvPr id="56" name="TextBox 55"/>
          <p:cNvSpPr txBox="1"/>
          <p:nvPr/>
        </p:nvSpPr>
        <p:spPr>
          <a:xfrm>
            <a:off x="2252227" y="3755178"/>
            <a:ext cx="7905182" cy="707886"/>
          </a:xfrm>
          <a:prstGeom prst="rect">
            <a:avLst/>
          </a:prstGeom>
          <a:noFill/>
        </p:spPr>
        <p:txBody>
          <a:bodyPr wrap="square">
            <a:spAutoFit/>
          </a:bodyPr>
          <a:lstStyle/>
          <a:p>
            <a:pPr>
              <a:buFont typeface="Arial" pitchFamily="34" charset="0" panose="020B0604020202020204"/>
              <a:buChar char="•"/>
            </a:pPr>
            <a:r>
              <a:rPr lang="en-US" sz="2000" b="1" u="sng" dirty="0">
                <a:latin typeface="Arial" pitchFamily="34" charset="0" panose="020B0604020202020204"/>
                <a:cs typeface="Arial" pitchFamily="34" charset="0" panose="020B0604020202020204"/>
              </a:rPr>
              <a:t>Reliability:</a:t>
            </a:r>
            <a:r>
              <a:rPr lang="en-US" sz="2000" dirty="0">
                <a:latin typeface="Arial" pitchFamily="34" charset="0" panose="020B0604020202020204"/>
                <a:cs typeface="Arial" pitchFamily="34" charset="0" panose="020B0604020202020204"/>
              </a:rPr>
              <a:t> Offers high availability, disaster recovery, and automatic updates.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31"/>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主题​​">
  <a:themeElements>
    <a:clrScheme name="自定义 88">
      <a:dk1>
        <a:sysClr val="windowText" lastClr="000000"/>
      </a:dk1>
      <a:lt1>
        <a:sysClr val="window" lastClr="FFFFFF"/>
      </a:lt1>
      <a:dk2>
        <a:srgbClr val="44546A"/>
      </a:dk2>
      <a:lt2>
        <a:srgbClr val="E7E6E6"/>
      </a:lt2>
      <a:accent1>
        <a:srgbClr val="1C4E72"/>
      </a:accent1>
      <a:accent2>
        <a:srgbClr val="112357"/>
      </a:accent2>
      <a:accent3>
        <a:srgbClr val="1C4E72"/>
      </a:accent3>
      <a:accent4>
        <a:srgbClr val="112357"/>
      </a:accent4>
      <a:accent5>
        <a:srgbClr val="1C4E72"/>
      </a:accent5>
      <a:accent6>
        <a:srgbClr val="11235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756</Words>
  <Application>Microsoft Office PowerPoint</Application>
  <PresentationFormat>Widescreen</PresentationFormat>
  <Paragraphs>68</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等线</vt:lpstr>
      <vt:lpstr>等线 Light</vt:lpstr>
      <vt:lpstr>Arial</vt:lpstr>
      <vt:lpstr>Inter</vt:lpstr>
      <vt:lpstr>Noto Sans S Chinese Light</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dc:title>
  <dc:creator>春晓 孙</dc:creator>
  <cp:lastModifiedBy>ChAnD</cp:lastModifiedBy>
  <cp:revision>13</cp:revision>
  <dcterms:created xsi:type="dcterms:W3CDTF">2019-02-16T12:17:49Z</dcterms:created>
  <dcterms:modified xsi:type="dcterms:W3CDTF">2024-12-20T10:31:35Z</dcterms:modified>
</cp:coreProperties>
</file>