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98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3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2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8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8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7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2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7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0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3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1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00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EA3F-89A8-B372-5146-7B0CEBD79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3870"/>
            <a:ext cx="5411390" cy="233679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u="sng" dirty="0"/>
              <a:t>Agenda</a:t>
            </a:r>
            <a:r>
              <a:rPr lang="en-US" dirty="0"/>
              <a:t>:-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Cloud</a:t>
            </a:r>
            <a:r>
              <a:rPr lang="en-US" dirty="0"/>
              <a:t> </a:t>
            </a:r>
            <a:r>
              <a:rPr lang="en-US" b="1" dirty="0"/>
              <a:t>Computing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8B5C2-E2D9-6036-F41E-133F7F177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262" y="4415557"/>
            <a:ext cx="3624660" cy="2336796"/>
          </a:xfrm>
        </p:spPr>
        <p:txBody>
          <a:bodyPr>
            <a:normAutofit/>
          </a:bodyPr>
          <a:lstStyle/>
          <a:p>
            <a:r>
              <a:rPr lang="en-US" dirty="0" err="1"/>
              <a:t>Reyan</a:t>
            </a:r>
            <a:r>
              <a:rPr lang="en-US" dirty="0"/>
              <a:t> </a:t>
            </a:r>
            <a:r>
              <a:rPr lang="en-US" dirty="0" err="1"/>
              <a:t>Nazir</a:t>
            </a:r>
            <a:r>
              <a:rPr lang="en-US" dirty="0"/>
              <a:t> </a:t>
            </a:r>
          </a:p>
          <a:p>
            <a:r>
              <a:rPr lang="en-US" dirty="0"/>
              <a:t>24-SET-053</a:t>
            </a:r>
          </a:p>
          <a:p>
            <a:r>
              <a:rPr lang="en-US" dirty="0"/>
              <a:t>Information Technology Skill</a:t>
            </a:r>
          </a:p>
          <a:p>
            <a:r>
              <a:rPr lang="en-US" dirty="0"/>
              <a:t>Submitted to: Umar </a:t>
            </a:r>
            <a:r>
              <a:rPr lang="en-US" dirty="0" err="1"/>
              <a:t>Hayyat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DB6F3-9E62-92EE-A2AF-837982A9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90" y="105647"/>
            <a:ext cx="6793420" cy="6646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674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0564-8E53-FBFE-9A44-64A6241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1"/>
            <a:ext cx="3386138" cy="973666"/>
          </a:xfrm>
        </p:spPr>
        <p:txBody>
          <a:bodyPr/>
          <a:lstStyle/>
          <a:p>
            <a:r>
              <a:rPr lang="en-US" b="1" u="sng" dirty="0"/>
              <a:t>Benefits</a:t>
            </a:r>
            <a:r>
              <a:rPr lang="en-US" b="1" dirty="0"/>
              <a:t>:-</a:t>
            </a:r>
            <a:endParaRPr lang="en-US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BCE69-12D0-4CB9-080F-286339384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-35717"/>
            <a:ext cx="62603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AFB02-9F92-5773-2E03-94677B92C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10952"/>
            <a:ext cx="4850606" cy="4018361"/>
          </a:xfrm>
        </p:spPr>
        <p:txBody>
          <a:bodyPr>
            <a:noAutofit/>
          </a:bodyPr>
          <a:lstStyle/>
          <a:p>
            <a:r>
              <a:rPr lang="en-US" sz="1800" b="1" dirty="0"/>
              <a:t>1. Scalability:</a:t>
            </a:r>
            <a:r>
              <a:rPr lang="en-US" sz="1800" dirty="0"/>
              <a:t> Cloud computing resources can be quickly scaled up or down to match changing business needs.
</a:t>
            </a:r>
            <a:r>
              <a:rPr lang="en-US" sz="1800" b="1" dirty="0"/>
              <a:t>2. Cost-effectiveness</a:t>
            </a:r>
            <a:r>
              <a:rPr lang="en-US" sz="1800" dirty="0"/>
              <a:t>: Cloud computing eliminates the need for upfront capital expenditures on hardware and software.
</a:t>
            </a:r>
            <a:r>
              <a:rPr lang="en-US" sz="1800" b="1" dirty="0"/>
              <a:t>3. Increased agility:</a:t>
            </a:r>
            <a:r>
              <a:rPr lang="en-US" sz="1800" dirty="0"/>
              <a:t> Cloud computing enables businesses to quickly deploy new applications and services.
</a:t>
            </a:r>
            <a:r>
              <a:rPr lang="en-US" sz="1800" b="1" dirty="0"/>
              <a:t>4. Improved reliability: </a:t>
            </a:r>
            <a:r>
              <a:rPr lang="en-US" sz="1800" dirty="0"/>
              <a:t>Cloud computing providers typically offer high levels of redundancy and failover capabilities, ensuring high uptime and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0880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43FA-8D07-FC3A-BEE5-3366FC79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454" y="878341"/>
            <a:ext cx="3403998" cy="1017057"/>
          </a:xfrm>
        </p:spPr>
        <p:txBody>
          <a:bodyPr/>
          <a:lstStyle/>
          <a:p>
            <a:r>
              <a:rPr lang="en-US" b="1" u="sng" dirty="0"/>
              <a:t>Challenges:</a:t>
            </a:r>
            <a:r>
              <a:rPr lang="en-US" b="1" dirty="0"/>
              <a:t>-</a:t>
            </a:r>
            <a:endParaRPr lang="en-US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822AC-E949-450D-A355-B47B6D8CB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7925" r="-1"/>
          <a:stretch/>
        </p:blipFill>
        <p:spPr>
          <a:xfrm>
            <a:off x="-90138" y="0"/>
            <a:ext cx="746553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D8B9-EE0F-7928-302E-80830B037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75396" y="2131114"/>
            <a:ext cx="4689873" cy="3982642"/>
          </a:xfrm>
        </p:spPr>
        <p:txBody>
          <a:bodyPr>
            <a:normAutofit/>
          </a:bodyPr>
          <a:lstStyle/>
          <a:p>
            <a:r>
              <a:rPr lang="en-US" b="1" dirty="0"/>
              <a:t>1. Security:</a:t>
            </a:r>
            <a:r>
              <a:rPr lang="en-US" dirty="0"/>
              <a:t> Cloud computing introduces new security risks, such as data breaches and unauthorized access.
</a:t>
            </a:r>
            <a:r>
              <a:rPr lang="en-US" b="1" dirty="0"/>
              <a:t>2. Compliance: </a:t>
            </a:r>
            <a:r>
              <a:rPr lang="en-US" dirty="0"/>
              <a:t>Cloud computing raises compliance issues, such as ensuring that data is stored and processed in accordance with relevant laws and regulations.
</a:t>
            </a:r>
            <a:r>
              <a:rPr lang="en-US" b="1" dirty="0"/>
              <a:t>3. Vendor lock-in:</a:t>
            </a:r>
            <a:r>
              <a:rPr lang="en-US" dirty="0"/>
              <a:t> Cloud computing can make it difficult for businesses to switch providers, due to the complexity and cost of migrating data and applications.
</a:t>
            </a:r>
            <a:r>
              <a:rPr lang="en-US" b="1" dirty="0"/>
              <a:t>4. Dependence on internet connectivity: </a:t>
            </a:r>
            <a:r>
              <a:rPr lang="en-US" dirty="0"/>
              <a:t>Cloud computing requires a reliable internet connection, which can be a challenge in areas with poor connectivity.</a:t>
            </a:r>
          </a:p>
        </p:txBody>
      </p:sp>
    </p:spTree>
    <p:extLst>
      <p:ext uri="{BB962C8B-B14F-4D97-AF65-F5344CB8AC3E}">
        <p14:creationId xmlns:p14="http://schemas.microsoft.com/office/powerpoint/2010/main" val="20525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B1D9-EB44-F572-CF0A-38A663F7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954" y="535780"/>
            <a:ext cx="3303983" cy="1571625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Definition:-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E149F-C097-09C2-E6FB-95FFD0FC6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90860"/>
            <a:ext cx="6827074" cy="7039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BD777-AEF4-EA50-68D9-926DAF9EA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00938" y="2964657"/>
            <a:ext cx="3428999" cy="3558779"/>
          </a:xfrm>
        </p:spPr>
        <p:txBody>
          <a:bodyPr>
            <a:normAutofit/>
          </a:bodyPr>
          <a:lstStyle/>
          <a:p>
            <a:r>
              <a:rPr lang="en-US" sz="2000" dirty="0"/>
              <a:t>Cloud Computing is a model of delivering computing services over the internet, where resources such as servers, storage, databases, software, and applications are provided as a service to users on-demand.</a:t>
            </a:r>
          </a:p>
        </p:txBody>
      </p:sp>
    </p:spTree>
    <p:extLst>
      <p:ext uri="{BB962C8B-B14F-4D97-AF65-F5344CB8AC3E}">
        <p14:creationId xmlns:p14="http://schemas.microsoft.com/office/powerpoint/2010/main" val="38315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4C8E-0B85-2CBF-DF02-21DEE0F0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044" y="410765"/>
            <a:ext cx="3448645" cy="1143000"/>
          </a:xfrm>
        </p:spPr>
        <p:txBody>
          <a:bodyPr/>
          <a:lstStyle/>
          <a:p>
            <a:r>
              <a:rPr lang="en-US" b="1" u="sng" dirty="0"/>
              <a:t>Key</a:t>
            </a:r>
            <a:r>
              <a:rPr lang="en-US" dirty="0"/>
              <a:t> </a:t>
            </a:r>
            <a:r>
              <a:rPr lang="en-US" b="1" u="sng" dirty="0"/>
              <a:t>Characteristics</a:t>
            </a:r>
            <a:r>
              <a:rPr lang="en-US" dirty="0"/>
              <a:t>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A3930-EA1F-8913-C824-EBFA32F63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793" y="-51849"/>
            <a:ext cx="7137684" cy="6909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CFE35-3F88-F5F5-037C-9D733885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46044" y="2205633"/>
            <a:ext cx="4036219" cy="424160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1. On-demand self-service:</a:t>
            </a:r>
            <a:r>
              <a:rPr lang="en-US" dirty="0"/>
              <a:t> Users can provision and manage computing resources without requiring human intervention.
</a:t>
            </a:r>
            <a:r>
              <a:rPr lang="en-US" b="1" dirty="0"/>
              <a:t>2. Broad network access: </a:t>
            </a:r>
            <a:r>
              <a:rPr lang="en-US" dirty="0"/>
              <a:t>Resources are accessible over the internet, or a private network, from any device, anywhere in the world.
</a:t>
            </a:r>
            <a:r>
              <a:rPr lang="en-US" b="1" dirty="0"/>
              <a:t>3. Resource pooling:</a:t>
            </a:r>
            <a:r>
              <a:rPr lang="en-US" dirty="0"/>
              <a:t> Resources are pooled together to provide a multi-tenant environment, where resources can be dynamically allocated and re-allocated.
</a:t>
            </a:r>
            <a:r>
              <a:rPr lang="en-US" b="1" dirty="0"/>
              <a:t>4. Rapid elasticity:</a:t>
            </a:r>
            <a:r>
              <a:rPr lang="en-US" dirty="0"/>
              <a:t> Resources can be quickly scaled up or down to match changing business needs.
</a:t>
            </a:r>
            <a:r>
              <a:rPr lang="en-US" b="1" dirty="0"/>
              <a:t>5. Measured service:</a:t>
            </a:r>
            <a:r>
              <a:rPr lang="en-US" dirty="0"/>
              <a:t> Users only pay for the resources they use, rather than having to purchase and maintain their own hardware and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8D95-BFE6-D19B-8E21-8D844E6B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609601"/>
            <a:ext cx="4002353" cy="973666"/>
          </a:xfrm>
        </p:spPr>
        <p:txBody>
          <a:bodyPr/>
          <a:lstStyle/>
          <a:p>
            <a:r>
              <a:rPr lang="en-US" b="1" u="sng" dirty="0"/>
              <a:t>Cloud</a:t>
            </a:r>
            <a:r>
              <a:rPr lang="en-US" dirty="0"/>
              <a:t> </a:t>
            </a:r>
            <a:r>
              <a:rPr lang="en-US" b="1" u="sng" dirty="0"/>
              <a:t>Service</a:t>
            </a:r>
            <a:r>
              <a:rPr lang="en-US" dirty="0"/>
              <a:t> </a:t>
            </a:r>
            <a:r>
              <a:rPr lang="en-US" b="1" u="sng" dirty="0"/>
              <a:t>Models</a:t>
            </a:r>
            <a:r>
              <a:rPr lang="en-US" dirty="0"/>
              <a:t>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2EA3E-3D2D-A1AA-F58C-84904E57C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249517" y="0"/>
            <a:ext cx="7979779" cy="68818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BF475-F301-270A-CA9D-310F00F6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4331" y="2232422"/>
            <a:ext cx="4002353" cy="3558779"/>
          </a:xfrm>
        </p:spPr>
        <p:txBody>
          <a:bodyPr>
            <a:normAutofit/>
          </a:bodyPr>
          <a:lstStyle/>
          <a:p>
            <a:r>
              <a:rPr lang="en-US" b="1" dirty="0"/>
              <a:t>1. Infrastructure as a Service (</a:t>
            </a:r>
            <a:r>
              <a:rPr lang="en-US" b="1" dirty="0" err="1"/>
              <a:t>IaaS</a:t>
            </a:r>
            <a:r>
              <a:rPr lang="en-US" b="1" dirty="0"/>
              <a:t>):</a:t>
            </a:r>
            <a:r>
              <a:rPr lang="en-US" dirty="0"/>
              <a:t> Provides virtualized computing resources, such as servers, storage, and networking.
</a:t>
            </a:r>
            <a:r>
              <a:rPr lang="en-US" b="1" dirty="0"/>
              <a:t>2. Platform as a Service (PaaS):</a:t>
            </a:r>
            <a:r>
              <a:rPr lang="en-US" dirty="0"/>
              <a:t> Provides a complete platform for developing, running, and managing applications, including tools, libraries, and infrastructure.
</a:t>
            </a:r>
            <a:r>
              <a:rPr lang="en-US" b="1" dirty="0"/>
              <a:t>3. Software as a Service (SaaS):</a:t>
            </a:r>
            <a:r>
              <a:rPr lang="en-US" dirty="0"/>
              <a:t> Provides software applications over the internet, eliminating the need for users to install, configure, and maintain software on their own devices.</a:t>
            </a:r>
          </a:p>
        </p:txBody>
      </p:sp>
    </p:spTree>
    <p:extLst>
      <p:ext uri="{BB962C8B-B14F-4D97-AF65-F5344CB8AC3E}">
        <p14:creationId xmlns:p14="http://schemas.microsoft.com/office/powerpoint/2010/main" val="399735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B4DA-9A23-AE2B-32B1-25DDCD4D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50" y="478630"/>
            <a:ext cx="4768452" cy="1176337"/>
          </a:xfrm>
        </p:spPr>
        <p:txBody>
          <a:bodyPr/>
          <a:lstStyle/>
          <a:p>
            <a:r>
              <a:rPr lang="en-US" b="1" u="sng" dirty="0"/>
              <a:t>Cloud</a:t>
            </a:r>
            <a:r>
              <a:rPr lang="en-US" dirty="0"/>
              <a:t> </a:t>
            </a:r>
            <a:r>
              <a:rPr lang="en-US" b="1" u="sng" dirty="0"/>
              <a:t>Deployment</a:t>
            </a:r>
            <a:r>
              <a:rPr lang="en-US" b="1" dirty="0"/>
              <a:t> </a:t>
            </a:r>
            <a:r>
              <a:rPr lang="en-US" b="1" u="sng" dirty="0"/>
              <a:t>Models: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A1647-4D5B-5A2D-BF84-C63E721BB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999" y="-4169"/>
            <a:ext cx="7692297" cy="6862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362A0-942B-E31D-81AF-A0E140A3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750" y="1875233"/>
            <a:ext cx="3894203" cy="4143375"/>
          </a:xfrm>
        </p:spPr>
        <p:txBody>
          <a:bodyPr>
            <a:normAutofit/>
          </a:bodyPr>
          <a:lstStyle/>
          <a:p>
            <a:r>
              <a:rPr lang="en-US" b="1" dirty="0"/>
              <a:t>1. Public Cloud: </a:t>
            </a:r>
            <a:r>
              <a:rPr lang="en-US" dirty="0"/>
              <a:t>A cloud environment that is open to the general public and is owned by a third-party provider.
</a:t>
            </a:r>
            <a:r>
              <a:rPr lang="en-US" b="1" dirty="0"/>
              <a:t>2. Private Cloud:</a:t>
            </a:r>
            <a:r>
              <a:rPr lang="en-US" dirty="0"/>
              <a:t> A cloud environment that is provisioned and managed within an organization’s premises, typically for the organization’s own use.
</a:t>
            </a:r>
            <a:r>
              <a:rPr lang="en-US" b="1" dirty="0"/>
              <a:t>3. Hybrid Cloud:</a:t>
            </a:r>
            <a:r>
              <a:rPr lang="en-US" dirty="0"/>
              <a:t> A cloud environment that combines public and private cloud services, allowing data and applications to be shared between them.
</a:t>
            </a:r>
            <a:r>
              <a:rPr lang="en-US" b="1" dirty="0"/>
              <a:t>4. Community Cloud:</a:t>
            </a:r>
            <a:r>
              <a:rPr lang="en-US" dirty="0"/>
              <a:t> A cloud environment that is shared by multiple organizations with similar interests or goals.</a:t>
            </a:r>
          </a:p>
        </p:txBody>
      </p:sp>
    </p:spTree>
    <p:extLst>
      <p:ext uri="{BB962C8B-B14F-4D97-AF65-F5344CB8AC3E}">
        <p14:creationId xmlns:p14="http://schemas.microsoft.com/office/powerpoint/2010/main" val="144015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7AF2-EFFD-0944-9083-235FE29E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467" y="548878"/>
            <a:ext cx="3980924" cy="1290638"/>
          </a:xfrm>
        </p:spPr>
        <p:txBody>
          <a:bodyPr/>
          <a:lstStyle/>
          <a:p>
            <a:r>
              <a:rPr lang="en-US" b="1" u="sng" dirty="0"/>
              <a:t>Cloud</a:t>
            </a:r>
            <a:r>
              <a:rPr lang="en-US" b="1" dirty="0"/>
              <a:t> </a:t>
            </a:r>
            <a:r>
              <a:rPr lang="en-US" b="1" u="sng" dirty="0"/>
              <a:t>Computing</a:t>
            </a:r>
            <a:r>
              <a:rPr lang="en-US" b="1" dirty="0"/>
              <a:t> </a:t>
            </a:r>
            <a:r>
              <a:rPr lang="en-US" b="1" u="sng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0C6A3-7442-DF45-FFE6-6A132DFE8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7950"/>
          <a:stretch/>
        </p:blipFill>
        <p:spPr>
          <a:xfrm>
            <a:off x="0" y="-45902"/>
            <a:ext cx="5391814" cy="6903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601CE-E096-AF5D-DDE1-F12019595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2232422"/>
            <a:ext cx="4427934" cy="4076700"/>
          </a:xfrm>
        </p:spPr>
        <p:txBody>
          <a:bodyPr>
            <a:normAutofit/>
          </a:bodyPr>
          <a:lstStyle/>
          <a:p>
            <a:r>
              <a:rPr lang="en-US" sz="2400" b="1" dirty="0"/>
              <a:t>1. Front-end:</a:t>
            </a:r>
            <a:r>
              <a:rPr lang="en-US" sz="2400" dirty="0"/>
              <a:t> The user interface and client-side logic.
</a:t>
            </a:r>
            <a:r>
              <a:rPr lang="en-US" sz="2400" b="1" dirty="0"/>
              <a:t>2. Back-end:</a:t>
            </a:r>
            <a:r>
              <a:rPr lang="en-US" sz="2400" dirty="0"/>
              <a:t> The server-side logic, database, and storage.
</a:t>
            </a:r>
            <a:r>
              <a:rPr lang="en-US" sz="2400" b="1" dirty="0"/>
              <a:t>3</a:t>
            </a:r>
            <a:r>
              <a:rPr lang="en-US" sz="2400" dirty="0"/>
              <a:t>.</a:t>
            </a:r>
            <a:r>
              <a:rPr lang="en-US" sz="2400" b="1" dirty="0"/>
              <a:t>Network:</a:t>
            </a:r>
            <a:r>
              <a:rPr lang="en-US" sz="2400" dirty="0"/>
              <a:t> The communication infrastructure between the front-end and back-end.</a:t>
            </a:r>
          </a:p>
        </p:txBody>
      </p:sp>
    </p:spTree>
    <p:extLst>
      <p:ext uri="{BB962C8B-B14F-4D97-AF65-F5344CB8AC3E}">
        <p14:creationId xmlns:p14="http://schemas.microsoft.com/office/powerpoint/2010/main" val="77752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CE16-F594-B32D-06B5-96B262B9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09601"/>
            <a:ext cx="3680885" cy="997480"/>
          </a:xfrm>
        </p:spPr>
        <p:txBody>
          <a:bodyPr/>
          <a:lstStyle/>
          <a:p>
            <a:r>
              <a:rPr lang="en-US" b="1" u="sng" dirty="0"/>
              <a:t>Cloud</a:t>
            </a:r>
            <a:r>
              <a:rPr lang="en-US" dirty="0"/>
              <a:t> </a:t>
            </a:r>
            <a:r>
              <a:rPr lang="en-US" b="1" u="sng" dirty="0"/>
              <a:t>Computing</a:t>
            </a:r>
            <a:r>
              <a:rPr lang="en-US" dirty="0"/>
              <a:t> </a:t>
            </a:r>
            <a:r>
              <a:rPr lang="en-US" b="1" u="sng" dirty="0"/>
              <a:t>Security:-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7E24D-9E37-A318-8B4C-3AA93DE4B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800" y="-76360"/>
            <a:ext cx="5410200" cy="7010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DBA81-7806-0A4A-3A9E-051F0C64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035969"/>
            <a:ext cx="5410200" cy="3768328"/>
          </a:xfrm>
        </p:spPr>
        <p:txBody>
          <a:bodyPr>
            <a:normAutofit/>
          </a:bodyPr>
          <a:lstStyle/>
          <a:p>
            <a:r>
              <a:rPr lang="en-US" sz="2000" b="1" dirty="0"/>
              <a:t>1.Data encryption:</a:t>
            </a:r>
            <a:r>
              <a:rPr lang="en-US" sz="2000" dirty="0"/>
              <a:t> Protecting data in transit and at rest.
</a:t>
            </a:r>
            <a:r>
              <a:rPr lang="en-US" sz="2000" b="1" dirty="0"/>
              <a:t>2.Access control:</a:t>
            </a:r>
            <a:r>
              <a:rPr lang="en-US" sz="2000" dirty="0"/>
              <a:t> Controlling who can access cloud resources.
</a:t>
            </a:r>
            <a:r>
              <a:rPr lang="en-US" sz="2000" b="1" dirty="0"/>
              <a:t>3.Authentication: </a:t>
            </a:r>
            <a:r>
              <a:rPr lang="en-US" sz="2000" dirty="0"/>
              <a:t>Verifying the identity of users and devices.
</a:t>
            </a:r>
            <a:r>
              <a:rPr lang="en-US" sz="2000" b="1" dirty="0"/>
              <a:t>4.Compliance: </a:t>
            </a:r>
            <a:r>
              <a:rPr lang="en-US" sz="2000" dirty="0"/>
              <a:t>Ensuring cloud services meet regulatory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6154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B695-E96A-9FC2-02ED-985031D5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71498"/>
            <a:ext cx="4761309" cy="1125141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Cloud</a:t>
            </a:r>
            <a:r>
              <a:rPr lang="en-US" sz="2800" b="1" dirty="0"/>
              <a:t> </a:t>
            </a:r>
            <a:r>
              <a:rPr lang="en-US" sz="2800" b="1" u="sng" dirty="0"/>
              <a:t>Computing</a:t>
            </a:r>
            <a:r>
              <a:rPr lang="en-US" sz="2800" b="1" dirty="0"/>
              <a:t> </a:t>
            </a:r>
            <a:r>
              <a:rPr lang="en-US" sz="2800" b="1" u="sng" dirty="0"/>
              <a:t>Trends</a:t>
            </a:r>
            <a:r>
              <a:rPr lang="en-US" sz="2800" b="1" dirty="0"/>
              <a:t>:-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5A2A65-1FD5-F114-5D9D-6665D3173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929"/>
            <a:ext cx="595060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449A6-808B-143A-F1B1-E763D4D8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41398" y="2053828"/>
            <a:ext cx="4117040" cy="3964781"/>
          </a:xfrm>
        </p:spPr>
        <p:txBody>
          <a:bodyPr>
            <a:normAutofit/>
          </a:bodyPr>
          <a:lstStyle/>
          <a:p>
            <a:r>
              <a:rPr lang="en-US" sz="2000" b="1" dirty="0"/>
              <a:t>1. Server less computing: </a:t>
            </a:r>
            <a:r>
              <a:rPr lang="en-US" sz="2000" dirty="0"/>
              <a:t>Running applications without managing servers.
</a:t>
            </a:r>
            <a:r>
              <a:rPr lang="en-US" sz="2000" b="1" dirty="0"/>
              <a:t>2.Artificial intelligence (AI) and machine learning (ML):</a:t>
            </a:r>
            <a:r>
              <a:rPr lang="en-US" sz="2000" dirty="0"/>
              <a:t> Using cloud-based AI and ML services.
</a:t>
            </a:r>
            <a:r>
              <a:rPr lang="en-US" sz="2000" b="1" dirty="0"/>
              <a:t>3.Edge computing:</a:t>
            </a:r>
            <a:r>
              <a:rPr lang="en-US" sz="2000" dirty="0"/>
              <a:t> Processing data closer to the source.
</a:t>
            </a:r>
            <a:r>
              <a:rPr lang="en-US" sz="2000" b="1" dirty="0"/>
              <a:t>4.Cloud-native applications: </a:t>
            </a:r>
            <a:r>
              <a:rPr lang="en-US" sz="2000" dirty="0"/>
              <a:t>Designing applications specifically for the cloud.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4F98-93A8-3AF9-3C2E-AB00A4A7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07" y="609601"/>
            <a:ext cx="3680885" cy="1051058"/>
          </a:xfrm>
        </p:spPr>
        <p:txBody>
          <a:bodyPr/>
          <a:lstStyle/>
          <a:p>
            <a:r>
              <a:rPr lang="en-US" b="1" u="sng" dirty="0"/>
              <a:t>Cloud</a:t>
            </a:r>
            <a:r>
              <a:rPr lang="en-US" b="1" dirty="0"/>
              <a:t> </a:t>
            </a:r>
            <a:r>
              <a:rPr lang="en-US" b="1" u="sng" dirty="0"/>
              <a:t>Computing</a:t>
            </a:r>
            <a:r>
              <a:rPr lang="en-US" b="1" dirty="0"/>
              <a:t> </a:t>
            </a:r>
            <a:r>
              <a:rPr lang="en-US" b="1" u="sng" dirty="0"/>
              <a:t>Providers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61B4F-7D6A-EC99-9923-F359C37E5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358" y="-142874"/>
            <a:ext cx="8288089" cy="7000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5D1D1-3FF9-3C73-912B-937B3BDDD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880" y="1714237"/>
            <a:ext cx="3859478" cy="4130541"/>
          </a:xfrm>
        </p:spPr>
        <p:txBody>
          <a:bodyPr>
            <a:normAutofit/>
          </a:bodyPr>
          <a:lstStyle/>
          <a:p>
            <a:r>
              <a:rPr lang="en-US" sz="1800" b="1" dirty="0"/>
              <a:t>1.Amazon Web Services (AWS): </a:t>
            </a:r>
            <a:r>
              <a:rPr lang="en-US" sz="1800" dirty="0"/>
              <a:t>A comprehensive cloud platform.
</a:t>
            </a:r>
            <a:r>
              <a:rPr lang="en-US" sz="1800" b="1" dirty="0"/>
              <a:t>2.Microsoft Azure:</a:t>
            </a:r>
            <a:r>
              <a:rPr lang="en-US" sz="1800" dirty="0"/>
              <a:t> A cloud platform for building, deploying, and managing applications.
</a:t>
            </a:r>
            <a:r>
              <a:rPr lang="en-US" sz="1800" b="1" dirty="0"/>
              <a:t>3.Google Cloud Platform (GCP): </a:t>
            </a:r>
            <a:r>
              <a:rPr lang="en-US" sz="1800" dirty="0"/>
              <a:t>A cloud platform for building, deploying, and managing applications.
</a:t>
            </a:r>
            <a:r>
              <a:rPr lang="en-US" sz="1800" b="1" dirty="0"/>
              <a:t>4.IBM Cloud:</a:t>
            </a:r>
            <a:r>
              <a:rPr lang="en-US" sz="1800" dirty="0"/>
              <a:t> A cloud platform for building, deploying, and managing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9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 Agenda:-  Cloud Computing </vt:lpstr>
      <vt:lpstr>Definition:-</vt:lpstr>
      <vt:lpstr>Key Characteristics:-</vt:lpstr>
      <vt:lpstr>Cloud Service Models:-</vt:lpstr>
      <vt:lpstr>Cloud Deployment Models:</vt:lpstr>
      <vt:lpstr>Cloud Computing Architecture</vt:lpstr>
      <vt:lpstr>Cloud Computing Security:-</vt:lpstr>
      <vt:lpstr>Cloud Computing Trends:-</vt:lpstr>
      <vt:lpstr>Cloud Computing Providers</vt:lpstr>
      <vt:lpstr>Benefits:-</vt:lpstr>
      <vt:lpstr>Challenges:-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</dc:title>
  <dc:creator>reyanmayo425@gmail.com</dc:creator>
  <cp:lastModifiedBy>reyanmayo425@gmail.com</cp:lastModifiedBy>
  <cp:revision>13</cp:revision>
  <dcterms:created xsi:type="dcterms:W3CDTF">2024-12-19T10:48:08Z</dcterms:created>
  <dcterms:modified xsi:type="dcterms:W3CDTF">2024-12-20T05:12:15Z</dcterms:modified>
</cp:coreProperties>
</file>