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02" r:id="rId1"/>
  </p:sldMasterIdLst>
  <p:notesMasterIdLst>
    <p:notesMasterId r:id="rId12"/>
  </p:notesMasterIdLst>
  <p:sldIdLst>
    <p:sldId id="264" r:id="rId2"/>
    <p:sldId id="256" r:id="rId3"/>
    <p:sldId id="257" r:id="rId4"/>
    <p:sldId id="258" r:id="rId5"/>
    <p:sldId id="259" r:id="rId6"/>
    <p:sldId id="260" r:id="rId7"/>
    <p:sldId id="261" r:id="rId8"/>
    <p:sldId id="262" r:id="rId9"/>
    <p:sldId id="263" r:id="rId10"/>
    <p:sldId id="265" r:id="rId11"/>
  </p:sldIdLst>
  <p:sldSz cx="14630400" cy="8229600"/>
  <p:notesSz cx="8229600" cy="14630400"/>
  <p:embeddedFontLst>
    <p:embeddedFont>
      <p:font typeface="Garamond" panose="02000000000000000000" pitchFamily="2" charset="0"/>
      <p:regular r:id="rId13"/>
      <p:bold r:id="rId14"/>
      <p:italic r:id="rId15"/>
    </p:embeddedFont>
    <p:embeddedFont>
      <p:font typeface="Patrick Hand" pitchFamily="2" charset="0"/>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82" autoAdjust="0"/>
    <p:restoredTop sz="94610"/>
  </p:normalViewPr>
  <p:slideViewPr>
    <p:cSldViewPr snapToGrid="0" snapToObjects="1">
      <p:cViewPr varScale="1">
        <p:scale>
          <a:sx n="70" d="100"/>
          <a:sy n="70" d="100"/>
        </p:scale>
        <p:origin x="6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45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0321" y="0"/>
            <a:ext cx="14677392" cy="8227457"/>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3230878" y="2245358"/>
            <a:ext cx="8178803" cy="1818640"/>
          </a:xfrm>
        </p:spPr>
        <p:txBody>
          <a:bodyPr anchor="b">
            <a:noAutofit/>
          </a:bodyPr>
          <a:lstStyle>
            <a:lvl1pPr algn="ctr">
              <a:defRPr sz="6480">
                <a:effectLst/>
              </a:defRPr>
            </a:lvl1pPr>
          </a:lstStyle>
          <a:p>
            <a:r>
              <a:rPr lang="en-US"/>
              <a:t>Click to edit Master title style</a:t>
            </a:r>
            <a:endParaRPr lang="en-US" dirty="0"/>
          </a:p>
        </p:txBody>
      </p:sp>
      <p:sp>
        <p:nvSpPr>
          <p:cNvPr id="3" name="Subtitle 2"/>
          <p:cNvSpPr>
            <a:spLocks noGrp="1"/>
          </p:cNvSpPr>
          <p:nvPr>
            <p:ph type="subTitle" idx="1"/>
          </p:nvPr>
        </p:nvSpPr>
        <p:spPr>
          <a:xfrm>
            <a:off x="3230878" y="4389117"/>
            <a:ext cx="8178803" cy="1584962"/>
          </a:xfrm>
        </p:spPr>
        <p:txBody>
          <a:bodyPr anchor="t">
            <a:normAutofit/>
          </a:bodyPr>
          <a:lstStyle>
            <a:lvl1pPr marL="0" indent="0" algn="ctr">
              <a:buNone/>
              <a:defRPr sz="2520">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579879" y="6045196"/>
            <a:ext cx="1076960" cy="335280"/>
          </a:xfrm>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a:xfrm>
            <a:off x="3230877" y="6045196"/>
            <a:ext cx="6257562" cy="335280"/>
          </a:xfrm>
        </p:spPr>
        <p:txBody>
          <a:bodyPr/>
          <a:lstStyle/>
          <a:p>
            <a:endParaRPr lang="en-US" dirty="0"/>
          </a:p>
        </p:txBody>
      </p:sp>
      <p:sp>
        <p:nvSpPr>
          <p:cNvPr id="6" name="Slide Number Placeholder 5"/>
          <p:cNvSpPr>
            <a:spLocks noGrp="1"/>
          </p:cNvSpPr>
          <p:nvPr>
            <p:ph type="sldNum" sz="quarter" idx="12"/>
          </p:nvPr>
        </p:nvSpPr>
        <p:spPr>
          <a:xfrm>
            <a:off x="10748281" y="6045196"/>
            <a:ext cx="661400" cy="33528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3230879" y="4226557"/>
            <a:ext cx="81788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0987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1" y="5778498"/>
            <a:ext cx="11531599" cy="680086"/>
          </a:xfrm>
        </p:spPr>
        <p:txBody>
          <a:bodyPr anchor="b">
            <a:normAutofit/>
          </a:bodyPr>
          <a:lstStyle>
            <a:lvl1pPr algn="ctr">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49713" y="1249679"/>
            <a:ext cx="12127166" cy="4003043"/>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554481" y="6458584"/>
            <a:ext cx="11531599" cy="592454"/>
          </a:xfrm>
        </p:spPr>
        <p:txBody>
          <a:bodyPr>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28040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564642" y="1178558"/>
            <a:ext cx="11511278" cy="3545842"/>
          </a:xfrm>
        </p:spPr>
        <p:txBody>
          <a:bodyPr anchor="ctr">
            <a:normAutofit/>
          </a:bodyPr>
          <a:lstStyle>
            <a:lvl1pPr algn="ctr">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564642" y="5212080"/>
            <a:ext cx="11511278" cy="18389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675403" y="496823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62399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1178558"/>
            <a:ext cx="11155678" cy="2844802"/>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009775" y="4023360"/>
            <a:ext cx="10607042" cy="701040"/>
          </a:xfrm>
        </p:spPr>
        <p:txBody>
          <a:bodyPr anchor="ctr">
            <a:normAutofit/>
          </a:bodyPr>
          <a:lstStyle>
            <a:lvl1pPr marL="0" indent="0" algn="r">
              <a:buFontTx/>
              <a:buNone/>
              <a:defRPr sz="2400"/>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1554481" y="5212080"/>
            <a:ext cx="11531599" cy="18389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1034416" y="1055953"/>
            <a:ext cx="731520" cy="701731"/>
          </a:xfrm>
          <a:prstGeom prst="rect">
            <a:avLst/>
          </a:prstGeom>
        </p:spPr>
        <p:txBody>
          <a:bodyPr vert="horz" lIns="109728" tIns="54864" rIns="109728" bIns="54864" rtlCol="0" anchor="ctr">
            <a:noAutofit/>
          </a:bodyPr>
          <a:lstStyle/>
          <a:p>
            <a:pPr lvl="0"/>
            <a:r>
              <a:rPr lang="en-US" sz="9600" dirty="0">
                <a:solidFill>
                  <a:schemeClr val="tx1"/>
                </a:solidFill>
                <a:effectLst/>
              </a:rPr>
              <a:t>“</a:t>
            </a:r>
          </a:p>
        </p:txBody>
      </p:sp>
      <p:sp>
        <p:nvSpPr>
          <p:cNvPr id="15" name="TextBox 14"/>
          <p:cNvSpPr txBox="1"/>
          <p:nvPr/>
        </p:nvSpPr>
        <p:spPr>
          <a:xfrm>
            <a:off x="12720320" y="3393444"/>
            <a:ext cx="731520" cy="701731"/>
          </a:xfrm>
          <a:prstGeom prst="rect">
            <a:avLst/>
          </a:prstGeom>
        </p:spPr>
        <p:txBody>
          <a:bodyPr vert="horz" lIns="109728" tIns="54864" rIns="109728" bIns="54864" rtlCol="0" anchor="ctr">
            <a:noAutofit/>
          </a:bodyPr>
          <a:lstStyle/>
          <a:p>
            <a:pPr lvl="0" algn="r"/>
            <a:r>
              <a:rPr lang="en-US" sz="9600" dirty="0">
                <a:solidFill>
                  <a:schemeClr val="tx1"/>
                </a:solidFill>
                <a:effectLst/>
              </a:rPr>
              <a:t>”</a:t>
            </a:r>
          </a:p>
        </p:txBody>
      </p:sp>
      <p:cxnSp>
        <p:nvCxnSpPr>
          <p:cNvPr id="19" name="Straight Connector 18"/>
          <p:cNvCxnSpPr/>
          <p:nvPr/>
        </p:nvCxnSpPr>
        <p:spPr>
          <a:xfrm>
            <a:off x="1675403" y="496823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88943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54482" y="3970297"/>
            <a:ext cx="11531602" cy="1762560"/>
          </a:xfrm>
        </p:spPr>
        <p:txBody>
          <a:bodyPr anchor="b">
            <a:normAutofit/>
          </a:bodyPr>
          <a:lstStyle>
            <a:lvl1pPr algn="l">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554481" y="5732857"/>
            <a:ext cx="11531602" cy="1032480"/>
          </a:xfrm>
        </p:spPr>
        <p:txBody>
          <a:bodyPr anchor="t">
            <a:normAutofit/>
          </a:bodyPr>
          <a:lstStyle>
            <a:lvl1pPr marL="0" indent="0" algn="l">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18408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5455" y="1178558"/>
            <a:ext cx="11155678" cy="2692402"/>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554481" y="4367174"/>
            <a:ext cx="11531602" cy="1064362"/>
          </a:xfrm>
        </p:spPr>
        <p:txBody>
          <a:bodyPr anchor="b">
            <a:normAutofit/>
          </a:bodyPr>
          <a:lstStyle>
            <a:lvl1pPr marL="0" indent="0" algn="l">
              <a:spcBef>
                <a:spcPts val="0"/>
              </a:spcBef>
              <a:buNone/>
              <a:defRPr sz="288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554481" y="5435600"/>
            <a:ext cx="11531602" cy="161544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1034416" y="1055953"/>
            <a:ext cx="731520" cy="701731"/>
          </a:xfrm>
          <a:prstGeom prst="rect">
            <a:avLst/>
          </a:prstGeom>
        </p:spPr>
        <p:txBody>
          <a:bodyPr vert="horz" lIns="109728" tIns="54864" rIns="109728" bIns="54864" rtlCol="0" anchor="ctr">
            <a:noAutofit/>
          </a:bodyPr>
          <a:lstStyle/>
          <a:p>
            <a:pPr lvl="0"/>
            <a:r>
              <a:rPr lang="en-US" sz="9600" dirty="0">
                <a:solidFill>
                  <a:schemeClr val="tx1"/>
                </a:solidFill>
                <a:effectLst/>
              </a:rPr>
              <a:t>“</a:t>
            </a:r>
          </a:p>
        </p:txBody>
      </p:sp>
      <p:sp>
        <p:nvSpPr>
          <p:cNvPr id="13" name="TextBox 12"/>
          <p:cNvSpPr txBox="1"/>
          <p:nvPr/>
        </p:nvSpPr>
        <p:spPr>
          <a:xfrm>
            <a:off x="12720320" y="3119113"/>
            <a:ext cx="731520" cy="701731"/>
          </a:xfrm>
          <a:prstGeom prst="rect">
            <a:avLst/>
          </a:prstGeom>
        </p:spPr>
        <p:txBody>
          <a:bodyPr vert="horz" lIns="109728" tIns="54864" rIns="109728" bIns="54864" rtlCol="0" anchor="ctr">
            <a:noAutofit/>
          </a:bodyPr>
          <a:lstStyle/>
          <a:p>
            <a:pPr lvl="0" algn="r"/>
            <a:r>
              <a:rPr lang="en-US" sz="9600" dirty="0">
                <a:solidFill>
                  <a:schemeClr val="tx1"/>
                </a:solidFill>
                <a:effectLst/>
              </a:rPr>
              <a:t>”</a:t>
            </a:r>
          </a:p>
        </p:txBody>
      </p:sp>
      <p:cxnSp>
        <p:nvCxnSpPr>
          <p:cNvPr id="26" name="Straight Connector 25"/>
          <p:cNvCxnSpPr/>
          <p:nvPr/>
        </p:nvCxnSpPr>
        <p:spPr>
          <a:xfrm>
            <a:off x="1675403" y="4114800"/>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8049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554481" y="1178558"/>
            <a:ext cx="11531599" cy="2692402"/>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554481" y="4356201"/>
            <a:ext cx="11531602" cy="1009498"/>
          </a:xfrm>
        </p:spPr>
        <p:txBody>
          <a:bodyPr anchor="b">
            <a:normAutofit/>
          </a:bodyPr>
          <a:lstStyle>
            <a:lvl1pPr marL="0" indent="0" algn="l">
              <a:spcBef>
                <a:spcPts val="0"/>
              </a:spcBef>
              <a:buNone/>
              <a:defRPr sz="33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554480" y="5364480"/>
            <a:ext cx="11531604" cy="168656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675403" y="4114800"/>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9445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905184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99228" y="1178558"/>
            <a:ext cx="2269074" cy="58724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54478" y="1178558"/>
            <a:ext cx="8919630" cy="587248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0636668" y="1188720"/>
            <a:ext cx="0" cy="585216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91300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0722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365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083905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231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931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9338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594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90209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71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8083" y="2103127"/>
            <a:ext cx="9790426" cy="2187017"/>
          </a:xfrm>
        </p:spPr>
        <p:txBody>
          <a:bodyPr anchor="b">
            <a:normAutofit/>
          </a:bodyPr>
          <a:lstStyle>
            <a:lvl1pPr algn="ctr">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2418080" y="4615262"/>
            <a:ext cx="9790428" cy="1145456"/>
          </a:xfrm>
        </p:spPr>
        <p:txBody>
          <a:bodyPr anchor="t">
            <a:normAutofit/>
          </a:bodyPr>
          <a:lstStyle>
            <a:lvl1pPr marL="0" indent="0" algn="ctr">
              <a:buNone/>
              <a:defRPr sz="288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415268" y="4452702"/>
            <a:ext cx="979605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82212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58138" y="3072384"/>
            <a:ext cx="5661965" cy="397215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17613" y="3072384"/>
            <a:ext cx="5661965" cy="397215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55868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554480" y="3190240"/>
            <a:ext cx="5661965" cy="691514"/>
          </a:xfrm>
        </p:spPr>
        <p:txBody>
          <a:bodyPr anchor="b">
            <a:noAutofit/>
          </a:bodyPr>
          <a:lstStyle>
            <a:lvl1pPr marL="0" indent="0">
              <a:spcBef>
                <a:spcPts val="806"/>
              </a:spcBef>
              <a:spcAft>
                <a:spcPts val="720"/>
              </a:spcAft>
              <a:buNone/>
              <a:defRPr sz="336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554480" y="3891915"/>
            <a:ext cx="5661965" cy="315912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16804" y="3190240"/>
            <a:ext cx="5661965" cy="691514"/>
          </a:xfrm>
        </p:spPr>
        <p:txBody>
          <a:bodyPr anchor="b">
            <a:noAutofit/>
          </a:bodyPr>
          <a:lstStyle>
            <a:lvl1pPr marL="0" indent="0">
              <a:spcBef>
                <a:spcPts val="806"/>
              </a:spcBef>
              <a:spcAft>
                <a:spcPts val="720"/>
              </a:spcAft>
              <a:buNone/>
              <a:defRPr sz="336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16804" y="3891915"/>
            <a:ext cx="5661965" cy="315912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2427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53968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351949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2574" y="1666241"/>
            <a:ext cx="4462146" cy="1645920"/>
          </a:xfrm>
        </p:spPr>
        <p:txBody>
          <a:bodyPr anchor="b">
            <a:normAutofit/>
          </a:bodyPr>
          <a:lstStyle>
            <a:lvl1pPr algn="ctr">
              <a:defRPr sz="2880" b="0"/>
            </a:lvl1pPr>
          </a:lstStyle>
          <a:p>
            <a:r>
              <a:rPr lang="en-US"/>
              <a:t>Click to edit Master title style</a:t>
            </a:r>
            <a:endParaRPr lang="en-US" dirty="0"/>
          </a:p>
        </p:txBody>
      </p:sp>
      <p:sp>
        <p:nvSpPr>
          <p:cNvPr id="3" name="Content Placeholder 2"/>
          <p:cNvSpPr>
            <a:spLocks noGrp="1"/>
          </p:cNvSpPr>
          <p:nvPr>
            <p:ph idx="1"/>
          </p:nvPr>
        </p:nvSpPr>
        <p:spPr>
          <a:xfrm>
            <a:off x="6502402" y="1178558"/>
            <a:ext cx="6563359" cy="587248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52574" y="3637278"/>
            <a:ext cx="4462146" cy="2926085"/>
          </a:xfrm>
        </p:spPr>
        <p:txBody>
          <a:bodyPr anchor="t">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675403" y="3495040"/>
            <a:ext cx="42173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18587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79" y="2260598"/>
            <a:ext cx="7490179" cy="1645920"/>
          </a:xfrm>
        </p:spPr>
        <p:txBody>
          <a:bodyPr anchor="b">
            <a:normAutofit/>
          </a:bodyPr>
          <a:lstStyle>
            <a:lvl1pPr algn="ctr">
              <a:defRPr sz="336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9713798" y="1249680"/>
            <a:ext cx="3676016" cy="573024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554479" y="3906518"/>
            <a:ext cx="7490179" cy="2194560"/>
          </a:xfrm>
        </p:spPr>
        <p:txBody>
          <a:bodyPr anchor="t">
            <a:normAutofit/>
          </a:bodyPr>
          <a:lstStyle>
            <a:lvl1pPr marL="0" indent="0" algn="ctr">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33337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image" Target="../media/image4.png"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8883" y="0"/>
            <a:ext cx="14675954" cy="8227457"/>
            <a:chOff x="-15736" y="0"/>
            <a:chExt cx="12229962" cy="6856214"/>
          </a:xfrm>
        </p:grpSpPr>
        <p:pic>
          <p:nvPicPr>
            <p:cNvPr id="8" name="Picture 7" descr="HD-PanelContent.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8">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8">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554483" y="1178559"/>
            <a:ext cx="11521435" cy="156464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54481" y="3068319"/>
            <a:ext cx="11521435" cy="3982723"/>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13001" y="7162800"/>
            <a:ext cx="1920240" cy="33528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3"/>
          </p:nvPr>
        </p:nvSpPr>
        <p:spPr>
          <a:xfrm>
            <a:off x="1554481" y="7162800"/>
            <a:ext cx="8767080" cy="335280"/>
          </a:xfrm>
          <a:prstGeom prst="rect">
            <a:avLst/>
          </a:prstGeom>
        </p:spPr>
        <p:txBody>
          <a:bodyPr vert="horz" lIns="91440" tIns="45720" rIns="91440" bIns="45720" rtlCol="0" anchor="ctr"/>
          <a:lstStyle>
            <a:lvl1pPr algn="l">
              <a:defRPr sz="12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2424682" y="7162800"/>
            <a:ext cx="651236" cy="33528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744105"/>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 id="2147483821" r:id="rId19"/>
    <p:sldLayoutId id="2147483822" r:id="rId20"/>
    <p:sldLayoutId id="2147483823" r:id="rId21"/>
    <p:sldLayoutId id="2147483824" r:id="rId22"/>
    <p:sldLayoutId id="2147483825" r:id="rId23"/>
    <p:sldLayoutId id="2147483826" r:id="rId24"/>
    <p:sldLayoutId id="2147483827" r:id="rId25"/>
  </p:sldLayoutIdLst>
  <p:hf sldNum="0" hdr="0" ftr="0" dt="0"/>
  <p:txStyles>
    <p:titleStyle>
      <a:lvl1pPr algn="ctr" defTabSz="548640" rtl="0" eaLnBrk="1" latinLnBrk="0" hangingPunct="1">
        <a:spcBef>
          <a:spcPct val="0"/>
        </a:spcBef>
        <a:buNone/>
        <a:defRPr sz="528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548640" rtl="0" eaLnBrk="1" latinLnBrk="0" hangingPunct="1">
        <a:spcBef>
          <a:spcPct val="20000"/>
        </a:spcBef>
        <a:spcAft>
          <a:spcPts val="720"/>
        </a:spcAft>
        <a:buClr>
          <a:schemeClr val="accent1"/>
        </a:buClr>
        <a:buSzPct val="115000"/>
        <a:buFont typeface="Arial"/>
        <a:buChar char="•"/>
        <a:defRPr sz="2880" kern="1200" cap="none">
          <a:solidFill>
            <a:schemeClr val="tx1">
              <a:lumMod val="85000"/>
              <a:lumOff val="15000"/>
            </a:schemeClr>
          </a:solidFill>
          <a:effectLst/>
          <a:latin typeface="+mn-lt"/>
          <a:ea typeface="+mn-ea"/>
          <a:cs typeface="+mn-cs"/>
        </a:defRPr>
      </a:lvl1pPr>
      <a:lvl2pPr marL="891540" indent="-342900" algn="l" defTabSz="548640" rtl="0" eaLnBrk="1" latinLnBrk="0" hangingPunct="1">
        <a:spcBef>
          <a:spcPct val="20000"/>
        </a:spcBef>
        <a:spcAft>
          <a:spcPts val="72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2pPr>
      <a:lvl3pPr marL="1440180" indent="-342900" algn="l" defTabSz="548640" rtl="0" eaLnBrk="1" latinLnBrk="0" hangingPunct="1">
        <a:spcBef>
          <a:spcPct val="20000"/>
        </a:spcBef>
        <a:spcAft>
          <a:spcPts val="720"/>
        </a:spcAft>
        <a:buClr>
          <a:schemeClr val="accent1"/>
        </a:buClr>
        <a:buSzPct val="115000"/>
        <a:buFont typeface="Arial"/>
        <a:buChar char="•"/>
        <a:defRPr sz="2160" kern="1200" cap="none">
          <a:solidFill>
            <a:schemeClr val="tx1">
              <a:lumMod val="85000"/>
              <a:lumOff val="15000"/>
            </a:schemeClr>
          </a:solidFill>
          <a:effectLst/>
          <a:latin typeface="+mn-lt"/>
          <a:ea typeface="+mn-ea"/>
          <a:cs typeface="+mn-cs"/>
        </a:defRPr>
      </a:lvl3pPr>
      <a:lvl4pPr marL="1851660" indent="-205740" algn="l" defTabSz="548640" rtl="0" eaLnBrk="1" latinLnBrk="0" hangingPunct="1">
        <a:spcBef>
          <a:spcPct val="20000"/>
        </a:spcBef>
        <a:spcAft>
          <a:spcPts val="720"/>
        </a:spcAft>
        <a:buClr>
          <a:schemeClr val="accent1"/>
        </a:buClr>
        <a:buSzPct val="115000"/>
        <a:buFont typeface="Arial"/>
        <a:buChar char="•"/>
        <a:defRPr sz="1920" kern="1200" cap="none">
          <a:solidFill>
            <a:schemeClr val="tx1">
              <a:lumMod val="85000"/>
              <a:lumOff val="15000"/>
            </a:schemeClr>
          </a:solidFill>
          <a:effectLst/>
          <a:latin typeface="+mn-lt"/>
          <a:ea typeface="+mn-ea"/>
          <a:cs typeface="+mn-cs"/>
        </a:defRPr>
      </a:lvl4pPr>
      <a:lvl5pPr marL="2400300" indent="-20574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5pPr>
      <a:lvl6pPr marL="301752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6pPr>
      <a:lvl7pPr marL="356616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7pPr>
      <a:lvl8pPr marL="411480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8pPr>
      <a:lvl9pPr marL="466344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xml" /><Relationship Id="rId1" Type="http://schemas.openxmlformats.org/officeDocument/2006/relationships/slideLayout" Target="../slideLayouts/slideLayout18.xml" /><Relationship Id="rId4" Type="http://schemas.openxmlformats.org/officeDocument/2006/relationships/image" Target="../media/image8.png"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9.xml" /></Relationships>
</file>

<file path=ppt/slides/_rels/slide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3.xml" /><Relationship Id="rId1" Type="http://schemas.openxmlformats.org/officeDocument/2006/relationships/slideLayout" Target="../slideLayouts/slideLayout20.xml" /><Relationship Id="rId4" Type="http://schemas.openxmlformats.org/officeDocument/2006/relationships/image" Target="../media/image10.jpg" /></Relationships>
</file>

<file path=ppt/slides/_rels/slide5.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4.xml" /><Relationship Id="rId1" Type="http://schemas.openxmlformats.org/officeDocument/2006/relationships/slideLayout" Target="../slideLayouts/slideLayout21.xml" /></Relationships>
</file>

<file path=ppt/slides/_rels/slide6.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5.xml" /><Relationship Id="rId1" Type="http://schemas.openxmlformats.org/officeDocument/2006/relationships/slideLayout" Target="../slideLayouts/slideLayout22.xml" /></Relationships>
</file>

<file path=ppt/slides/_rels/slide7.xml.rels><?xml version="1.0" encoding="UTF-8" standalone="yes"?>
<Relationships xmlns="http://schemas.openxmlformats.org/package/2006/relationships"><Relationship Id="rId3" Type="http://schemas.openxmlformats.org/officeDocument/2006/relationships/image" Target="../media/image12.png" /><Relationship Id="rId7" Type="http://schemas.openxmlformats.org/officeDocument/2006/relationships/image" Target="../media/image16.png" /><Relationship Id="rId2" Type="http://schemas.openxmlformats.org/officeDocument/2006/relationships/notesSlide" Target="../notesSlides/notesSlide6.xml" /><Relationship Id="rId1" Type="http://schemas.openxmlformats.org/officeDocument/2006/relationships/slideLayout" Target="../slideLayouts/slideLayout23.xml" /><Relationship Id="rId6" Type="http://schemas.openxmlformats.org/officeDocument/2006/relationships/image" Target="../media/image15.png" /><Relationship Id="rId5" Type="http://schemas.openxmlformats.org/officeDocument/2006/relationships/image" Target="../media/image14.png" /><Relationship Id="rId4" Type="http://schemas.openxmlformats.org/officeDocument/2006/relationships/image" Target="../media/image13.png" /></Relationships>
</file>

<file path=ppt/slides/_rels/slide8.xml.rels><?xml version="1.0" encoding="UTF-8" standalone="yes"?>
<Relationships xmlns="http://schemas.openxmlformats.org/package/2006/relationships"><Relationship Id="rId3" Type="http://schemas.openxmlformats.org/officeDocument/2006/relationships/image" Target="../media/image17.png" /><Relationship Id="rId7" Type="http://schemas.openxmlformats.org/officeDocument/2006/relationships/image" Target="../media/image21.png" /><Relationship Id="rId2" Type="http://schemas.openxmlformats.org/officeDocument/2006/relationships/notesSlide" Target="../notesSlides/notesSlide7.xml" /><Relationship Id="rId1" Type="http://schemas.openxmlformats.org/officeDocument/2006/relationships/slideLayout" Target="../slideLayouts/slideLayout24.xml" /><Relationship Id="rId6" Type="http://schemas.openxmlformats.org/officeDocument/2006/relationships/image" Target="../media/image20.png" /><Relationship Id="rId5" Type="http://schemas.openxmlformats.org/officeDocument/2006/relationships/image" Target="../media/image19.png" /><Relationship Id="rId4" Type="http://schemas.openxmlformats.org/officeDocument/2006/relationships/image" Target="../media/image18.png" /></Relationships>
</file>

<file path=ppt/slides/_rels/slide9.xml.rels><?xml version="1.0" encoding="UTF-8" standalone="yes"?>
<Relationships xmlns="http://schemas.openxmlformats.org/package/2006/relationships"><Relationship Id="rId3" Type="http://schemas.openxmlformats.org/officeDocument/2006/relationships/image" Target="../media/image22.png" /><Relationship Id="rId7" Type="http://schemas.openxmlformats.org/officeDocument/2006/relationships/image" Target="../media/image26.png" /><Relationship Id="rId2" Type="http://schemas.openxmlformats.org/officeDocument/2006/relationships/notesSlide" Target="../notesSlides/notesSlide8.xml" /><Relationship Id="rId1" Type="http://schemas.openxmlformats.org/officeDocument/2006/relationships/slideLayout" Target="../slideLayouts/slideLayout25.xml" /><Relationship Id="rId6" Type="http://schemas.openxmlformats.org/officeDocument/2006/relationships/image" Target="../media/image25.png" /><Relationship Id="rId5" Type="http://schemas.openxmlformats.org/officeDocument/2006/relationships/image" Target="../media/image24.png" /><Relationship Id="rId4" Type="http://schemas.openxmlformats.org/officeDocument/2006/relationships/image" Target="../media/image2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C768-D91A-276E-9F53-53364D506E5F}"/>
              </a:ext>
            </a:extLst>
          </p:cNvPr>
          <p:cNvSpPr>
            <a:spLocks noGrp="1"/>
          </p:cNvSpPr>
          <p:nvPr>
            <p:ph type="ctrTitle"/>
          </p:nvPr>
        </p:nvSpPr>
        <p:spPr>
          <a:xfrm>
            <a:off x="3243578" y="2245358"/>
            <a:ext cx="8178803" cy="1818640"/>
          </a:xfrm>
        </p:spPr>
        <p:txBody>
          <a:bodyPr/>
          <a:lstStyle/>
          <a:p>
            <a:r>
              <a:rPr lang="en-US" dirty="0"/>
              <a:t>ITS Assignment </a:t>
            </a:r>
          </a:p>
        </p:txBody>
      </p:sp>
      <p:sp>
        <p:nvSpPr>
          <p:cNvPr id="3" name="Subtitle 2">
            <a:extLst>
              <a:ext uri="{FF2B5EF4-FFF2-40B4-BE49-F238E27FC236}">
                <a16:creationId xmlns:a16="http://schemas.microsoft.com/office/drawing/2014/main" id="{9F30EE60-94D0-7427-9453-90C72E5275C2}"/>
              </a:ext>
            </a:extLst>
          </p:cNvPr>
          <p:cNvSpPr>
            <a:spLocks noGrp="1"/>
          </p:cNvSpPr>
          <p:nvPr>
            <p:ph type="subTitle" idx="1"/>
          </p:nvPr>
        </p:nvSpPr>
        <p:spPr/>
        <p:txBody>
          <a:bodyPr/>
          <a:lstStyle/>
          <a:p>
            <a:r>
              <a:rPr lang="en-US" dirty="0"/>
              <a:t>By : Muhammad Abdullah </a:t>
            </a:r>
          </a:p>
          <a:p>
            <a:r>
              <a:rPr lang="en-US" dirty="0"/>
              <a:t>Roll No. : 21 </a:t>
            </a:r>
          </a:p>
          <a:p>
            <a:r>
              <a:rPr lang="en-US" dirty="0"/>
              <a:t>Lecturer : Sir Umer Hayat </a:t>
            </a:r>
          </a:p>
        </p:txBody>
      </p:sp>
    </p:spTree>
    <p:extLst>
      <p:ext uri="{BB962C8B-B14F-4D97-AF65-F5344CB8AC3E}">
        <p14:creationId xmlns:p14="http://schemas.microsoft.com/office/powerpoint/2010/main" val="3698949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FC06-7F08-2F41-4012-FB406A38EF65}"/>
              </a:ext>
            </a:extLst>
          </p:cNvPr>
          <p:cNvSpPr>
            <a:spLocks noGrp="1"/>
          </p:cNvSpPr>
          <p:nvPr>
            <p:ph type="title"/>
          </p:nvPr>
        </p:nvSpPr>
        <p:spPr/>
        <p:txBody>
          <a:bodyPr>
            <a:normAutofit/>
          </a:bodyPr>
          <a:lstStyle/>
          <a:p>
            <a:pPr algn="l"/>
            <a:r>
              <a:rPr lang="en-US" b="1" u="sng" dirty="0"/>
              <a:t>Conclusion </a:t>
            </a:r>
          </a:p>
        </p:txBody>
      </p:sp>
      <p:sp>
        <p:nvSpPr>
          <p:cNvPr id="4" name="Rectangle 1">
            <a:extLst>
              <a:ext uri="{FF2B5EF4-FFF2-40B4-BE49-F238E27FC236}">
                <a16:creationId xmlns:a16="http://schemas.microsoft.com/office/drawing/2014/main" id="{145E9920-2970-A60D-810C-06C12FD19586}"/>
              </a:ext>
            </a:extLst>
          </p:cNvPr>
          <p:cNvSpPr>
            <a:spLocks noGrp="1" noChangeArrowheads="1"/>
          </p:cNvSpPr>
          <p:nvPr>
            <p:ph idx="1"/>
          </p:nvPr>
        </p:nvSpPr>
        <p:spPr bwMode="auto">
          <a:xfrm>
            <a:off x="1554482" y="2870632"/>
            <a:ext cx="1213139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Summary</a:t>
            </a:r>
            <a:r>
              <a:rPr kumimoji="0" lang="en-US" altLang="en-US" sz="2800" b="0" i="0" u="none" strike="noStrike" cap="none" normalizeH="0" baseline="0" dirty="0">
                <a:ln>
                  <a:noFill/>
                </a:ln>
                <a:solidFill>
                  <a:schemeClr val="tx1"/>
                </a:solidFill>
                <a:effectLst/>
                <a:latin typeface="Arial" panose="020B0604020202020204" pitchFamily="34" charset="0"/>
              </a:rPr>
              <a:t>:</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The Internet of Things is transforming the way we live and work by connecting everyday objects and enabling automation. Despite challenges such as security and privacy , IoT presents vast opportunities across various sectors, from smart homes to industrial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Final Thought</a:t>
            </a:r>
            <a:r>
              <a:rPr kumimoji="0" lang="en-US" altLang="en-US" sz="2800" b="0" i="0" u="none" strike="noStrike" cap="none" normalizeH="0" baseline="0" dirty="0">
                <a:ln>
                  <a:noFill/>
                </a:ln>
                <a:solidFill>
                  <a:schemeClr val="tx1"/>
                </a:solidFill>
                <a:effectLst/>
                <a:latin typeface="Arial" panose="020B0604020202020204" pitchFamily="34" charset="0"/>
              </a:rPr>
              <a:t>:</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As technology continues to advance, IoT will become increasingly integral to our daily lives and future innovations.</a:t>
            </a:r>
          </a:p>
        </p:txBody>
      </p:sp>
    </p:spTree>
    <p:extLst>
      <p:ext uri="{BB962C8B-B14F-4D97-AF65-F5344CB8AC3E}">
        <p14:creationId xmlns:p14="http://schemas.microsoft.com/office/powerpoint/2010/main" val="306813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2562701"/>
            <a:ext cx="7415927" cy="1234202"/>
          </a:xfrm>
          <a:prstGeom prst="rect">
            <a:avLst/>
          </a:prstGeom>
          <a:noFill/>
          <a:ln/>
        </p:spPr>
        <p:txBody>
          <a:bodyPr wrap="square" lIns="0" tIns="0" rIns="0" bIns="0" rtlCol="0" anchor="t"/>
          <a:lstStyle/>
          <a:p>
            <a:pPr marL="0" indent="0">
              <a:lnSpc>
                <a:spcPts val="4850"/>
              </a:lnSpc>
              <a:buNone/>
            </a:pPr>
            <a:r>
              <a:rPr lang="en-US" sz="3850" b="1" u="sng" dirty="0">
                <a:solidFill>
                  <a:srgbClr val="383838"/>
                </a:solidFill>
                <a:latin typeface="Patrick Hand" pitchFamily="34" charset="0"/>
                <a:ea typeface="Patrick Hand" pitchFamily="34" charset="-122"/>
                <a:cs typeface="Patrick Hand" pitchFamily="34" charset="-120"/>
              </a:rPr>
              <a:t>The Internet of Things</a:t>
            </a:r>
            <a:r>
              <a:rPr lang="en-US" sz="3850" dirty="0">
                <a:solidFill>
                  <a:srgbClr val="383838"/>
                </a:solidFill>
                <a:latin typeface="Patrick Hand" pitchFamily="34" charset="0"/>
                <a:ea typeface="Patrick Hand" pitchFamily="34" charset="-122"/>
                <a:cs typeface="Patrick Hand" pitchFamily="34" charset="-120"/>
              </a:rPr>
              <a:t>: </a:t>
            </a:r>
          </a:p>
          <a:p>
            <a:pPr marL="0" indent="0">
              <a:lnSpc>
                <a:spcPts val="4850"/>
              </a:lnSpc>
              <a:buNone/>
            </a:pPr>
            <a:r>
              <a:rPr lang="en-US" sz="3850" dirty="0">
                <a:solidFill>
                  <a:srgbClr val="383838"/>
                </a:solidFill>
                <a:latin typeface="Patrick Hand" pitchFamily="34" charset="0"/>
                <a:ea typeface="Patrick Hand" pitchFamily="34" charset="-122"/>
                <a:cs typeface="Patrick Hand" pitchFamily="34" charset="-120"/>
              </a:rPr>
              <a:t>                                (A Connected Future)</a:t>
            </a:r>
            <a:endParaRPr lang="en-US" sz="3850" dirty="0"/>
          </a:p>
        </p:txBody>
      </p:sp>
      <p:sp>
        <p:nvSpPr>
          <p:cNvPr id="4" name="Text 1"/>
          <p:cNvSpPr/>
          <p:nvPr/>
        </p:nvSpPr>
        <p:spPr>
          <a:xfrm>
            <a:off x="1061502" y="4167188"/>
            <a:ext cx="7415927" cy="790099"/>
          </a:xfrm>
          <a:prstGeom prst="rect">
            <a:avLst/>
          </a:prstGeom>
          <a:noFill/>
          <a:ln/>
        </p:spPr>
        <p:txBody>
          <a:bodyPr wrap="square" lIns="0" tIns="0" rIns="0" bIns="0" rtlCol="0" anchor="t"/>
          <a:lstStyle/>
          <a:p>
            <a:pPr marL="0" indent="0">
              <a:lnSpc>
                <a:spcPts val="3100"/>
              </a:lnSpc>
              <a:buNone/>
            </a:pPr>
            <a:r>
              <a:rPr lang="en-US" sz="2800" dirty="0">
                <a:solidFill>
                  <a:srgbClr val="383838"/>
                </a:solidFill>
                <a:latin typeface="Patrick Hand" pitchFamily="34" charset="0"/>
                <a:ea typeface="Patrick Hand" pitchFamily="34" charset="-122"/>
                <a:cs typeface="Patrick Hand" pitchFamily="34" charset="-120"/>
              </a:rPr>
              <a:t>Welcome to the world of the Internet of Things (IoT), where everyday objects are becoming increasingly connected and intelligent</a:t>
            </a:r>
            <a:r>
              <a:rPr lang="en-US" sz="2800" dirty="0">
                <a:solidFill>
                  <a:srgbClr val="383838"/>
                </a:solidFill>
                <a:latin typeface="Patrick Hand" panose="00000500000000000000" pitchFamily="2" charset="0"/>
                <a:ea typeface="Patrick Hand" pitchFamily="34" charset="-122"/>
                <a:cs typeface="Patrick Hand" pitchFamily="34" charset="-120"/>
              </a:rPr>
              <a:t>.</a:t>
            </a:r>
            <a:r>
              <a:rPr lang="en-US" sz="2800" dirty="0">
                <a:latin typeface="Patrick Hand" panose="00000500000000000000" pitchFamily="2" charset="0"/>
              </a:rPr>
              <a:t> The Internet of Things (IoT) refers to the network of physical objects ("things") that are embedded with sensors, software, and other technologies to connect and exchange data with other devices and systems over the internet</a:t>
            </a:r>
            <a:r>
              <a:rPr lang="en-US" sz="2800" dirty="0"/>
              <a:t>.</a:t>
            </a:r>
          </a:p>
        </p:txBody>
      </p:sp>
      <p:sp>
        <p:nvSpPr>
          <p:cNvPr id="5" name="Shape 2"/>
          <p:cNvSpPr/>
          <p:nvPr/>
        </p:nvSpPr>
        <p:spPr>
          <a:xfrm>
            <a:off x="864037" y="5253395"/>
            <a:ext cx="394930" cy="394930"/>
          </a:xfrm>
          <a:prstGeom prst="roundRect">
            <a:avLst>
              <a:gd name="adj" fmla="val 23151155"/>
            </a:avLst>
          </a:prstGeom>
          <a:noFill/>
          <a:ln w="7620">
            <a:solidFill>
              <a:srgbClr val="FFFFFF"/>
            </a:solidFill>
            <a:prstDash val="solid"/>
          </a:ln>
        </p:spPr>
      </p:sp>
      <p:pic>
        <p:nvPicPr>
          <p:cNvPr id="6" name="Image 1" descr="preencoded.png"/>
          <p:cNvPicPr>
            <a:picLocks noChangeAspect="1"/>
          </p:cNvPicPr>
          <p:nvPr/>
        </p:nvPicPr>
        <p:blipFill>
          <a:blip r:embed="rId4"/>
          <a:stretch>
            <a:fillRect/>
          </a:stretch>
        </p:blipFill>
        <p:spPr>
          <a:xfrm>
            <a:off x="1002626" y="7104817"/>
            <a:ext cx="379690" cy="379690"/>
          </a:xfrm>
          <a:prstGeom prst="rect">
            <a:avLst/>
          </a:prstGeom>
        </p:spPr>
      </p:pic>
      <p:sp>
        <p:nvSpPr>
          <p:cNvPr id="7" name="Text 3"/>
          <p:cNvSpPr/>
          <p:nvPr/>
        </p:nvSpPr>
        <p:spPr>
          <a:xfrm>
            <a:off x="1431072" y="7038340"/>
            <a:ext cx="2554724" cy="431959"/>
          </a:xfrm>
          <a:prstGeom prst="rect">
            <a:avLst/>
          </a:prstGeom>
          <a:noFill/>
          <a:ln/>
        </p:spPr>
        <p:txBody>
          <a:bodyPr wrap="none" lIns="0" tIns="0" rIns="0" bIns="0" rtlCol="0" anchor="t"/>
          <a:lstStyle/>
          <a:p>
            <a:pPr marL="0" indent="0" algn="l">
              <a:lnSpc>
                <a:spcPts val="3400"/>
              </a:lnSpc>
              <a:buNone/>
            </a:pPr>
            <a:r>
              <a:rPr lang="en-US" sz="2400" b="1" dirty="0">
                <a:solidFill>
                  <a:srgbClr val="383838"/>
                </a:solidFill>
                <a:latin typeface="Patrick Hand Bold" pitchFamily="34" charset="0"/>
                <a:ea typeface="Patrick Hand Bold" pitchFamily="34" charset="-122"/>
                <a:cs typeface="Patrick Hand Bold" pitchFamily="34" charset="-120"/>
              </a:rPr>
              <a:t>by Muhammad Abdullah</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2121218"/>
            <a:ext cx="4996815" cy="617101"/>
          </a:xfrm>
          <a:prstGeom prst="rect">
            <a:avLst/>
          </a:prstGeom>
          <a:noFill/>
          <a:ln/>
        </p:spPr>
        <p:txBody>
          <a:bodyPr wrap="none" lIns="0" tIns="0" rIns="0" bIns="0" rtlCol="0" anchor="t"/>
          <a:lstStyle/>
          <a:p>
            <a:pPr marL="0" indent="0">
              <a:lnSpc>
                <a:spcPts val="4850"/>
              </a:lnSpc>
              <a:buNone/>
            </a:pPr>
            <a:r>
              <a:rPr lang="en-US" sz="3850" b="1" u="sng" dirty="0">
                <a:solidFill>
                  <a:srgbClr val="383838"/>
                </a:solidFill>
                <a:latin typeface="Patrick Hand" pitchFamily="34" charset="0"/>
                <a:ea typeface="Patrick Hand" pitchFamily="34" charset="-122"/>
                <a:cs typeface="Patrick Hand" pitchFamily="34" charset="-120"/>
              </a:rPr>
              <a:t>IoT Devices and Applications</a:t>
            </a:r>
            <a:endParaRPr lang="en-US" sz="3850" b="1" u="sng" dirty="0"/>
          </a:p>
        </p:txBody>
      </p:sp>
      <p:sp>
        <p:nvSpPr>
          <p:cNvPr id="3" name="Text 1"/>
          <p:cNvSpPr/>
          <p:nvPr/>
        </p:nvSpPr>
        <p:spPr>
          <a:xfrm>
            <a:off x="1146215" y="3360657"/>
            <a:ext cx="2468880" cy="308610"/>
          </a:xfrm>
          <a:prstGeom prst="rect">
            <a:avLst/>
          </a:prstGeom>
          <a:noFill/>
          <a:ln/>
        </p:spPr>
        <p:txBody>
          <a:bodyPr wrap="none" lIns="0" tIns="0" rIns="0" bIns="0" rtlCol="0" anchor="t"/>
          <a:lstStyle/>
          <a:p>
            <a:pPr marL="0" indent="0">
              <a:lnSpc>
                <a:spcPts val="2400"/>
              </a:lnSpc>
              <a:buNone/>
            </a:pPr>
            <a:r>
              <a:rPr lang="en-US" sz="2800" dirty="0">
                <a:solidFill>
                  <a:srgbClr val="383838"/>
                </a:solidFill>
                <a:latin typeface="Patrick Hand" pitchFamily="34" charset="0"/>
                <a:ea typeface="Patrick Hand" pitchFamily="34" charset="-122"/>
                <a:cs typeface="Patrick Hand" pitchFamily="34" charset="-120"/>
              </a:rPr>
              <a:t>Smart Home</a:t>
            </a:r>
            <a:endParaRPr lang="en-US" sz="2800" dirty="0"/>
          </a:p>
        </p:txBody>
      </p:sp>
      <p:sp>
        <p:nvSpPr>
          <p:cNvPr id="4" name="Text 2"/>
          <p:cNvSpPr/>
          <p:nvPr/>
        </p:nvSpPr>
        <p:spPr>
          <a:xfrm>
            <a:off x="1146215" y="3910846"/>
            <a:ext cx="2773918" cy="1580198"/>
          </a:xfrm>
          <a:prstGeom prst="rect">
            <a:avLst/>
          </a:prstGeom>
          <a:noFill/>
          <a:ln/>
        </p:spPr>
        <p:txBody>
          <a:bodyPr wrap="square" lIns="0" tIns="0" rIns="0" bIns="0" rtlCol="0" anchor="t"/>
          <a:lstStyle/>
          <a:p>
            <a:pPr marL="0" indent="0">
              <a:lnSpc>
                <a:spcPts val="3100"/>
              </a:lnSpc>
              <a:buNone/>
            </a:pPr>
            <a:r>
              <a:rPr lang="en-US" sz="1900" dirty="0">
                <a:solidFill>
                  <a:srgbClr val="383838"/>
                </a:solidFill>
                <a:latin typeface="Patrick Hand" pitchFamily="34" charset="0"/>
                <a:ea typeface="Patrick Hand" pitchFamily="34" charset="-122"/>
                <a:cs typeface="Patrick Hand" pitchFamily="34" charset="-120"/>
              </a:rPr>
              <a:t>From voice assistants to smart thermostats, IoT devices are revolutionizing how we live and manage our homes.</a:t>
            </a:r>
            <a:endParaRPr lang="en-US" sz="1900" dirty="0"/>
          </a:p>
        </p:txBody>
      </p:sp>
      <p:sp>
        <p:nvSpPr>
          <p:cNvPr id="5" name="Text 3"/>
          <p:cNvSpPr/>
          <p:nvPr/>
        </p:nvSpPr>
        <p:spPr>
          <a:xfrm>
            <a:off x="4247793" y="3355419"/>
            <a:ext cx="2468880" cy="308610"/>
          </a:xfrm>
          <a:prstGeom prst="rect">
            <a:avLst/>
          </a:prstGeom>
          <a:noFill/>
          <a:ln/>
        </p:spPr>
        <p:txBody>
          <a:bodyPr wrap="none" lIns="0" tIns="0" rIns="0" bIns="0" rtlCol="0" anchor="t"/>
          <a:lstStyle/>
          <a:p>
            <a:pPr marL="0" indent="0">
              <a:lnSpc>
                <a:spcPts val="2400"/>
              </a:lnSpc>
              <a:buNone/>
            </a:pPr>
            <a:r>
              <a:rPr lang="en-US" sz="2400" dirty="0">
                <a:solidFill>
                  <a:srgbClr val="383838"/>
                </a:solidFill>
                <a:latin typeface="Patrick Hand" pitchFamily="34" charset="0"/>
                <a:ea typeface="Patrick Hand" pitchFamily="34" charset="-122"/>
                <a:cs typeface="Patrick Hand" pitchFamily="34" charset="-120"/>
              </a:rPr>
              <a:t>Wearable Technology</a:t>
            </a:r>
            <a:endParaRPr lang="en-US" sz="2400" dirty="0"/>
          </a:p>
        </p:txBody>
      </p:sp>
      <p:sp>
        <p:nvSpPr>
          <p:cNvPr id="6" name="Text 4"/>
          <p:cNvSpPr/>
          <p:nvPr/>
        </p:nvSpPr>
        <p:spPr>
          <a:xfrm>
            <a:off x="4247793" y="3910846"/>
            <a:ext cx="2773918" cy="1975247"/>
          </a:xfrm>
          <a:prstGeom prst="rect">
            <a:avLst/>
          </a:prstGeom>
          <a:noFill/>
          <a:ln/>
        </p:spPr>
        <p:txBody>
          <a:bodyPr wrap="square" lIns="0" tIns="0" rIns="0" bIns="0" rtlCol="0" anchor="t"/>
          <a:lstStyle/>
          <a:p>
            <a:pPr marL="0" indent="0">
              <a:lnSpc>
                <a:spcPts val="3100"/>
              </a:lnSpc>
              <a:buNone/>
            </a:pPr>
            <a:r>
              <a:rPr lang="en-US" sz="1900" dirty="0">
                <a:solidFill>
                  <a:srgbClr val="383838"/>
                </a:solidFill>
                <a:latin typeface="Patrick Hand" pitchFamily="34" charset="0"/>
                <a:ea typeface="Patrick Hand" pitchFamily="34" charset="-122"/>
                <a:cs typeface="Patrick Hand" pitchFamily="34" charset="-120"/>
              </a:rPr>
              <a:t>Smartwatches, fitness trackers, and health monitors are helping people track their fitness, health, and daily activities.</a:t>
            </a:r>
            <a:endParaRPr lang="en-US" sz="1900" dirty="0"/>
          </a:p>
        </p:txBody>
      </p:sp>
      <p:sp>
        <p:nvSpPr>
          <p:cNvPr id="7" name="Text 5"/>
          <p:cNvSpPr/>
          <p:nvPr/>
        </p:nvSpPr>
        <p:spPr>
          <a:xfrm>
            <a:off x="7631549" y="3365181"/>
            <a:ext cx="2468880" cy="308610"/>
          </a:xfrm>
          <a:prstGeom prst="rect">
            <a:avLst/>
          </a:prstGeom>
          <a:noFill/>
          <a:ln/>
        </p:spPr>
        <p:txBody>
          <a:bodyPr wrap="none" lIns="0" tIns="0" rIns="0" bIns="0" rtlCol="0" anchor="t"/>
          <a:lstStyle/>
          <a:p>
            <a:pPr marL="0" indent="0">
              <a:lnSpc>
                <a:spcPts val="2400"/>
              </a:lnSpc>
              <a:buNone/>
            </a:pPr>
            <a:r>
              <a:rPr lang="en-US" sz="2800" dirty="0">
                <a:solidFill>
                  <a:srgbClr val="383838"/>
                </a:solidFill>
                <a:latin typeface="Patrick Hand" pitchFamily="34" charset="0"/>
                <a:ea typeface="Patrick Hand" pitchFamily="34" charset="-122"/>
                <a:cs typeface="Patrick Hand" pitchFamily="34" charset="-120"/>
              </a:rPr>
              <a:t>Industrial IoT</a:t>
            </a:r>
            <a:endParaRPr lang="en-US" sz="2800" dirty="0"/>
          </a:p>
        </p:txBody>
      </p:sp>
      <p:sp>
        <p:nvSpPr>
          <p:cNvPr id="8" name="Text 6"/>
          <p:cNvSpPr/>
          <p:nvPr/>
        </p:nvSpPr>
        <p:spPr>
          <a:xfrm>
            <a:off x="7631549" y="3910846"/>
            <a:ext cx="2773918" cy="1975247"/>
          </a:xfrm>
          <a:prstGeom prst="rect">
            <a:avLst/>
          </a:prstGeom>
          <a:noFill/>
          <a:ln/>
        </p:spPr>
        <p:txBody>
          <a:bodyPr wrap="square" lIns="0" tIns="0" rIns="0" bIns="0" rtlCol="0" anchor="t"/>
          <a:lstStyle/>
          <a:p>
            <a:pPr marL="0" indent="0">
              <a:lnSpc>
                <a:spcPts val="3100"/>
              </a:lnSpc>
              <a:buNone/>
            </a:pPr>
            <a:r>
              <a:rPr lang="en-US" sz="1900" dirty="0">
                <a:solidFill>
                  <a:srgbClr val="383838"/>
                </a:solidFill>
                <a:latin typeface="Patrick Hand" pitchFamily="34" charset="0"/>
                <a:ea typeface="Patrick Hand" pitchFamily="34" charset="-122"/>
                <a:cs typeface="Patrick Hand" pitchFamily="34" charset="-120"/>
              </a:rPr>
              <a:t>Sensors and data analytics are transforming manufacturing, agriculture, and energy, optimizing processes and increasing efficiency.</a:t>
            </a:r>
            <a:endParaRPr lang="en-US" sz="1900" dirty="0"/>
          </a:p>
        </p:txBody>
      </p:sp>
      <p:sp>
        <p:nvSpPr>
          <p:cNvPr id="9" name="Text 7"/>
          <p:cNvSpPr/>
          <p:nvPr/>
        </p:nvSpPr>
        <p:spPr>
          <a:xfrm>
            <a:off x="11015305" y="3355419"/>
            <a:ext cx="2468880" cy="308610"/>
          </a:xfrm>
          <a:prstGeom prst="rect">
            <a:avLst/>
          </a:prstGeom>
          <a:noFill/>
          <a:ln/>
        </p:spPr>
        <p:txBody>
          <a:bodyPr wrap="none" lIns="0" tIns="0" rIns="0" bIns="0" rtlCol="0" anchor="t"/>
          <a:lstStyle/>
          <a:p>
            <a:pPr marL="0" indent="0">
              <a:lnSpc>
                <a:spcPts val="2400"/>
              </a:lnSpc>
              <a:buNone/>
            </a:pPr>
            <a:r>
              <a:rPr lang="en-US" sz="2800" dirty="0">
                <a:solidFill>
                  <a:srgbClr val="383838"/>
                </a:solidFill>
                <a:latin typeface="Patrick Hand" pitchFamily="34" charset="0"/>
                <a:ea typeface="Patrick Hand" pitchFamily="34" charset="-122"/>
                <a:cs typeface="Patrick Hand" pitchFamily="34" charset="-120"/>
              </a:rPr>
              <a:t>Connected Vehicles</a:t>
            </a:r>
            <a:endParaRPr lang="en-US" sz="2800" dirty="0"/>
          </a:p>
        </p:txBody>
      </p:sp>
      <p:sp>
        <p:nvSpPr>
          <p:cNvPr id="10" name="Text 8"/>
          <p:cNvSpPr/>
          <p:nvPr/>
        </p:nvSpPr>
        <p:spPr>
          <a:xfrm>
            <a:off x="11015305" y="3910846"/>
            <a:ext cx="2773918" cy="1975247"/>
          </a:xfrm>
          <a:prstGeom prst="rect">
            <a:avLst/>
          </a:prstGeom>
          <a:noFill/>
          <a:ln/>
        </p:spPr>
        <p:txBody>
          <a:bodyPr wrap="square" lIns="0" tIns="0" rIns="0" bIns="0" rtlCol="0" anchor="t"/>
          <a:lstStyle/>
          <a:p>
            <a:pPr marL="0" indent="0">
              <a:lnSpc>
                <a:spcPts val="3100"/>
              </a:lnSpc>
              <a:buNone/>
            </a:pPr>
            <a:r>
              <a:rPr lang="en-US" sz="1900" dirty="0">
                <a:solidFill>
                  <a:srgbClr val="383838"/>
                </a:solidFill>
                <a:latin typeface="Patrick Hand" pitchFamily="34" charset="0"/>
                <a:ea typeface="Patrick Hand" pitchFamily="34" charset="-122"/>
                <a:cs typeface="Patrick Hand" pitchFamily="34" charset="-120"/>
              </a:rPr>
              <a:t>Autonomous driving, advanced driver assistance systems, and connected car features are enhancing safety and convenience.</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84396"/>
          </a:xfrm>
          <a:prstGeom prst="rect">
            <a:avLst/>
          </a:prstGeom>
        </p:spPr>
      </p:pic>
      <p:sp>
        <p:nvSpPr>
          <p:cNvPr id="3" name="Text 0"/>
          <p:cNvSpPr/>
          <p:nvPr/>
        </p:nvSpPr>
        <p:spPr>
          <a:xfrm>
            <a:off x="975598" y="3652084"/>
            <a:ext cx="8668226" cy="556855"/>
          </a:xfrm>
          <a:prstGeom prst="rect">
            <a:avLst/>
          </a:prstGeom>
          <a:noFill/>
          <a:ln/>
        </p:spPr>
        <p:txBody>
          <a:bodyPr wrap="none" lIns="0" tIns="0" rIns="0" bIns="0" rtlCol="0" anchor="t"/>
          <a:lstStyle/>
          <a:p>
            <a:pPr marL="0" indent="0">
              <a:lnSpc>
                <a:spcPts val="4350"/>
              </a:lnSpc>
              <a:buNone/>
            </a:pPr>
            <a:r>
              <a:rPr lang="en-US" sz="3500" b="1" u="sng" dirty="0">
                <a:solidFill>
                  <a:srgbClr val="383838"/>
                </a:solidFill>
                <a:latin typeface="Patrick Hand" pitchFamily="34" charset="0"/>
                <a:ea typeface="Patrick Hand" pitchFamily="34" charset="-122"/>
                <a:cs typeface="Patrick Hand" pitchFamily="34" charset="-120"/>
              </a:rPr>
              <a:t>Benefits of IoT: Increased Efficiency and Connectivity</a:t>
            </a:r>
            <a:endParaRPr lang="en-US" sz="3500" b="1" u="sng" dirty="0"/>
          </a:p>
        </p:txBody>
      </p:sp>
      <p:sp>
        <p:nvSpPr>
          <p:cNvPr id="4" name="Shape 1"/>
          <p:cNvSpPr/>
          <p:nvPr/>
        </p:nvSpPr>
        <p:spPr>
          <a:xfrm>
            <a:off x="795278" y="4716423"/>
            <a:ext cx="501134" cy="501134"/>
          </a:xfrm>
          <a:prstGeom prst="roundRect">
            <a:avLst>
              <a:gd name="adj" fmla="val 18669"/>
            </a:avLst>
          </a:prstGeom>
          <a:solidFill>
            <a:srgbClr val="E6E6E6"/>
          </a:solidFill>
          <a:ln w="7620">
            <a:solidFill>
              <a:srgbClr val="CCCCCC"/>
            </a:solidFill>
            <a:prstDash val="solid"/>
          </a:ln>
        </p:spPr>
        <p:txBody>
          <a:bodyPr/>
          <a:lstStyle/>
          <a:p>
            <a:endParaRPr lang="en-US" dirty="0"/>
          </a:p>
        </p:txBody>
      </p:sp>
      <p:sp>
        <p:nvSpPr>
          <p:cNvPr id="5" name="Text 2"/>
          <p:cNvSpPr/>
          <p:nvPr/>
        </p:nvSpPr>
        <p:spPr>
          <a:xfrm>
            <a:off x="987028" y="4833342"/>
            <a:ext cx="97036" cy="267295"/>
          </a:xfrm>
          <a:prstGeom prst="rect">
            <a:avLst/>
          </a:prstGeom>
          <a:noFill/>
          <a:ln/>
        </p:spPr>
        <p:txBody>
          <a:bodyPr wrap="none" lIns="0" tIns="0" rIns="0" bIns="0" rtlCol="0" anchor="t"/>
          <a:lstStyle/>
          <a:p>
            <a:pPr marL="0" indent="0" algn="ctr">
              <a:lnSpc>
                <a:spcPts val="2100"/>
              </a:lnSpc>
              <a:buNone/>
            </a:pPr>
            <a:r>
              <a:rPr lang="en-US" sz="2100" dirty="0">
                <a:solidFill>
                  <a:srgbClr val="383838"/>
                </a:solidFill>
                <a:latin typeface="Patrick Hand" pitchFamily="34" charset="0"/>
                <a:ea typeface="Patrick Hand" pitchFamily="34" charset="-122"/>
                <a:cs typeface="Patrick Hand" pitchFamily="34" charset="-120"/>
              </a:rPr>
              <a:t>1</a:t>
            </a:r>
            <a:endParaRPr lang="en-US" sz="2100" dirty="0"/>
          </a:p>
        </p:txBody>
      </p:sp>
      <p:sp>
        <p:nvSpPr>
          <p:cNvPr id="6" name="Text 3"/>
          <p:cNvSpPr/>
          <p:nvPr/>
        </p:nvSpPr>
        <p:spPr>
          <a:xfrm>
            <a:off x="1508760" y="4716423"/>
            <a:ext cx="2227540" cy="278368"/>
          </a:xfrm>
          <a:prstGeom prst="rect">
            <a:avLst/>
          </a:prstGeom>
          <a:noFill/>
          <a:ln/>
        </p:spPr>
        <p:txBody>
          <a:bodyPr wrap="none" lIns="0" tIns="0" rIns="0" bIns="0" rtlCol="0" anchor="t"/>
          <a:lstStyle/>
          <a:p>
            <a:pPr marL="0" indent="0">
              <a:lnSpc>
                <a:spcPts val="2150"/>
              </a:lnSpc>
              <a:buNone/>
            </a:pPr>
            <a:r>
              <a:rPr lang="en-US" sz="1750" dirty="0">
                <a:solidFill>
                  <a:srgbClr val="383838"/>
                </a:solidFill>
                <a:latin typeface="Patrick Hand" pitchFamily="34" charset="0"/>
                <a:ea typeface="Patrick Hand" pitchFamily="34" charset="-122"/>
                <a:cs typeface="Patrick Hand" pitchFamily="34" charset="-120"/>
              </a:rPr>
              <a:t>Data-Driven Insights</a:t>
            </a:r>
            <a:endParaRPr lang="en-US" sz="1750" dirty="0"/>
          </a:p>
        </p:txBody>
      </p:sp>
      <p:sp>
        <p:nvSpPr>
          <p:cNvPr id="7" name="Text 4"/>
          <p:cNvSpPr/>
          <p:nvPr/>
        </p:nvSpPr>
        <p:spPr>
          <a:xfrm>
            <a:off x="1508760" y="5128379"/>
            <a:ext cx="5695117" cy="712708"/>
          </a:xfrm>
          <a:prstGeom prst="rect">
            <a:avLst/>
          </a:prstGeom>
          <a:noFill/>
          <a:ln/>
        </p:spPr>
        <p:txBody>
          <a:bodyPr wrap="square" lIns="0" tIns="0" rIns="0" bIns="0" rtlCol="0" anchor="t"/>
          <a:lstStyle/>
          <a:p>
            <a:pPr marL="0" indent="0">
              <a:lnSpc>
                <a:spcPts val="2800"/>
              </a:lnSpc>
              <a:buNone/>
            </a:pPr>
            <a:r>
              <a:rPr lang="en-US" sz="1750" dirty="0">
                <a:solidFill>
                  <a:srgbClr val="383838"/>
                </a:solidFill>
                <a:latin typeface="Patrick Hand" pitchFamily="34" charset="0"/>
                <a:ea typeface="Patrick Hand" pitchFamily="34" charset="-122"/>
                <a:cs typeface="Patrick Hand" pitchFamily="34" charset="-120"/>
              </a:rPr>
              <a:t>IoT devices generate vast amounts of data, enabling businesses to gain valuable insights and make data-driven decisions.</a:t>
            </a:r>
            <a:endParaRPr lang="en-US" sz="1750" dirty="0"/>
          </a:p>
        </p:txBody>
      </p:sp>
      <p:sp>
        <p:nvSpPr>
          <p:cNvPr id="8" name="Shape 5"/>
          <p:cNvSpPr/>
          <p:nvPr/>
        </p:nvSpPr>
        <p:spPr>
          <a:xfrm>
            <a:off x="7426523" y="4716423"/>
            <a:ext cx="501134" cy="501134"/>
          </a:xfrm>
          <a:prstGeom prst="roundRect">
            <a:avLst>
              <a:gd name="adj" fmla="val 18669"/>
            </a:avLst>
          </a:prstGeom>
          <a:solidFill>
            <a:srgbClr val="E6E6E6"/>
          </a:solidFill>
          <a:ln w="7620">
            <a:solidFill>
              <a:srgbClr val="CCCCCC"/>
            </a:solidFill>
            <a:prstDash val="solid"/>
          </a:ln>
        </p:spPr>
      </p:sp>
      <p:sp>
        <p:nvSpPr>
          <p:cNvPr id="9" name="Text 6"/>
          <p:cNvSpPr/>
          <p:nvPr/>
        </p:nvSpPr>
        <p:spPr>
          <a:xfrm>
            <a:off x="7614523" y="4833342"/>
            <a:ext cx="125135" cy="267295"/>
          </a:xfrm>
          <a:prstGeom prst="rect">
            <a:avLst/>
          </a:prstGeom>
          <a:noFill/>
          <a:ln/>
        </p:spPr>
        <p:txBody>
          <a:bodyPr wrap="none" lIns="0" tIns="0" rIns="0" bIns="0" rtlCol="0" anchor="t"/>
          <a:lstStyle/>
          <a:p>
            <a:pPr marL="0" indent="0" algn="ctr">
              <a:lnSpc>
                <a:spcPts val="2100"/>
              </a:lnSpc>
              <a:buNone/>
            </a:pPr>
            <a:r>
              <a:rPr lang="en-US" sz="2100" dirty="0">
                <a:solidFill>
                  <a:srgbClr val="383838"/>
                </a:solidFill>
                <a:latin typeface="Patrick Hand" pitchFamily="34" charset="0"/>
                <a:ea typeface="Patrick Hand" pitchFamily="34" charset="-122"/>
                <a:cs typeface="Patrick Hand" pitchFamily="34" charset="-120"/>
              </a:rPr>
              <a:t>2</a:t>
            </a:r>
            <a:endParaRPr lang="en-US" sz="2100" dirty="0"/>
          </a:p>
        </p:txBody>
      </p:sp>
      <p:sp>
        <p:nvSpPr>
          <p:cNvPr id="10" name="Text 7"/>
          <p:cNvSpPr/>
          <p:nvPr/>
        </p:nvSpPr>
        <p:spPr>
          <a:xfrm>
            <a:off x="8150304" y="4716423"/>
            <a:ext cx="2227540" cy="278368"/>
          </a:xfrm>
          <a:prstGeom prst="rect">
            <a:avLst/>
          </a:prstGeom>
          <a:noFill/>
          <a:ln/>
        </p:spPr>
        <p:txBody>
          <a:bodyPr wrap="none" lIns="0" tIns="0" rIns="0" bIns="0" rtlCol="0" anchor="t"/>
          <a:lstStyle/>
          <a:p>
            <a:pPr marL="0" indent="0">
              <a:lnSpc>
                <a:spcPts val="2150"/>
              </a:lnSpc>
              <a:buNone/>
            </a:pPr>
            <a:r>
              <a:rPr lang="en-US" sz="1750" dirty="0">
                <a:solidFill>
                  <a:srgbClr val="383838"/>
                </a:solidFill>
                <a:latin typeface="Patrick Hand" pitchFamily="34" charset="0"/>
                <a:ea typeface="Patrick Hand" pitchFamily="34" charset="-122"/>
                <a:cs typeface="Patrick Hand" pitchFamily="34" charset="-120"/>
              </a:rPr>
              <a:t>Automated Processes</a:t>
            </a:r>
            <a:endParaRPr lang="en-US" sz="1750" dirty="0"/>
          </a:p>
        </p:txBody>
      </p:sp>
      <p:sp>
        <p:nvSpPr>
          <p:cNvPr id="11" name="Text 8"/>
          <p:cNvSpPr/>
          <p:nvPr/>
        </p:nvSpPr>
        <p:spPr>
          <a:xfrm>
            <a:off x="8150304" y="5128379"/>
            <a:ext cx="5695117" cy="712708"/>
          </a:xfrm>
          <a:prstGeom prst="rect">
            <a:avLst/>
          </a:prstGeom>
          <a:noFill/>
          <a:ln/>
        </p:spPr>
        <p:txBody>
          <a:bodyPr wrap="square" lIns="0" tIns="0" rIns="0" bIns="0" rtlCol="0" anchor="t"/>
          <a:lstStyle/>
          <a:p>
            <a:pPr marL="0" indent="0">
              <a:lnSpc>
                <a:spcPts val="2800"/>
              </a:lnSpc>
              <a:buNone/>
            </a:pPr>
            <a:r>
              <a:rPr lang="en-US" sz="1750" dirty="0">
                <a:solidFill>
                  <a:srgbClr val="383838"/>
                </a:solidFill>
                <a:latin typeface="Patrick Hand" pitchFamily="34" charset="0"/>
                <a:ea typeface="Patrick Hand" pitchFamily="34" charset="-122"/>
                <a:cs typeface="Patrick Hand" pitchFamily="34" charset="-120"/>
              </a:rPr>
              <a:t>IoT automation can streamline operations, reduce human error, and improve efficiency in various industries.</a:t>
            </a:r>
            <a:endParaRPr lang="en-US" sz="1750" dirty="0"/>
          </a:p>
        </p:txBody>
      </p:sp>
      <p:sp>
        <p:nvSpPr>
          <p:cNvPr id="12" name="Shape 9"/>
          <p:cNvSpPr/>
          <p:nvPr/>
        </p:nvSpPr>
        <p:spPr>
          <a:xfrm>
            <a:off x="784979" y="6314242"/>
            <a:ext cx="501134" cy="501134"/>
          </a:xfrm>
          <a:prstGeom prst="roundRect">
            <a:avLst>
              <a:gd name="adj" fmla="val 18669"/>
            </a:avLst>
          </a:prstGeom>
          <a:solidFill>
            <a:srgbClr val="E6E6E6"/>
          </a:solidFill>
          <a:ln w="7620">
            <a:solidFill>
              <a:srgbClr val="CCCCCC"/>
            </a:solidFill>
            <a:prstDash val="solid"/>
          </a:ln>
        </p:spPr>
      </p:sp>
      <p:sp>
        <p:nvSpPr>
          <p:cNvPr id="13" name="Text 10"/>
          <p:cNvSpPr/>
          <p:nvPr/>
        </p:nvSpPr>
        <p:spPr>
          <a:xfrm>
            <a:off x="975598" y="6431161"/>
            <a:ext cx="119777" cy="267295"/>
          </a:xfrm>
          <a:prstGeom prst="rect">
            <a:avLst/>
          </a:prstGeom>
          <a:noFill/>
          <a:ln/>
        </p:spPr>
        <p:txBody>
          <a:bodyPr wrap="none" lIns="0" tIns="0" rIns="0" bIns="0" rtlCol="0" anchor="t"/>
          <a:lstStyle/>
          <a:p>
            <a:pPr marL="0" indent="0" algn="ctr">
              <a:lnSpc>
                <a:spcPts val="2100"/>
              </a:lnSpc>
              <a:buNone/>
            </a:pPr>
            <a:r>
              <a:rPr lang="en-US" sz="2100" dirty="0">
                <a:solidFill>
                  <a:srgbClr val="383838"/>
                </a:solidFill>
                <a:latin typeface="Patrick Hand" pitchFamily="34" charset="0"/>
                <a:ea typeface="Patrick Hand" pitchFamily="34" charset="-122"/>
                <a:cs typeface="Patrick Hand" pitchFamily="34" charset="-120"/>
              </a:rPr>
              <a:t>3</a:t>
            </a:r>
            <a:endParaRPr lang="en-US" sz="2100" dirty="0"/>
          </a:p>
        </p:txBody>
      </p:sp>
      <p:sp>
        <p:nvSpPr>
          <p:cNvPr id="14" name="Text 11"/>
          <p:cNvSpPr/>
          <p:nvPr/>
        </p:nvSpPr>
        <p:spPr>
          <a:xfrm>
            <a:off x="1508760" y="6314242"/>
            <a:ext cx="2227540" cy="278368"/>
          </a:xfrm>
          <a:prstGeom prst="rect">
            <a:avLst/>
          </a:prstGeom>
          <a:noFill/>
          <a:ln/>
        </p:spPr>
        <p:txBody>
          <a:bodyPr wrap="none" lIns="0" tIns="0" rIns="0" bIns="0" rtlCol="0" anchor="t"/>
          <a:lstStyle/>
          <a:p>
            <a:pPr marL="0" indent="0">
              <a:lnSpc>
                <a:spcPts val="2150"/>
              </a:lnSpc>
              <a:buNone/>
            </a:pPr>
            <a:r>
              <a:rPr lang="en-US" sz="1750" dirty="0">
                <a:solidFill>
                  <a:srgbClr val="383838"/>
                </a:solidFill>
                <a:latin typeface="Patrick Hand" pitchFamily="34" charset="0"/>
                <a:ea typeface="Patrick Hand" pitchFamily="34" charset="-122"/>
                <a:cs typeface="Patrick Hand" pitchFamily="34" charset="-120"/>
              </a:rPr>
              <a:t>Enhanced Connectivity</a:t>
            </a:r>
            <a:endParaRPr lang="en-US" sz="1750" dirty="0"/>
          </a:p>
        </p:txBody>
      </p:sp>
      <p:sp>
        <p:nvSpPr>
          <p:cNvPr id="15" name="Text 12"/>
          <p:cNvSpPr/>
          <p:nvPr/>
        </p:nvSpPr>
        <p:spPr>
          <a:xfrm>
            <a:off x="1508760" y="6726198"/>
            <a:ext cx="5695117" cy="712708"/>
          </a:xfrm>
          <a:prstGeom prst="rect">
            <a:avLst/>
          </a:prstGeom>
          <a:noFill/>
          <a:ln/>
        </p:spPr>
        <p:txBody>
          <a:bodyPr wrap="square" lIns="0" tIns="0" rIns="0" bIns="0" rtlCol="0" anchor="t"/>
          <a:lstStyle/>
          <a:p>
            <a:pPr marL="0" indent="0">
              <a:lnSpc>
                <a:spcPts val="2800"/>
              </a:lnSpc>
              <a:buNone/>
            </a:pPr>
            <a:r>
              <a:rPr lang="en-US" sz="1750" dirty="0">
                <a:solidFill>
                  <a:srgbClr val="383838"/>
                </a:solidFill>
                <a:latin typeface="Patrick Hand" pitchFamily="34" charset="0"/>
                <a:ea typeface="Patrick Hand" pitchFamily="34" charset="-122"/>
                <a:cs typeface="Patrick Hand" pitchFamily="34" charset="-120"/>
              </a:rPr>
              <a:t>IoT connects people, devices, and systems, facilitating communication and collaboration across networks.</a:t>
            </a:r>
            <a:endParaRPr lang="en-US" sz="1750" dirty="0"/>
          </a:p>
        </p:txBody>
      </p:sp>
      <p:sp>
        <p:nvSpPr>
          <p:cNvPr id="16" name="Shape 13"/>
          <p:cNvSpPr/>
          <p:nvPr/>
        </p:nvSpPr>
        <p:spPr>
          <a:xfrm>
            <a:off x="7426523" y="6314242"/>
            <a:ext cx="501134" cy="501134"/>
          </a:xfrm>
          <a:prstGeom prst="roundRect">
            <a:avLst>
              <a:gd name="adj" fmla="val 18669"/>
            </a:avLst>
          </a:prstGeom>
          <a:solidFill>
            <a:srgbClr val="E6E6E6"/>
          </a:solidFill>
          <a:ln w="7620">
            <a:solidFill>
              <a:srgbClr val="CCCCCC"/>
            </a:solidFill>
            <a:prstDash val="solid"/>
          </a:ln>
        </p:spPr>
      </p:sp>
      <p:sp>
        <p:nvSpPr>
          <p:cNvPr id="17" name="Text 14"/>
          <p:cNvSpPr/>
          <p:nvPr/>
        </p:nvSpPr>
        <p:spPr>
          <a:xfrm>
            <a:off x="7626906" y="6431161"/>
            <a:ext cx="100251" cy="267295"/>
          </a:xfrm>
          <a:prstGeom prst="rect">
            <a:avLst/>
          </a:prstGeom>
          <a:noFill/>
          <a:ln/>
        </p:spPr>
        <p:txBody>
          <a:bodyPr wrap="none" lIns="0" tIns="0" rIns="0" bIns="0" rtlCol="0" anchor="t"/>
          <a:lstStyle/>
          <a:p>
            <a:pPr marL="0" indent="0" algn="ctr">
              <a:lnSpc>
                <a:spcPts val="2100"/>
              </a:lnSpc>
              <a:buNone/>
            </a:pPr>
            <a:r>
              <a:rPr lang="en-US" sz="2100" dirty="0">
                <a:solidFill>
                  <a:srgbClr val="383838"/>
                </a:solidFill>
                <a:latin typeface="Patrick Hand" pitchFamily="34" charset="0"/>
                <a:ea typeface="Patrick Hand" pitchFamily="34" charset="-122"/>
                <a:cs typeface="Patrick Hand" pitchFamily="34" charset="-120"/>
              </a:rPr>
              <a:t>4</a:t>
            </a:r>
            <a:endParaRPr lang="en-US" sz="2100" dirty="0"/>
          </a:p>
        </p:txBody>
      </p:sp>
      <p:sp>
        <p:nvSpPr>
          <p:cNvPr id="18" name="Text 15"/>
          <p:cNvSpPr/>
          <p:nvPr/>
        </p:nvSpPr>
        <p:spPr>
          <a:xfrm>
            <a:off x="8150304" y="6314242"/>
            <a:ext cx="2227540" cy="278368"/>
          </a:xfrm>
          <a:prstGeom prst="rect">
            <a:avLst/>
          </a:prstGeom>
          <a:noFill/>
          <a:ln/>
        </p:spPr>
        <p:txBody>
          <a:bodyPr wrap="none" lIns="0" tIns="0" rIns="0" bIns="0" rtlCol="0" anchor="t"/>
          <a:lstStyle/>
          <a:p>
            <a:pPr marL="0" indent="0">
              <a:lnSpc>
                <a:spcPts val="2150"/>
              </a:lnSpc>
              <a:buNone/>
            </a:pPr>
            <a:r>
              <a:rPr lang="en-US" sz="1750" dirty="0">
                <a:solidFill>
                  <a:srgbClr val="383838"/>
                </a:solidFill>
                <a:latin typeface="Patrick Hand" pitchFamily="34" charset="0"/>
                <a:ea typeface="Patrick Hand" pitchFamily="34" charset="-122"/>
                <a:cs typeface="Patrick Hand" pitchFamily="34" charset="-120"/>
              </a:rPr>
              <a:t>Real-Time Monitoring</a:t>
            </a:r>
            <a:endParaRPr lang="en-US" sz="1750" dirty="0"/>
          </a:p>
        </p:txBody>
      </p:sp>
      <p:sp>
        <p:nvSpPr>
          <p:cNvPr id="19" name="Text 16"/>
          <p:cNvSpPr/>
          <p:nvPr/>
        </p:nvSpPr>
        <p:spPr>
          <a:xfrm>
            <a:off x="8150304" y="6726198"/>
            <a:ext cx="5695117" cy="712708"/>
          </a:xfrm>
          <a:prstGeom prst="rect">
            <a:avLst/>
          </a:prstGeom>
          <a:noFill/>
          <a:ln/>
        </p:spPr>
        <p:txBody>
          <a:bodyPr wrap="square" lIns="0" tIns="0" rIns="0" bIns="0" rtlCol="0" anchor="t"/>
          <a:lstStyle/>
          <a:p>
            <a:pPr marL="0" indent="0">
              <a:lnSpc>
                <a:spcPts val="2800"/>
              </a:lnSpc>
              <a:buNone/>
            </a:pPr>
            <a:r>
              <a:rPr lang="en-US" sz="1750" dirty="0">
                <a:solidFill>
                  <a:srgbClr val="383838"/>
                </a:solidFill>
                <a:latin typeface="Patrick Hand" pitchFamily="34" charset="0"/>
                <a:ea typeface="Patrick Hand" pitchFamily="34" charset="-122"/>
                <a:cs typeface="Patrick Hand" pitchFamily="34" charset="-120"/>
              </a:rPr>
              <a:t>Real-time monitoring of assets, processes, and environments enables proactive maintenance and faster response to issues.</a:t>
            </a:r>
            <a:endParaRPr lang="en-US" sz="1750" dirty="0"/>
          </a:p>
        </p:txBody>
      </p:sp>
      <p:pic>
        <p:nvPicPr>
          <p:cNvPr id="21" name="Picture 20">
            <a:extLst>
              <a:ext uri="{FF2B5EF4-FFF2-40B4-BE49-F238E27FC236}">
                <a16:creationId xmlns:a16="http://schemas.microsoft.com/office/drawing/2014/main" id="{E6FCCFA4-6915-A639-40B2-F9ED76D9DFF8}"/>
              </a:ext>
            </a:extLst>
          </p:cNvPr>
          <p:cNvPicPr>
            <a:picLocks noChangeAspect="1"/>
          </p:cNvPicPr>
          <p:nvPr/>
        </p:nvPicPr>
        <p:blipFill>
          <a:blip r:embed="rId4"/>
          <a:stretch>
            <a:fillRect/>
          </a:stretch>
        </p:blipFill>
        <p:spPr>
          <a:xfrm>
            <a:off x="0" y="14406"/>
            <a:ext cx="14630400" cy="27555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859135" y="824567"/>
            <a:ext cx="5507712" cy="563761"/>
          </a:xfrm>
          <a:prstGeom prst="rect">
            <a:avLst/>
          </a:prstGeom>
          <a:noFill/>
          <a:ln/>
        </p:spPr>
        <p:txBody>
          <a:bodyPr wrap="none" lIns="0" tIns="0" rIns="0" bIns="0" rtlCol="0" anchor="t"/>
          <a:lstStyle/>
          <a:p>
            <a:pPr marL="0" indent="0">
              <a:lnSpc>
                <a:spcPts val="4400"/>
              </a:lnSpc>
              <a:buNone/>
            </a:pPr>
            <a:r>
              <a:rPr lang="en-US" sz="4400" b="1" u="sng" dirty="0">
                <a:solidFill>
                  <a:srgbClr val="383838"/>
                </a:solidFill>
                <a:latin typeface="Patrick Hand" pitchFamily="34" charset="0"/>
                <a:ea typeface="Patrick Hand" pitchFamily="34" charset="-122"/>
                <a:cs typeface="Patrick Hand" pitchFamily="34" charset="-120"/>
              </a:rPr>
              <a:t>The Rise of the Internet of Things</a:t>
            </a:r>
            <a:endParaRPr lang="en-US" sz="4400" b="1" u="sng" dirty="0"/>
          </a:p>
        </p:txBody>
      </p:sp>
      <p:sp>
        <p:nvSpPr>
          <p:cNvPr id="4" name="Shape 1"/>
          <p:cNvSpPr/>
          <p:nvPr/>
        </p:nvSpPr>
        <p:spPr>
          <a:xfrm>
            <a:off x="1112282" y="1522095"/>
            <a:ext cx="30480" cy="6088142"/>
          </a:xfrm>
          <a:prstGeom prst="roundRect">
            <a:avLst>
              <a:gd name="adj" fmla="val 310746"/>
            </a:avLst>
          </a:prstGeom>
          <a:solidFill>
            <a:srgbClr val="CCCCCC"/>
          </a:solidFill>
          <a:ln/>
        </p:spPr>
      </p:sp>
      <p:sp>
        <p:nvSpPr>
          <p:cNvPr id="5" name="Shape 2"/>
          <p:cNvSpPr/>
          <p:nvPr/>
        </p:nvSpPr>
        <p:spPr>
          <a:xfrm>
            <a:off x="1350705" y="2014061"/>
            <a:ext cx="789265" cy="30480"/>
          </a:xfrm>
          <a:prstGeom prst="roundRect">
            <a:avLst>
              <a:gd name="adj" fmla="val 310746"/>
            </a:avLst>
          </a:prstGeom>
          <a:solidFill>
            <a:srgbClr val="CCCCCC"/>
          </a:solidFill>
          <a:ln/>
        </p:spPr>
      </p:sp>
      <p:sp>
        <p:nvSpPr>
          <p:cNvPr id="6" name="Shape 3"/>
          <p:cNvSpPr/>
          <p:nvPr/>
        </p:nvSpPr>
        <p:spPr>
          <a:xfrm>
            <a:off x="873859" y="1775698"/>
            <a:ext cx="507325" cy="507325"/>
          </a:xfrm>
          <a:prstGeom prst="roundRect">
            <a:avLst>
              <a:gd name="adj" fmla="val 18670"/>
            </a:avLst>
          </a:prstGeom>
          <a:solidFill>
            <a:srgbClr val="E6E6E6"/>
          </a:solidFill>
          <a:ln w="7620">
            <a:solidFill>
              <a:srgbClr val="CCCCCC"/>
            </a:solidFill>
            <a:prstDash val="solid"/>
          </a:ln>
        </p:spPr>
      </p:sp>
      <p:sp>
        <p:nvSpPr>
          <p:cNvPr id="7" name="Text 4"/>
          <p:cNvSpPr/>
          <p:nvPr/>
        </p:nvSpPr>
        <p:spPr>
          <a:xfrm>
            <a:off x="1078409" y="1894046"/>
            <a:ext cx="98227" cy="270629"/>
          </a:xfrm>
          <a:prstGeom prst="rect">
            <a:avLst/>
          </a:prstGeom>
          <a:noFill/>
          <a:ln/>
        </p:spPr>
        <p:txBody>
          <a:bodyPr wrap="none" lIns="0" tIns="0" rIns="0" bIns="0" rtlCol="0" anchor="t"/>
          <a:lstStyle/>
          <a:p>
            <a:pPr marL="0" indent="0" algn="ctr">
              <a:lnSpc>
                <a:spcPts val="2100"/>
              </a:lnSpc>
              <a:buNone/>
            </a:pPr>
            <a:r>
              <a:rPr lang="en-US" sz="2100" dirty="0">
                <a:solidFill>
                  <a:srgbClr val="383838"/>
                </a:solidFill>
                <a:latin typeface="Patrick Hand" pitchFamily="34" charset="0"/>
                <a:ea typeface="Patrick Hand" pitchFamily="34" charset="-122"/>
                <a:cs typeface="Patrick Hand" pitchFamily="34" charset="-120"/>
              </a:rPr>
              <a:t>1</a:t>
            </a:r>
            <a:endParaRPr lang="en-US" sz="2100" dirty="0"/>
          </a:p>
        </p:txBody>
      </p:sp>
      <p:sp>
        <p:nvSpPr>
          <p:cNvPr id="8" name="Text 5"/>
          <p:cNvSpPr/>
          <p:nvPr/>
        </p:nvSpPr>
        <p:spPr>
          <a:xfrm>
            <a:off x="2367796" y="1747599"/>
            <a:ext cx="5986939" cy="721519"/>
          </a:xfrm>
          <a:prstGeom prst="rect">
            <a:avLst/>
          </a:prstGeom>
          <a:noFill/>
          <a:ln/>
        </p:spPr>
        <p:txBody>
          <a:bodyPr wrap="square" lIns="0" tIns="0" rIns="0" bIns="0" rtlCol="0" anchor="t"/>
          <a:lstStyle/>
          <a:p>
            <a:pPr marL="0" indent="0" algn="l">
              <a:lnSpc>
                <a:spcPts val="2800"/>
              </a:lnSpc>
              <a:buNone/>
            </a:pPr>
            <a:r>
              <a:rPr lang="en-US" sz="2400" dirty="0">
                <a:solidFill>
                  <a:srgbClr val="383838"/>
                </a:solidFill>
                <a:latin typeface="Patrick Hand" pitchFamily="34" charset="0"/>
                <a:ea typeface="Patrick Hand" pitchFamily="34" charset="-122"/>
                <a:cs typeface="Patrick Hand" pitchFamily="34" charset="-120"/>
              </a:rPr>
              <a:t>Early Beginnings: The first connected devices emerged in the 1980s with the development of mobile phone networks.</a:t>
            </a:r>
            <a:endParaRPr lang="en-US" sz="2400" dirty="0"/>
          </a:p>
        </p:txBody>
      </p:sp>
      <p:sp>
        <p:nvSpPr>
          <p:cNvPr id="9" name="Shape 6"/>
          <p:cNvSpPr/>
          <p:nvPr/>
        </p:nvSpPr>
        <p:spPr>
          <a:xfrm>
            <a:off x="1350705" y="3412093"/>
            <a:ext cx="789265" cy="30480"/>
          </a:xfrm>
          <a:prstGeom prst="roundRect">
            <a:avLst>
              <a:gd name="adj" fmla="val 310746"/>
            </a:avLst>
          </a:prstGeom>
          <a:solidFill>
            <a:srgbClr val="CCCCCC"/>
          </a:solidFill>
          <a:ln/>
        </p:spPr>
      </p:sp>
      <p:sp>
        <p:nvSpPr>
          <p:cNvPr id="10" name="Shape 7"/>
          <p:cNvSpPr/>
          <p:nvPr/>
        </p:nvSpPr>
        <p:spPr>
          <a:xfrm>
            <a:off x="873859" y="3173730"/>
            <a:ext cx="507325" cy="507325"/>
          </a:xfrm>
          <a:prstGeom prst="roundRect">
            <a:avLst>
              <a:gd name="adj" fmla="val 18670"/>
            </a:avLst>
          </a:prstGeom>
          <a:solidFill>
            <a:srgbClr val="E6E6E6"/>
          </a:solidFill>
          <a:ln w="7620">
            <a:solidFill>
              <a:srgbClr val="CCCCCC"/>
            </a:solidFill>
            <a:prstDash val="solid"/>
          </a:ln>
        </p:spPr>
      </p:sp>
      <p:sp>
        <p:nvSpPr>
          <p:cNvPr id="11" name="Text 8"/>
          <p:cNvSpPr/>
          <p:nvPr/>
        </p:nvSpPr>
        <p:spPr>
          <a:xfrm>
            <a:off x="1064121" y="3292078"/>
            <a:ext cx="126683" cy="270629"/>
          </a:xfrm>
          <a:prstGeom prst="rect">
            <a:avLst/>
          </a:prstGeom>
          <a:noFill/>
          <a:ln/>
        </p:spPr>
        <p:txBody>
          <a:bodyPr wrap="none" lIns="0" tIns="0" rIns="0" bIns="0" rtlCol="0" anchor="t"/>
          <a:lstStyle/>
          <a:p>
            <a:pPr marL="0" indent="0" algn="ctr">
              <a:lnSpc>
                <a:spcPts val="2100"/>
              </a:lnSpc>
              <a:buNone/>
            </a:pPr>
            <a:r>
              <a:rPr lang="en-US" sz="2100" dirty="0">
                <a:solidFill>
                  <a:srgbClr val="383838"/>
                </a:solidFill>
                <a:latin typeface="Patrick Hand" pitchFamily="34" charset="0"/>
                <a:ea typeface="Patrick Hand" pitchFamily="34" charset="-122"/>
                <a:cs typeface="Patrick Hand" pitchFamily="34" charset="-120"/>
              </a:rPr>
              <a:t>2</a:t>
            </a:r>
            <a:endParaRPr lang="en-US" sz="2100" dirty="0"/>
          </a:p>
        </p:txBody>
      </p:sp>
      <p:sp>
        <p:nvSpPr>
          <p:cNvPr id="12" name="Text 9"/>
          <p:cNvSpPr/>
          <p:nvPr/>
        </p:nvSpPr>
        <p:spPr>
          <a:xfrm>
            <a:off x="2367796" y="3145631"/>
            <a:ext cx="5986939" cy="1082278"/>
          </a:xfrm>
          <a:prstGeom prst="rect">
            <a:avLst/>
          </a:prstGeom>
          <a:noFill/>
          <a:ln/>
        </p:spPr>
        <p:txBody>
          <a:bodyPr wrap="square" lIns="0" tIns="0" rIns="0" bIns="0" rtlCol="0" anchor="t"/>
          <a:lstStyle/>
          <a:p>
            <a:pPr marL="0" indent="0" algn="l">
              <a:lnSpc>
                <a:spcPts val="2800"/>
              </a:lnSpc>
              <a:buNone/>
            </a:pPr>
            <a:r>
              <a:rPr lang="en-US" sz="2400" dirty="0">
                <a:solidFill>
                  <a:srgbClr val="383838"/>
                </a:solidFill>
                <a:latin typeface="Patrick Hand" pitchFamily="34" charset="0"/>
                <a:ea typeface="Patrick Hand" pitchFamily="34" charset="-122"/>
                <a:cs typeface="Patrick Hand" pitchFamily="34" charset="-120"/>
              </a:rPr>
              <a:t>The Rise of the Smartphone: The widespread adoption of smartphones in the 2000s paved the way for the development of mobile apps and connected devices</a:t>
            </a:r>
            <a:r>
              <a:rPr lang="en-US" sz="1750" dirty="0">
                <a:solidFill>
                  <a:srgbClr val="383838"/>
                </a:solidFill>
                <a:latin typeface="Patrick Hand" pitchFamily="34" charset="0"/>
                <a:ea typeface="Patrick Hand" pitchFamily="34" charset="-122"/>
                <a:cs typeface="Patrick Hand" pitchFamily="34" charset="-120"/>
              </a:rPr>
              <a:t>.</a:t>
            </a:r>
            <a:endParaRPr lang="en-US" sz="1750" dirty="0"/>
          </a:p>
        </p:txBody>
      </p:sp>
      <p:sp>
        <p:nvSpPr>
          <p:cNvPr id="13" name="Shape 10"/>
          <p:cNvSpPr/>
          <p:nvPr/>
        </p:nvSpPr>
        <p:spPr>
          <a:xfrm>
            <a:off x="1350705" y="5170884"/>
            <a:ext cx="789265" cy="30480"/>
          </a:xfrm>
          <a:prstGeom prst="roundRect">
            <a:avLst>
              <a:gd name="adj" fmla="val 310746"/>
            </a:avLst>
          </a:prstGeom>
          <a:solidFill>
            <a:srgbClr val="CCCCCC"/>
          </a:solidFill>
          <a:ln/>
        </p:spPr>
      </p:sp>
      <p:sp>
        <p:nvSpPr>
          <p:cNvPr id="14" name="Shape 11"/>
          <p:cNvSpPr/>
          <p:nvPr/>
        </p:nvSpPr>
        <p:spPr>
          <a:xfrm>
            <a:off x="873859" y="4932521"/>
            <a:ext cx="507325" cy="507325"/>
          </a:xfrm>
          <a:prstGeom prst="roundRect">
            <a:avLst>
              <a:gd name="adj" fmla="val 18670"/>
            </a:avLst>
          </a:prstGeom>
          <a:solidFill>
            <a:srgbClr val="E6E6E6"/>
          </a:solidFill>
          <a:ln w="7620">
            <a:solidFill>
              <a:srgbClr val="CCCCCC"/>
            </a:solidFill>
            <a:prstDash val="solid"/>
          </a:ln>
        </p:spPr>
      </p:sp>
      <p:sp>
        <p:nvSpPr>
          <p:cNvPr id="15" name="Text 12"/>
          <p:cNvSpPr/>
          <p:nvPr/>
        </p:nvSpPr>
        <p:spPr>
          <a:xfrm>
            <a:off x="1066860" y="5050869"/>
            <a:ext cx="121206" cy="270629"/>
          </a:xfrm>
          <a:prstGeom prst="rect">
            <a:avLst/>
          </a:prstGeom>
          <a:noFill/>
          <a:ln/>
        </p:spPr>
        <p:txBody>
          <a:bodyPr wrap="none" lIns="0" tIns="0" rIns="0" bIns="0" rtlCol="0" anchor="t"/>
          <a:lstStyle/>
          <a:p>
            <a:pPr marL="0" indent="0" algn="ctr">
              <a:lnSpc>
                <a:spcPts val="2100"/>
              </a:lnSpc>
              <a:buNone/>
            </a:pPr>
            <a:r>
              <a:rPr lang="en-US" sz="2100" dirty="0">
                <a:solidFill>
                  <a:srgbClr val="383838"/>
                </a:solidFill>
                <a:latin typeface="Patrick Hand" pitchFamily="34" charset="0"/>
                <a:ea typeface="Patrick Hand" pitchFamily="34" charset="-122"/>
                <a:cs typeface="Patrick Hand" pitchFamily="34" charset="-120"/>
              </a:rPr>
              <a:t>3</a:t>
            </a:r>
            <a:endParaRPr lang="en-US" sz="2100" dirty="0"/>
          </a:p>
        </p:txBody>
      </p:sp>
      <p:sp>
        <p:nvSpPr>
          <p:cNvPr id="16" name="Text 13"/>
          <p:cNvSpPr/>
          <p:nvPr/>
        </p:nvSpPr>
        <p:spPr>
          <a:xfrm>
            <a:off x="2367796" y="4904423"/>
            <a:ext cx="5986939" cy="721519"/>
          </a:xfrm>
          <a:prstGeom prst="rect">
            <a:avLst/>
          </a:prstGeom>
          <a:noFill/>
          <a:ln/>
        </p:spPr>
        <p:txBody>
          <a:bodyPr wrap="square" lIns="0" tIns="0" rIns="0" bIns="0" rtlCol="0" anchor="t"/>
          <a:lstStyle/>
          <a:p>
            <a:pPr marL="0" indent="0" algn="l">
              <a:lnSpc>
                <a:spcPts val="2800"/>
              </a:lnSpc>
              <a:buNone/>
            </a:pPr>
            <a:r>
              <a:rPr lang="en-US" sz="2400" dirty="0">
                <a:solidFill>
                  <a:srgbClr val="383838"/>
                </a:solidFill>
                <a:latin typeface="Patrick Hand" pitchFamily="34" charset="0"/>
                <a:ea typeface="Patrick Hand" pitchFamily="34" charset="-122"/>
                <a:cs typeface="Patrick Hand" pitchFamily="34" charset="-120"/>
              </a:rPr>
              <a:t>Connectivity: The development of faster internet speeds and the availability of affordable sensors fueled the growth of IoT.</a:t>
            </a:r>
            <a:endParaRPr lang="en-US" sz="2400" dirty="0"/>
          </a:p>
        </p:txBody>
      </p:sp>
      <p:sp>
        <p:nvSpPr>
          <p:cNvPr id="17" name="Shape 14"/>
          <p:cNvSpPr/>
          <p:nvPr/>
        </p:nvSpPr>
        <p:spPr>
          <a:xfrm>
            <a:off x="1350705" y="6568916"/>
            <a:ext cx="789265" cy="30480"/>
          </a:xfrm>
          <a:prstGeom prst="roundRect">
            <a:avLst>
              <a:gd name="adj" fmla="val 310746"/>
            </a:avLst>
          </a:prstGeom>
          <a:solidFill>
            <a:srgbClr val="CCCCCC"/>
          </a:solidFill>
          <a:ln/>
        </p:spPr>
      </p:sp>
      <p:sp>
        <p:nvSpPr>
          <p:cNvPr id="18" name="Shape 15"/>
          <p:cNvSpPr/>
          <p:nvPr/>
        </p:nvSpPr>
        <p:spPr>
          <a:xfrm>
            <a:off x="873859" y="6330553"/>
            <a:ext cx="507325" cy="507325"/>
          </a:xfrm>
          <a:prstGeom prst="roundRect">
            <a:avLst>
              <a:gd name="adj" fmla="val 18670"/>
            </a:avLst>
          </a:prstGeom>
          <a:solidFill>
            <a:srgbClr val="E6E6E6"/>
          </a:solidFill>
          <a:ln w="7620">
            <a:solidFill>
              <a:srgbClr val="CCCCCC"/>
            </a:solidFill>
            <a:prstDash val="solid"/>
          </a:ln>
        </p:spPr>
      </p:sp>
      <p:sp>
        <p:nvSpPr>
          <p:cNvPr id="19" name="Text 16"/>
          <p:cNvSpPr/>
          <p:nvPr/>
        </p:nvSpPr>
        <p:spPr>
          <a:xfrm>
            <a:off x="1076742" y="6448901"/>
            <a:ext cx="101560" cy="270629"/>
          </a:xfrm>
          <a:prstGeom prst="rect">
            <a:avLst/>
          </a:prstGeom>
          <a:noFill/>
          <a:ln/>
        </p:spPr>
        <p:txBody>
          <a:bodyPr wrap="none" lIns="0" tIns="0" rIns="0" bIns="0" rtlCol="0" anchor="t"/>
          <a:lstStyle/>
          <a:p>
            <a:pPr marL="0" indent="0" algn="ctr">
              <a:lnSpc>
                <a:spcPts val="2100"/>
              </a:lnSpc>
              <a:buNone/>
            </a:pPr>
            <a:r>
              <a:rPr lang="en-US" sz="2100" dirty="0">
                <a:solidFill>
                  <a:srgbClr val="383838"/>
                </a:solidFill>
                <a:latin typeface="Patrick Hand" pitchFamily="34" charset="0"/>
                <a:ea typeface="Patrick Hand" pitchFamily="34" charset="-122"/>
                <a:cs typeface="Patrick Hand" pitchFamily="34" charset="-120"/>
              </a:rPr>
              <a:t>4</a:t>
            </a:r>
            <a:endParaRPr lang="en-US" sz="2100" dirty="0"/>
          </a:p>
        </p:txBody>
      </p:sp>
      <p:sp>
        <p:nvSpPr>
          <p:cNvPr id="20" name="Text 17"/>
          <p:cNvSpPr/>
          <p:nvPr/>
        </p:nvSpPr>
        <p:spPr>
          <a:xfrm>
            <a:off x="2367796" y="6302454"/>
            <a:ext cx="5986939" cy="1082278"/>
          </a:xfrm>
          <a:prstGeom prst="rect">
            <a:avLst/>
          </a:prstGeom>
          <a:noFill/>
          <a:ln/>
        </p:spPr>
        <p:txBody>
          <a:bodyPr wrap="square" lIns="0" tIns="0" rIns="0" bIns="0" rtlCol="0" anchor="t"/>
          <a:lstStyle/>
          <a:p>
            <a:pPr marL="0" indent="0" algn="l">
              <a:lnSpc>
                <a:spcPts val="2800"/>
              </a:lnSpc>
              <a:buNone/>
            </a:pPr>
            <a:r>
              <a:rPr lang="en-US" sz="2400" dirty="0">
                <a:solidFill>
                  <a:srgbClr val="383838"/>
                </a:solidFill>
                <a:latin typeface="Patrick Hand" pitchFamily="34" charset="0"/>
                <a:ea typeface="Patrick Hand" pitchFamily="34" charset="-122"/>
                <a:cs typeface="Patrick Hand" pitchFamily="34" charset="-120"/>
              </a:rPr>
              <a:t>The Future of IoT: The continued development of 5G networks, artificial intelligence, and edge computing will shape the next wave of IoT innovations.</a:t>
            </a:r>
            <a:endParaRPr lang="en-US" sz="2400" dirty="0"/>
          </a:p>
        </p:txBody>
      </p:sp>
      <p:pic>
        <p:nvPicPr>
          <p:cNvPr id="24" name="Picture 23">
            <a:extLst>
              <a:ext uri="{FF2B5EF4-FFF2-40B4-BE49-F238E27FC236}">
                <a16:creationId xmlns:a16="http://schemas.microsoft.com/office/drawing/2014/main" id="{5183CA4A-3D32-76D1-A1D9-B12E991F8EAA}"/>
              </a:ext>
            </a:extLst>
          </p:cNvPr>
          <p:cNvPicPr>
            <a:picLocks noChangeAspect="1"/>
          </p:cNvPicPr>
          <p:nvPr/>
        </p:nvPicPr>
        <p:blipFill>
          <a:blip r:embed="rId3"/>
          <a:stretch>
            <a:fillRect/>
          </a:stretch>
        </p:blipFill>
        <p:spPr>
          <a:xfrm>
            <a:off x="8294034" y="711200"/>
            <a:ext cx="5594686" cy="6781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63798"/>
          </a:xfrm>
          <a:prstGeom prst="rect">
            <a:avLst/>
          </a:prstGeom>
        </p:spPr>
      </p:pic>
      <p:sp>
        <p:nvSpPr>
          <p:cNvPr id="3" name="Text 0"/>
          <p:cNvSpPr/>
          <p:nvPr/>
        </p:nvSpPr>
        <p:spPr>
          <a:xfrm>
            <a:off x="784979" y="3371731"/>
            <a:ext cx="7873008" cy="552688"/>
          </a:xfrm>
          <a:prstGeom prst="rect">
            <a:avLst/>
          </a:prstGeom>
          <a:noFill/>
          <a:ln/>
        </p:spPr>
        <p:txBody>
          <a:bodyPr wrap="none" lIns="0" tIns="0" rIns="0" bIns="0" rtlCol="0" anchor="t"/>
          <a:lstStyle/>
          <a:p>
            <a:pPr marL="0" indent="0">
              <a:lnSpc>
                <a:spcPts val="4350"/>
              </a:lnSpc>
              <a:buNone/>
            </a:pPr>
            <a:r>
              <a:rPr lang="en-US" sz="3450" b="1" u="sng" dirty="0">
                <a:solidFill>
                  <a:srgbClr val="383838"/>
                </a:solidFill>
                <a:latin typeface="Patrick Hand" pitchFamily="34" charset="0"/>
                <a:ea typeface="Patrick Hand" pitchFamily="34" charset="-122"/>
                <a:cs typeface="Patrick Hand" pitchFamily="34" charset="-120"/>
              </a:rPr>
              <a:t>Challenges of IoT: Security and Privacy Concerns</a:t>
            </a:r>
            <a:endParaRPr lang="en-US" sz="3450" b="1" u="sng" dirty="0"/>
          </a:p>
        </p:txBody>
      </p:sp>
      <p:sp>
        <p:nvSpPr>
          <p:cNvPr id="4" name="Shape 1"/>
          <p:cNvSpPr/>
          <p:nvPr/>
        </p:nvSpPr>
        <p:spPr>
          <a:xfrm>
            <a:off x="802390" y="4256008"/>
            <a:ext cx="6465689" cy="2763798"/>
          </a:xfrm>
          <a:prstGeom prst="roundRect">
            <a:avLst>
              <a:gd name="adj" fmla="val 5900"/>
            </a:avLst>
          </a:prstGeom>
          <a:solidFill>
            <a:srgbClr val="E6E6E6"/>
          </a:solidFill>
          <a:ln w="7620">
            <a:solidFill>
              <a:srgbClr val="CCCCCC"/>
            </a:solidFill>
            <a:prstDash val="solid"/>
          </a:ln>
        </p:spPr>
      </p:sp>
      <p:sp>
        <p:nvSpPr>
          <p:cNvPr id="5" name="Text 2"/>
          <p:cNvSpPr/>
          <p:nvPr/>
        </p:nvSpPr>
        <p:spPr>
          <a:xfrm>
            <a:off x="1052036" y="4762235"/>
            <a:ext cx="2210991" cy="276344"/>
          </a:xfrm>
          <a:prstGeom prst="rect">
            <a:avLst/>
          </a:prstGeom>
          <a:noFill/>
          <a:ln/>
        </p:spPr>
        <p:txBody>
          <a:bodyPr wrap="none" lIns="0" tIns="0" rIns="0" bIns="0" rtlCol="0" anchor="t"/>
          <a:lstStyle/>
          <a:p>
            <a:pPr marL="0" indent="0">
              <a:lnSpc>
                <a:spcPts val="2150"/>
              </a:lnSpc>
              <a:buNone/>
            </a:pPr>
            <a:r>
              <a:rPr lang="en-US" sz="3600" dirty="0">
                <a:solidFill>
                  <a:srgbClr val="383838"/>
                </a:solidFill>
                <a:latin typeface="Patrick Hand" pitchFamily="34" charset="0"/>
                <a:ea typeface="Patrick Hand" pitchFamily="34" charset="-122"/>
                <a:cs typeface="Patrick Hand" pitchFamily="34" charset="-120"/>
              </a:rPr>
              <a:t>Data Security</a:t>
            </a:r>
          </a:p>
          <a:p>
            <a:pPr marL="0" indent="0">
              <a:lnSpc>
                <a:spcPts val="2150"/>
              </a:lnSpc>
              <a:buNone/>
            </a:pPr>
            <a:endParaRPr lang="en-US" sz="1700" dirty="0">
              <a:solidFill>
                <a:srgbClr val="383838"/>
              </a:solidFill>
              <a:latin typeface="Patrick Hand" pitchFamily="34" charset="0"/>
            </a:endParaRPr>
          </a:p>
          <a:p>
            <a:pPr marL="0" indent="0">
              <a:lnSpc>
                <a:spcPts val="2150"/>
              </a:lnSpc>
              <a:buNone/>
            </a:pPr>
            <a:endParaRPr lang="en-US" sz="1700" dirty="0"/>
          </a:p>
        </p:txBody>
      </p:sp>
      <p:sp>
        <p:nvSpPr>
          <p:cNvPr id="6" name="Text 3"/>
          <p:cNvSpPr/>
          <p:nvPr/>
        </p:nvSpPr>
        <p:spPr>
          <a:xfrm>
            <a:off x="1013698" y="4893707"/>
            <a:ext cx="5962174" cy="707469"/>
          </a:xfrm>
          <a:prstGeom prst="rect">
            <a:avLst/>
          </a:prstGeom>
          <a:noFill/>
          <a:ln/>
        </p:spPr>
        <p:txBody>
          <a:bodyPr wrap="square" lIns="0" tIns="0" rIns="0" bIns="0" rtlCol="0" anchor="t"/>
          <a:lstStyle/>
          <a:p>
            <a:pPr marL="0" indent="0">
              <a:lnSpc>
                <a:spcPts val="2750"/>
              </a:lnSpc>
              <a:buNone/>
            </a:pPr>
            <a:endParaRPr lang="en-US" sz="3200" dirty="0">
              <a:solidFill>
                <a:srgbClr val="383838"/>
              </a:solidFill>
              <a:latin typeface="Patrick Hand" pitchFamily="34" charset="0"/>
              <a:ea typeface="Patrick Hand" pitchFamily="34" charset="-122"/>
              <a:cs typeface="Patrick Hand" pitchFamily="34" charset="-120"/>
            </a:endParaRPr>
          </a:p>
          <a:p>
            <a:pPr marL="0" indent="0">
              <a:lnSpc>
                <a:spcPts val="2750"/>
              </a:lnSpc>
              <a:buNone/>
            </a:pPr>
            <a:r>
              <a:rPr lang="en-US" sz="3200" dirty="0">
                <a:solidFill>
                  <a:srgbClr val="383838"/>
                </a:solidFill>
                <a:latin typeface="Patrick Hand" pitchFamily="34" charset="0"/>
                <a:ea typeface="Patrick Hand" pitchFamily="34" charset="-122"/>
                <a:cs typeface="Patrick Hand" pitchFamily="34" charset="-120"/>
              </a:rPr>
              <a:t>Protecting sensitive data collected by IoT devices from cyberattacks and unauthorized access is paramount.</a:t>
            </a:r>
            <a:endParaRPr lang="en-US" sz="3200" dirty="0"/>
          </a:p>
        </p:txBody>
      </p:sp>
      <p:sp>
        <p:nvSpPr>
          <p:cNvPr id="7" name="Shape 4"/>
          <p:cNvSpPr/>
          <p:nvPr/>
        </p:nvSpPr>
        <p:spPr>
          <a:xfrm>
            <a:off x="7425689" y="4256008"/>
            <a:ext cx="6602373" cy="2763798"/>
          </a:xfrm>
          <a:prstGeom prst="roundRect">
            <a:avLst>
              <a:gd name="adj" fmla="val 5900"/>
            </a:avLst>
          </a:prstGeom>
          <a:solidFill>
            <a:srgbClr val="E6E6E6"/>
          </a:solidFill>
          <a:ln w="7620">
            <a:solidFill>
              <a:srgbClr val="CCCCCC"/>
            </a:solidFill>
            <a:prstDash val="solid"/>
          </a:ln>
        </p:spPr>
      </p:sp>
      <p:sp>
        <p:nvSpPr>
          <p:cNvPr id="8" name="Text 5"/>
          <p:cNvSpPr/>
          <p:nvPr/>
        </p:nvSpPr>
        <p:spPr>
          <a:xfrm>
            <a:off x="7654409" y="4637841"/>
            <a:ext cx="2210991" cy="276344"/>
          </a:xfrm>
          <a:prstGeom prst="rect">
            <a:avLst/>
          </a:prstGeom>
          <a:noFill/>
          <a:ln/>
        </p:spPr>
        <p:txBody>
          <a:bodyPr wrap="none" lIns="0" tIns="0" rIns="0" bIns="0" rtlCol="0" anchor="t"/>
          <a:lstStyle/>
          <a:p>
            <a:pPr marL="0" indent="0">
              <a:lnSpc>
                <a:spcPts val="2150"/>
              </a:lnSpc>
              <a:buNone/>
            </a:pPr>
            <a:r>
              <a:rPr lang="en-US" sz="3600" dirty="0">
                <a:solidFill>
                  <a:srgbClr val="383838"/>
                </a:solidFill>
                <a:latin typeface="Patrick Hand" pitchFamily="34" charset="0"/>
                <a:ea typeface="Patrick Hand" pitchFamily="34" charset="-122"/>
                <a:cs typeface="Patrick Hand" pitchFamily="34" charset="-120"/>
              </a:rPr>
              <a:t>Privacy Concerns</a:t>
            </a:r>
          </a:p>
          <a:p>
            <a:pPr marL="0" indent="0">
              <a:lnSpc>
                <a:spcPts val="2150"/>
              </a:lnSpc>
              <a:buNone/>
            </a:pPr>
            <a:endParaRPr lang="en-US" sz="3600" dirty="0">
              <a:solidFill>
                <a:srgbClr val="383838"/>
              </a:solidFill>
              <a:latin typeface="Patrick Hand" pitchFamily="34" charset="0"/>
            </a:endParaRPr>
          </a:p>
          <a:p>
            <a:pPr marL="0" indent="0">
              <a:lnSpc>
                <a:spcPts val="2150"/>
              </a:lnSpc>
              <a:buNone/>
            </a:pPr>
            <a:endParaRPr lang="en-US" sz="3600" dirty="0"/>
          </a:p>
        </p:txBody>
      </p:sp>
      <p:sp>
        <p:nvSpPr>
          <p:cNvPr id="9" name="Text 6"/>
          <p:cNvSpPr/>
          <p:nvPr/>
        </p:nvSpPr>
        <p:spPr>
          <a:xfrm>
            <a:off x="7654409" y="5136262"/>
            <a:ext cx="5962174" cy="707469"/>
          </a:xfrm>
          <a:prstGeom prst="rect">
            <a:avLst/>
          </a:prstGeom>
          <a:noFill/>
          <a:ln/>
        </p:spPr>
        <p:txBody>
          <a:bodyPr wrap="square" lIns="0" tIns="0" rIns="0" bIns="0" rtlCol="0" anchor="t"/>
          <a:lstStyle/>
          <a:p>
            <a:pPr marL="0" indent="0">
              <a:lnSpc>
                <a:spcPts val="2750"/>
              </a:lnSpc>
              <a:buNone/>
            </a:pPr>
            <a:r>
              <a:rPr lang="en-US" sz="3200" dirty="0">
                <a:solidFill>
                  <a:srgbClr val="383838"/>
                </a:solidFill>
                <a:latin typeface="Patrick Hand" pitchFamily="34" charset="0"/>
                <a:ea typeface="Patrick Hand" pitchFamily="34" charset="-122"/>
                <a:cs typeface="Patrick Hand" pitchFamily="34" charset="-120"/>
              </a:rPr>
              <a:t>The collection and use of personal data by IoT devices raise ethical concerns and require robust privacy protections.</a:t>
            </a:r>
            <a:endParaRPr lang="en-US" sz="3200" dirty="0"/>
          </a:p>
        </p:txBody>
      </p:sp>
      <p:sp>
        <p:nvSpPr>
          <p:cNvPr id="10" name="Shape 7"/>
          <p:cNvSpPr/>
          <p:nvPr/>
        </p:nvSpPr>
        <p:spPr>
          <a:xfrm>
            <a:off x="602337" y="7487600"/>
            <a:ext cx="2660690" cy="137995"/>
          </a:xfrm>
          <a:prstGeom prst="roundRect">
            <a:avLst>
              <a:gd name="adj" fmla="val 5900"/>
            </a:avLst>
          </a:prstGeom>
          <a:noFill/>
          <a:ln w="7620">
            <a:solidFill>
              <a:srgbClr val="CCCCCC"/>
            </a:solidFill>
            <a:prstDash val="solid"/>
          </a:ln>
        </p:spPr>
      </p:sp>
      <p:sp>
        <p:nvSpPr>
          <p:cNvPr id="12" name="Text 9"/>
          <p:cNvSpPr/>
          <p:nvPr/>
        </p:nvSpPr>
        <p:spPr>
          <a:xfrm>
            <a:off x="1013698" y="7609120"/>
            <a:ext cx="4459054" cy="45719"/>
          </a:xfrm>
          <a:prstGeom prst="rect">
            <a:avLst/>
          </a:prstGeom>
          <a:noFill/>
          <a:ln/>
        </p:spPr>
        <p:txBody>
          <a:bodyPr wrap="square" lIns="0" tIns="0" rIns="0" bIns="0" rtlCol="0" anchor="t"/>
          <a:lstStyle/>
          <a:p>
            <a:pPr marL="0" indent="0">
              <a:lnSpc>
                <a:spcPts val="2750"/>
              </a:lnSpc>
              <a:buNone/>
            </a:pPr>
            <a:endParaRPr lang="en-US" sz="1700" dirty="0"/>
          </a:p>
        </p:txBody>
      </p:sp>
      <p:sp>
        <p:nvSpPr>
          <p:cNvPr id="13" name="Shape 10"/>
          <p:cNvSpPr/>
          <p:nvPr/>
        </p:nvSpPr>
        <p:spPr>
          <a:xfrm>
            <a:off x="7425690" y="7579162"/>
            <a:ext cx="5962174" cy="45719"/>
          </a:xfrm>
          <a:prstGeom prst="roundRect">
            <a:avLst>
              <a:gd name="adj" fmla="val 5900"/>
            </a:avLst>
          </a:prstGeom>
          <a:noFill/>
          <a:ln w="7620">
            <a:solidFill>
              <a:srgbClr val="CCCCCC"/>
            </a:solidFill>
            <a:prstDash val="solid"/>
          </a:ln>
        </p:spPr>
      </p:sp>
      <p:sp>
        <p:nvSpPr>
          <p:cNvPr id="15" name="Text 12"/>
          <p:cNvSpPr/>
          <p:nvPr/>
        </p:nvSpPr>
        <p:spPr>
          <a:xfrm>
            <a:off x="7654409" y="6688693"/>
            <a:ext cx="5962174" cy="707469"/>
          </a:xfrm>
          <a:prstGeom prst="rect">
            <a:avLst/>
          </a:prstGeom>
          <a:noFill/>
          <a:ln/>
        </p:spPr>
        <p:txBody>
          <a:bodyPr wrap="square" lIns="0" tIns="0" rIns="0" bIns="0" rtlCol="0" anchor="t"/>
          <a:lstStyle/>
          <a:p>
            <a:pPr marL="0" indent="0">
              <a:lnSpc>
                <a:spcPts val="2750"/>
              </a:lnSpc>
              <a:buNone/>
            </a:pP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910840"/>
          </a:xfrm>
          <a:prstGeom prst="rect">
            <a:avLst/>
          </a:prstGeom>
        </p:spPr>
      </p:pic>
      <p:sp>
        <p:nvSpPr>
          <p:cNvPr id="3" name="Text 0"/>
          <p:cNvSpPr/>
          <p:nvPr/>
        </p:nvSpPr>
        <p:spPr>
          <a:xfrm>
            <a:off x="1106031" y="3466762"/>
            <a:ext cx="5226606" cy="582216"/>
          </a:xfrm>
          <a:prstGeom prst="rect">
            <a:avLst/>
          </a:prstGeom>
          <a:noFill/>
          <a:ln/>
        </p:spPr>
        <p:txBody>
          <a:bodyPr wrap="none" lIns="0" tIns="0" rIns="0" bIns="0" rtlCol="0" anchor="t"/>
          <a:lstStyle/>
          <a:p>
            <a:pPr marL="0" indent="0">
              <a:lnSpc>
                <a:spcPts val="4550"/>
              </a:lnSpc>
              <a:buNone/>
            </a:pPr>
            <a:r>
              <a:rPr lang="en-US" sz="3650" b="1" u="sng" dirty="0">
                <a:solidFill>
                  <a:srgbClr val="383838"/>
                </a:solidFill>
                <a:latin typeface="Patrick Hand" pitchFamily="34" charset="0"/>
                <a:ea typeface="Patrick Hand" pitchFamily="34" charset="-122"/>
                <a:cs typeface="Patrick Hand" pitchFamily="34" charset="-120"/>
              </a:rPr>
              <a:t>The Impact of IoT on Industries</a:t>
            </a:r>
            <a:endParaRPr lang="en-US" sz="3650" b="1" u="sng" dirty="0"/>
          </a:p>
        </p:txBody>
      </p:sp>
      <p:pic>
        <p:nvPicPr>
          <p:cNvPr id="4" name="Image 1" descr="preencoded.png"/>
          <p:cNvPicPr>
            <a:picLocks noChangeAspect="1"/>
          </p:cNvPicPr>
          <p:nvPr/>
        </p:nvPicPr>
        <p:blipFill>
          <a:blip r:embed="rId4"/>
          <a:stretch>
            <a:fillRect/>
          </a:stretch>
        </p:blipFill>
        <p:spPr>
          <a:xfrm>
            <a:off x="814983" y="4482584"/>
            <a:ext cx="582097" cy="582097"/>
          </a:xfrm>
          <a:prstGeom prst="rect">
            <a:avLst/>
          </a:prstGeom>
        </p:spPr>
      </p:pic>
      <p:sp>
        <p:nvSpPr>
          <p:cNvPr id="5" name="Text 1"/>
          <p:cNvSpPr/>
          <p:nvPr/>
        </p:nvSpPr>
        <p:spPr>
          <a:xfrm>
            <a:off x="814983" y="5297448"/>
            <a:ext cx="2328624" cy="291108"/>
          </a:xfrm>
          <a:prstGeom prst="rect">
            <a:avLst/>
          </a:prstGeom>
          <a:noFill/>
          <a:ln/>
        </p:spPr>
        <p:txBody>
          <a:bodyPr wrap="none" lIns="0" tIns="0" rIns="0" bIns="0" rtlCol="0" anchor="t"/>
          <a:lstStyle/>
          <a:p>
            <a:pPr marL="0" indent="0" algn="l">
              <a:lnSpc>
                <a:spcPts val="2250"/>
              </a:lnSpc>
              <a:buNone/>
            </a:pPr>
            <a:r>
              <a:rPr lang="en-US" sz="1800" dirty="0">
                <a:solidFill>
                  <a:srgbClr val="383838"/>
                </a:solidFill>
                <a:latin typeface="Patrick Hand" pitchFamily="34" charset="0"/>
                <a:ea typeface="Patrick Hand" pitchFamily="34" charset="-122"/>
                <a:cs typeface="Patrick Hand" pitchFamily="34" charset="-120"/>
              </a:rPr>
              <a:t>Manufacturing</a:t>
            </a:r>
            <a:endParaRPr lang="en-US" sz="1800" dirty="0"/>
          </a:p>
        </p:txBody>
      </p:sp>
      <p:sp>
        <p:nvSpPr>
          <p:cNvPr id="6" name="Text 2"/>
          <p:cNvSpPr/>
          <p:nvPr/>
        </p:nvSpPr>
        <p:spPr>
          <a:xfrm>
            <a:off x="814983" y="5728216"/>
            <a:ext cx="2988112" cy="1862733"/>
          </a:xfrm>
          <a:prstGeom prst="rect">
            <a:avLst/>
          </a:prstGeom>
          <a:noFill/>
          <a:ln/>
        </p:spPr>
        <p:txBody>
          <a:bodyPr wrap="square" lIns="0" tIns="0" rIns="0" bIns="0" rtlCol="0" anchor="t"/>
          <a:lstStyle/>
          <a:p>
            <a:pPr marL="0" indent="0" algn="l">
              <a:lnSpc>
                <a:spcPts val="2900"/>
              </a:lnSpc>
              <a:buNone/>
            </a:pPr>
            <a:r>
              <a:rPr lang="en-US" sz="1800" dirty="0">
                <a:solidFill>
                  <a:srgbClr val="383838"/>
                </a:solidFill>
                <a:latin typeface="Patrick Hand" pitchFamily="34" charset="0"/>
                <a:ea typeface="Patrick Hand" pitchFamily="34" charset="-122"/>
                <a:cs typeface="Patrick Hand" pitchFamily="34" charset="-120"/>
              </a:rPr>
              <a:t>IoT is transforming manufacturing processes, enabling real-time monitoring, predictive maintenance, and automated production lines.</a:t>
            </a:r>
            <a:endParaRPr lang="en-US" sz="1800" dirty="0"/>
          </a:p>
        </p:txBody>
      </p:sp>
      <p:pic>
        <p:nvPicPr>
          <p:cNvPr id="7" name="Image 2" descr="preencoded.png"/>
          <p:cNvPicPr>
            <a:picLocks noChangeAspect="1"/>
          </p:cNvPicPr>
          <p:nvPr/>
        </p:nvPicPr>
        <p:blipFill>
          <a:blip r:embed="rId5"/>
          <a:stretch>
            <a:fillRect/>
          </a:stretch>
        </p:blipFill>
        <p:spPr>
          <a:xfrm>
            <a:off x="4152305" y="4482584"/>
            <a:ext cx="582097" cy="582097"/>
          </a:xfrm>
          <a:prstGeom prst="rect">
            <a:avLst/>
          </a:prstGeom>
        </p:spPr>
      </p:pic>
      <p:sp>
        <p:nvSpPr>
          <p:cNvPr id="8" name="Text 3"/>
          <p:cNvSpPr/>
          <p:nvPr/>
        </p:nvSpPr>
        <p:spPr>
          <a:xfrm>
            <a:off x="4152305" y="5297448"/>
            <a:ext cx="2328624" cy="291108"/>
          </a:xfrm>
          <a:prstGeom prst="rect">
            <a:avLst/>
          </a:prstGeom>
          <a:noFill/>
          <a:ln/>
        </p:spPr>
        <p:txBody>
          <a:bodyPr wrap="none" lIns="0" tIns="0" rIns="0" bIns="0" rtlCol="0" anchor="t"/>
          <a:lstStyle/>
          <a:p>
            <a:pPr marL="0" indent="0" algn="l">
              <a:lnSpc>
                <a:spcPts val="2250"/>
              </a:lnSpc>
              <a:buNone/>
            </a:pPr>
            <a:r>
              <a:rPr lang="en-US" sz="1800" dirty="0">
                <a:solidFill>
                  <a:srgbClr val="383838"/>
                </a:solidFill>
                <a:latin typeface="Patrick Hand" pitchFamily="34" charset="0"/>
                <a:ea typeface="Patrick Hand" pitchFamily="34" charset="-122"/>
                <a:cs typeface="Patrick Hand" pitchFamily="34" charset="-120"/>
              </a:rPr>
              <a:t>Healthcare</a:t>
            </a:r>
            <a:endParaRPr lang="en-US" sz="1800" dirty="0"/>
          </a:p>
        </p:txBody>
      </p:sp>
      <p:sp>
        <p:nvSpPr>
          <p:cNvPr id="9" name="Text 4"/>
          <p:cNvSpPr/>
          <p:nvPr/>
        </p:nvSpPr>
        <p:spPr>
          <a:xfrm>
            <a:off x="4152305" y="5728216"/>
            <a:ext cx="2988231" cy="1490186"/>
          </a:xfrm>
          <a:prstGeom prst="rect">
            <a:avLst/>
          </a:prstGeom>
          <a:noFill/>
          <a:ln/>
        </p:spPr>
        <p:txBody>
          <a:bodyPr wrap="square" lIns="0" tIns="0" rIns="0" bIns="0" rtlCol="0" anchor="t"/>
          <a:lstStyle/>
          <a:p>
            <a:pPr marL="0" indent="0" algn="l">
              <a:lnSpc>
                <a:spcPts val="2900"/>
              </a:lnSpc>
              <a:buNone/>
            </a:pPr>
            <a:r>
              <a:rPr lang="en-US" sz="1800" dirty="0">
                <a:solidFill>
                  <a:srgbClr val="383838"/>
                </a:solidFill>
                <a:latin typeface="Patrick Hand" pitchFamily="34" charset="0"/>
                <a:ea typeface="Patrick Hand" pitchFamily="34" charset="-122"/>
                <a:cs typeface="Patrick Hand" pitchFamily="34" charset="-120"/>
              </a:rPr>
              <a:t>IoT devices are improving patient care, enabling remote monitoring, personalized medicine, and telehealth solutions.</a:t>
            </a:r>
            <a:endParaRPr lang="en-US" sz="1800" dirty="0"/>
          </a:p>
        </p:txBody>
      </p:sp>
      <p:pic>
        <p:nvPicPr>
          <p:cNvPr id="10" name="Image 3" descr="preencoded.png"/>
          <p:cNvPicPr>
            <a:picLocks noChangeAspect="1"/>
          </p:cNvPicPr>
          <p:nvPr/>
        </p:nvPicPr>
        <p:blipFill>
          <a:blip r:embed="rId6"/>
          <a:stretch>
            <a:fillRect/>
          </a:stretch>
        </p:blipFill>
        <p:spPr>
          <a:xfrm>
            <a:off x="7489746" y="4482584"/>
            <a:ext cx="582097" cy="582097"/>
          </a:xfrm>
          <a:prstGeom prst="rect">
            <a:avLst/>
          </a:prstGeom>
        </p:spPr>
      </p:pic>
      <p:sp>
        <p:nvSpPr>
          <p:cNvPr id="11" name="Text 5"/>
          <p:cNvSpPr/>
          <p:nvPr/>
        </p:nvSpPr>
        <p:spPr>
          <a:xfrm>
            <a:off x="7489746" y="5297448"/>
            <a:ext cx="2328624" cy="291108"/>
          </a:xfrm>
          <a:prstGeom prst="rect">
            <a:avLst/>
          </a:prstGeom>
          <a:noFill/>
          <a:ln/>
        </p:spPr>
        <p:txBody>
          <a:bodyPr wrap="none" lIns="0" tIns="0" rIns="0" bIns="0" rtlCol="0" anchor="t"/>
          <a:lstStyle/>
          <a:p>
            <a:pPr marL="0" indent="0" algn="l">
              <a:lnSpc>
                <a:spcPts val="2250"/>
              </a:lnSpc>
              <a:buNone/>
            </a:pPr>
            <a:r>
              <a:rPr lang="en-US" sz="1800" dirty="0">
                <a:solidFill>
                  <a:srgbClr val="383838"/>
                </a:solidFill>
                <a:latin typeface="Patrick Hand" pitchFamily="34" charset="0"/>
                <a:ea typeface="Patrick Hand" pitchFamily="34" charset="-122"/>
                <a:cs typeface="Patrick Hand" pitchFamily="34" charset="-120"/>
              </a:rPr>
              <a:t>Agriculture</a:t>
            </a:r>
            <a:endParaRPr lang="en-US" sz="1800" dirty="0"/>
          </a:p>
        </p:txBody>
      </p:sp>
      <p:sp>
        <p:nvSpPr>
          <p:cNvPr id="12" name="Text 6"/>
          <p:cNvSpPr/>
          <p:nvPr/>
        </p:nvSpPr>
        <p:spPr>
          <a:xfrm>
            <a:off x="7489746" y="5728216"/>
            <a:ext cx="2988231" cy="1117640"/>
          </a:xfrm>
          <a:prstGeom prst="rect">
            <a:avLst/>
          </a:prstGeom>
          <a:noFill/>
          <a:ln/>
        </p:spPr>
        <p:txBody>
          <a:bodyPr wrap="square" lIns="0" tIns="0" rIns="0" bIns="0" rtlCol="0" anchor="t"/>
          <a:lstStyle/>
          <a:p>
            <a:pPr marL="0" indent="0" algn="l">
              <a:lnSpc>
                <a:spcPts val="2900"/>
              </a:lnSpc>
              <a:buNone/>
            </a:pPr>
            <a:r>
              <a:rPr lang="en-US" sz="1800" dirty="0">
                <a:solidFill>
                  <a:srgbClr val="383838"/>
                </a:solidFill>
                <a:latin typeface="Patrick Hand" pitchFamily="34" charset="0"/>
                <a:ea typeface="Patrick Hand" pitchFamily="34" charset="-122"/>
                <a:cs typeface="Patrick Hand" pitchFamily="34" charset="-120"/>
              </a:rPr>
              <a:t>Smart sensors and data analytics are optimizing crop yields, water usage, and livestock management.</a:t>
            </a:r>
            <a:endParaRPr lang="en-US" sz="1800" dirty="0"/>
          </a:p>
        </p:txBody>
      </p:sp>
      <p:pic>
        <p:nvPicPr>
          <p:cNvPr id="13" name="Image 4" descr="preencoded.png"/>
          <p:cNvPicPr>
            <a:picLocks noChangeAspect="1"/>
          </p:cNvPicPr>
          <p:nvPr/>
        </p:nvPicPr>
        <p:blipFill>
          <a:blip r:embed="rId7"/>
          <a:stretch>
            <a:fillRect/>
          </a:stretch>
        </p:blipFill>
        <p:spPr>
          <a:xfrm>
            <a:off x="10827187" y="4482584"/>
            <a:ext cx="582097" cy="582097"/>
          </a:xfrm>
          <a:prstGeom prst="rect">
            <a:avLst/>
          </a:prstGeom>
        </p:spPr>
      </p:pic>
      <p:sp>
        <p:nvSpPr>
          <p:cNvPr id="14" name="Text 7"/>
          <p:cNvSpPr/>
          <p:nvPr/>
        </p:nvSpPr>
        <p:spPr>
          <a:xfrm>
            <a:off x="10827187" y="5297448"/>
            <a:ext cx="2328624" cy="291108"/>
          </a:xfrm>
          <a:prstGeom prst="rect">
            <a:avLst/>
          </a:prstGeom>
          <a:noFill/>
          <a:ln/>
        </p:spPr>
        <p:txBody>
          <a:bodyPr wrap="none" lIns="0" tIns="0" rIns="0" bIns="0" rtlCol="0" anchor="t"/>
          <a:lstStyle/>
          <a:p>
            <a:pPr marL="0" indent="0" algn="l">
              <a:lnSpc>
                <a:spcPts val="2250"/>
              </a:lnSpc>
              <a:buNone/>
            </a:pPr>
            <a:r>
              <a:rPr lang="en-US" sz="1800" dirty="0">
                <a:solidFill>
                  <a:srgbClr val="383838"/>
                </a:solidFill>
                <a:latin typeface="Patrick Hand" pitchFamily="34" charset="0"/>
                <a:ea typeface="Patrick Hand" pitchFamily="34" charset="-122"/>
                <a:cs typeface="Patrick Hand" pitchFamily="34" charset="-120"/>
              </a:rPr>
              <a:t>Smart Cities</a:t>
            </a:r>
            <a:endParaRPr lang="en-US" sz="1800" dirty="0"/>
          </a:p>
        </p:txBody>
      </p:sp>
      <p:sp>
        <p:nvSpPr>
          <p:cNvPr id="15" name="Text 8"/>
          <p:cNvSpPr/>
          <p:nvPr/>
        </p:nvSpPr>
        <p:spPr>
          <a:xfrm>
            <a:off x="10827187" y="5728216"/>
            <a:ext cx="2988231" cy="1490186"/>
          </a:xfrm>
          <a:prstGeom prst="rect">
            <a:avLst/>
          </a:prstGeom>
          <a:noFill/>
          <a:ln/>
        </p:spPr>
        <p:txBody>
          <a:bodyPr wrap="square" lIns="0" tIns="0" rIns="0" bIns="0" rtlCol="0" anchor="t"/>
          <a:lstStyle/>
          <a:p>
            <a:pPr marL="0" indent="0" algn="l">
              <a:lnSpc>
                <a:spcPts val="2900"/>
              </a:lnSpc>
              <a:buNone/>
            </a:pPr>
            <a:r>
              <a:rPr lang="en-US" sz="1800" dirty="0">
                <a:solidFill>
                  <a:srgbClr val="383838"/>
                </a:solidFill>
                <a:latin typeface="Patrick Hand" pitchFamily="34" charset="0"/>
                <a:ea typeface="Patrick Hand" pitchFamily="34" charset="-122"/>
                <a:cs typeface="Patrick Hand" pitchFamily="34" charset="-120"/>
              </a:rPr>
              <a:t>IoT is enabling intelligent traffic management, waste collection, public safety, and energy efficiency in urban environments.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0672"/>
          </a:xfrm>
          <a:prstGeom prst="rect">
            <a:avLst/>
          </a:prstGeom>
        </p:spPr>
      </p:pic>
      <p:sp>
        <p:nvSpPr>
          <p:cNvPr id="3" name="Text 0"/>
          <p:cNvSpPr/>
          <p:nvPr/>
        </p:nvSpPr>
        <p:spPr>
          <a:xfrm>
            <a:off x="871934" y="772954"/>
            <a:ext cx="5891093" cy="495895"/>
          </a:xfrm>
          <a:prstGeom prst="rect">
            <a:avLst/>
          </a:prstGeom>
          <a:noFill/>
          <a:ln/>
        </p:spPr>
        <p:txBody>
          <a:bodyPr wrap="none" lIns="0" tIns="0" rIns="0" bIns="0" rtlCol="0" anchor="t"/>
          <a:lstStyle/>
          <a:p>
            <a:pPr marL="0" indent="0">
              <a:lnSpc>
                <a:spcPts val="3900"/>
              </a:lnSpc>
              <a:buNone/>
            </a:pPr>
            <a:r>
              <a:rPr lang="en-US" sz="3600" b="1" u="sng" dirty="0">
                <a:solidFill>
                  <a:srgbClr val="383838"/>
                </a:solidFill>
                <a:latin typeface="Patrick Hand" pitchFamily="34" charset="0"/>
                <a:ea typeface="Patrick Hand" pitchFamily="34" charset="-122"/>
                <a:cs typeface="Patrick Hand" pitchFamily="34" charset="-120"/>
              </a:rPr>
              <a:t>The Future of IoT: Trends and Predictions</a:t>
            </a:r>
            <a:endParaRPr lang="en-US" sz="3600" b="1" u="sng" dirty="0"/>
          </a:p>
        </p:txBody>
      </p:sp>
      <p:pic>
        <p:nvPicPr>
          <p:cNvPr id="4" name="Image 1" descr="preencoded.png"/>
          <p:cNvPicPr>
            <a:picLocks noChangeAspect="1"/>
          </p:cNvPicPr>
          <p:nvPr/>
        </p:nvPicPr>
        <p:blipFill>
          <a:blip r:embed="rId4"/>
          <a:stretch>
            <a:fillRect/>
          </a:stretch>
        </p:blipFill>
        <p:spPr>
          <a:xfrm>
            <a:off x="694134" y="1338739"/>
            <a:ext cx="991672" cy="1586627"/>
          </a:xfrm>
          <a:prstGeom prst="rect">
            <a:avLst/>
          </a:prstGeom>
        </p:spPr>
      </p:pic>
      <p:sp>
        <p:nvSpPr>
          <p:cNvPr id="5" name="Text 1"/>
          <p:cNvSpPr/>
          <p:nvPr/>
        </p:nvSpPr>
        <p:spPr>
          <a:xfrm>
            <a:off x="1963772" y="1536978"/>
            <a:ext cx="1983343" cy="247888"/>
          </a:xfrm>
          <a:prstGeom prst="rect">
            <a:avLst/>
          </a:prstGeom>
          <a:noFill/>
          <a:ln/>
        </p:spPr>
        <p:txBody>
          <a:bodyPr wrap="none" lIns="0" tIns="0" rIns="0" bIns="0" rtlCol="0" anchor="t"/>
          <a:lstStyle/>
          <a:p>
            <a:pPr marL="0" indent="0" algn="l">
              <a:lnSpc>
                <a:spcPts val="1950"/>
              </a:lnSpc>
              <a:buNone/>
            </a:pPr>
            <a:r>
              <a:rPr lang="en-US" sz="2800" dirty="0">
                <a:solidFill>
                  <a:srgbClr val="383838"/>
                </a:solidFill>
                <a:latin typeface="Patrick Hand" pitchFamily="34" charset="0"/>
                <a:ea typeface="Patrick Hand" pitchFamily="34" charset="-122"/>
                <a:cs typeface="Patrick Hand" pitchFamily="34" charset="-120"/>
              </a:rPr>
              <a:t>5G Networks</a:t>
            </a:r>
            <a:endParaRPr lang="en-US" sz="2800" dirty="0"/>
          </a:p>
        </p:txBody>
      </p:sp>
      <p:sp>
        <p:nvSpPr>
          <p:cNvPr id="6" name="Text 2"/>
          <p:cNvSpPr/>
          <p:nvPr/>
        </p:nvSpPr>
        <p:spPr>
          <a:xfrm>
            <a:off x="1983224" y="1972985"/>
            <a:ext cx="6466642" cy="634603"/>
          </a:xfrm>
          <a:prstGeom prst="rect">
            <a:avLst/>
          </a:prstGeom>
          <a:noFill/>
          <a:ln/>
        </p:spPr>
        <p:txBody>
          <a:bodyPr wrap="square" lIns="0" tIns="0" rIns="0" bIns="0" rtlCol="0" anchor="t"/>
          <a:lstStyle/>
          <a:p>
            <a:pPr marL="0" indent="0" algn="l">
              <a:lnSpc>
                <a:spcPts val="2450"/>
              </a:lnSpc>
              <a:buNone/>
            </a:pPr>
            <a:r>
              <a:rPr lang="en-US" sz="2400" dirty="0">
                <a:solidFill>
                  <a:srgbClr val="383838"/>
                </a:solidFill>
                <a:latin typeface="Patrick Hand" pitchFamily="34" charset="0"/>
                <a:ea typeface="Patrick Hand" pitchFamily="34" charset="-122"/>
                <a:cs typeface="Patrick Hand" pitchFamily="34" charset="-120"/>
              </a:rPr>
              <a:t>Faster and more reliable 5G connectivity will enable more powerful and sophisticated IoT applications.</a:t>
            </a:r>
            <a:endParaRPr lang="en-US" sz="2400" dirty="0"/>
          </a:p>
        </p:txBody>
      </p:sp>
      <p:pic>
        <p:nvPicPr>
          <p:cNvPr id="7" name="Image 2" descr="preencoded.png"/>
          <p:cNvPicPr>
            <a:picLocks noChangeAspect="1"/>
          </p:cNvPicPr>
          <p:nvPr/>
        </p:nvPicPr>
        <p:blipFill>
          <a:blip r:embed="rId5"/>
          <a:stretch>
            <a:fillRect/>
          </a:stretch>
        </p:blipFill>
        <p:spPr>
          <a:xfrm>
            <a:off x="694134" y="2925366"/>
            <a:ext cx="991672" cy="1586627"/>
          </a:xfrm>
          <a:prstGeom prst="rect">
            <a:avLst/>
          </a:prstGeom>
        </p:spPr>
      </p:pic>
      <p:sp>
        <p:nvSpPr>
          <p:cNvPr id="8" name="Text 3"/>
          <p:cNvSpPr/>
          <p:nvPr/>
        </p:nvSpPr>
        <p:spPr>
          <a:xfrm>
            <a:off x="1987523" y="3123605"/>
            <a:ext cx="1983343" cy="247888"/>
          </a:xfrm>
          <a:prstGeom prst="rect">
            <a:avLst/>
          </a:prstGeom>
          <a:noFill/>
          <a:ln/>
        </p:spPr>
        <p:txBody>
          <a:bodyPr wrap="none" lIns="0" tIns="0" rIns="0" bIns="0" rtlCol="0" anchor="t"/>
          <a:lstStyle/>
          <a:p>
            <a:pPr marL="0" indent="0" algn="l">
              <a:lnSpc>
                <a:spcPts val="1950"/>
              </a:lnSpc>
              <a:buNone/>
            </a:pPr>
            <a:r>
              <a:rPr lang="en-US" sz="2800" dirty="0">
                <a:solidFill>
                  <a:srgbClr val="383838"/>
                </a:solidFill>
                <a:latin typeface="Patrick Hand" pitchFamily="34" charset="0"/>
                <a:ea typeface="Patrick Hand" pitchFamily="34" charset="-122"/>
                <a:cs typeface="Patrick Hand" pitchFamily="34" charset="-120"/>
              </a:rPr>
              <a:t>Edge Computing</a:t>
            </a:r>
            <a:endParaRPr lang="en-US" sz="2800" dirty="0"/>
          </a:p>
        </p:txBody>
      </p:sp>
      <p:sp>
        <p:nvSpPr>
          <p:cNvPr id="9" name="Text 4"/>
          <p:cNvSpPr/>
          <p:nvPr/>
        </p:nvSpPr>
        <p:spPr>
          <a:xfrm>
            <a:off x="1983224" y="3490436"/>
            <a:ext cx="6466642" cy="634603"/>
          </a:xfrm>
          <a:prstGeom prst="rect">
            <a:avLst/>
          </a:prstGeom>
          <a:noFill/>
          <a:ln/>
        </p:spPr>
        <p:txBody>
          <a:bodyPr wrap="square" lIns="0" tIns="0" rIns="0" bIns="0" rtlCol="0" anchor="t"/>
          <a:lstStyle/>
          <a:p>
            <a:pPr marL="0" indent="0" algn="l">
              <a:lnSpc>
                <a:spcPts val="2450"/>
              </a:lnSpc>
              <a:buNone/>
            </a:pPr>
            <a:r>
              <a:rPr lang="en-US" sz="2000" dirty="0">
                <a:solidFill>
                  <a:srgbClr val="383838"/>
                </a:solidFill>
                <a:latin typeface="Patrick Hand" pitchFamily="34" charset="0"/>
                <a:ea typeface="Patrick Hand" pitchFamily="34" charset="-122"/>
                <a:cs typeface="Patrick Hand" pitchFamily="34" charset="-120"/>
              </a:rPr>
              <a:t>Edge computing will bring data processing closer to IoT devices, reducing latency and enabling real-time decision-making</a:t>
            </a:r>
            <a:r>
              <a:rPr lang="en-US" sz="1550" dirty="0">
                <a:solidFill>
                  <a:srgbClr val="383838"/>
                </a:solidFill>
                <a:latin typeface="Patrick Hand" pitchFamily="34" charset="0"/>
                <a:ea typeface="Patrick Hand" pitchFamily="34" charset="-122"/>
                <a:cs typeface="Patrick Hand" pitchFamily="34" charset="-120"/>
              </a:rPr>
              <a:t>.</a:t>
            </a:r>
            <a:endParaRPr lang="en-US" sz="1550" dirty="0"/>
          </a:p>
        </p:txBody>
      </p:sp>
      <p:pic>
        <p:nvPicPr>
          <p:cNvPr id="10" name="Image 3" descr="preencoded.png"/>
          <p:cNvPicPr>
            <a:picLocks noChangeAspect="1"/>
          </p:cNvPicPr>
          <p:nvPr/>
        </p:nvPicPr>
        <p:blipFill>
          <a:blip r:embed="rId6"/>
          <a:stretch>
            <a:fillRect/>
          </a:stretch>
        </p:blipFill>
        <p:spPr>
          <a:xfrm>
            <a:off x="694134" y="4511993"/>
            <a:ext cx="991672" cy="1586627"/>
          </a:xfrm>
          <a:prstGeom prst="rect">
            <a:avLst/>
          </a:prstGeom>
        </p:spPr>
      </p:pic>
      <p:sp>
        <p:nvSpPr>
          <p:cNvPr id="11" name="Text 5"/>
          <p:cNvSpPr/>
          <p:nvPr/>
        </p:nvSpPr>
        <p:spPr>
          <a:xfrm>
            <a:off x="1983224" y="4710232"/>
            <a:ext cx="1983343" cy="247888"/>
          </a:xfrm>
          <a:prstGeom prst="rect">
            <a:avLst/>
          </a:prstGeom>
          <a:noFill/>
          <a:ln/>
        </p:spPr>
        <p:txBody>
          <a:bodyPr wrap="none" lIns="0" tIns="0" rIns="0" bIns="0" rtlCol="0" anchor="t"/>
          <a:lstStyle/>
          <a:p>
            <a:pPr marL="0" indent="0" algn="l">
              <a:lnSpc>
                <a:spcPts val="1950"/>
              </a:lnSpc>
              <a:buNone/>
            </a:pPr>
            <a:r>
              <a:rPr lang="en-US" sz="2800" dirty="0">
                <a:solidFill>
                  <a:srgbClr val="383838"/>
                </a:solidFill>
                <a:latin typeface="Patrick Hand" pitchFamily="34" charset="0"/>
                <a:ea typeface="Patrick Hand" pitchFamily="34" charset="-122"/>
                <a:cs typeface="Patrick Hand" pitchFamily="34" charset="-120"/>
              </a:rPr>
              <a:t>Artificial Intelligence</a:t>
            </a:r>
            <a:endParaRPr lang="en-US" sz="2800" dirty="0"/>
          </a:p>
        </p:txBody>
      </p:sp>
      <p:sp>
        <p:nvSpPr>
          <p:cNvPr id="12" name="Text 6"/>
          <p:cNvSpPr/>
          <p:nvPr/>
        </p:nvSpPr>
        <p:spPr>
          <a:xfrm>
            <a:off x="1964525" y="5077063"/>
            <a:ext cx="6466642" cy="634603"/>
          </a:xfrm>
          <a:prstGeom prst="rect">
            <a:avLst/>
          </a:prstGeom>
          <a:noFill/>
          <a:ln/>
        </p:spPr>
        <p:txBody>
          <a:bodyPr wrap="square" lIns="0" tIns="0" rIns="0" bIns="0" rtlCol="0" anchor="t"/>
          <a:lstStyle/>
          <a:p>
            <a:pPr marL="0" indent="0" algn="l">
              <a:lnSpc>
                <a:spcPts val="2450"/>
              </a:lnSpc>
              <a:buNone/>
            </a:pPr>
            <a:r>
              <a:rPr lang="en-US" sz="2000" dirty="0">
                <a:solidFill>
                  <a:srgbClr val="383838"/>
                </a:solidFill>
                <a:latin typeface="Patrick Hand" pitchFamily="34" charset="0"/>
                <a:ea typeface="Patrick Hand" pitchFamily="34" charset="-122"/>
                <a:cs typeface="Patrick Hand" pitchFamily="34" charset="-120"/>
              </a:rPr>
              <a:t>AI-powered IoT devices will become more intelligent, able to learn from data, adapt to changing conditions, and make autonomous decisions.</a:t>
            </a:r>
            <a:endParaRPr lang="en-US" sz="2000" dirty="0"/>
          </a:p>
        </p:txBody>
      </p:sp>
      <p:pic>
        <p:nvPicPr>
          <p:cNvPr id="13" name="Image 4" descr="preencoded.png"/>
          <p:cNvPicPr>
            <a:picLocks noChangeAspect="1"/>
          </p:cNvPicPr>
          <p:nvPr/>
        </p:nvPicPr>
        <p:blipFill>
          <a:blip r:embed="rId7"/>
          <a:stretch>
            <a:fillRect/>
          </a:stretch>
        </p:blipFill>
        <p:spPr>
          <a:xfrm>
            <a:off x="694134" y="6098619"/>
            <a:ext cx="991672" cy="1586627"/>
          </a:xfrm>
          <a:prstGeom prst="rect">
            <a:avLst/>
          </a:prstGeom>
        </p:spPr>
      </p:pic>
      <p:sp>
        <p:nvSpPr>
          <p:cNvPr id="14" name="Text 7"/>
          <p:cNvSpPr/>
          <p:nvPr/>
        </p:nvSpPr>
        <p:spPr>
          <a:xfrm>
            <a:off x="1983224" y="6346626"/>
            <a:ext cx="1983343" cy="247888"/>
          </a:xfrm>
          <a:prstGeom prst="rect">
            <a:avLst/>
          </a:prstGeom>
          <a:noFill/>
          <a:ln/>
        </p:spPr>
        <p:txBody>
          <a:bodyPr wrap="none" lIns="0" tIns="0" rIns="0" bIns="0" rtlCol="0" anchor="t"/>
          <a:lstStyle/>
          <a:p>
            <a:pPr marL="0" indent="0" algn="l">
              <a:lnSpc>
                <a:spcPts val="1950"/>
              </a:lnSpc>
              <a:buNone/>
            </a:pPr>
            <a:r>
              <a:rPr lang="en-US" sz="2800" dirty="0">
                <a:solidFill>
                  <a:srgbClr val="383838"/>
                </a:solidFill>
                <a:latin typeface="Patrick Hand" pitchFamily="34" charset="0"/>
                <a:ea typeface="Patrick Hand" pitchFamily="34" charset="-122"/>
                <a:cs typeface="Patrick Hand" pitchFamily="34" charset="-120"/>
              </a:rPr>
              <a:t>Internet of Everything</a:t>
            </a:r>
            <a:endParaRPr lang="en-US" sz="2800" dirty="0"/>
          </a:p>
        </p:txBody>
      </p:sp>
      <p:sp>
        <p:nvSpPr>
          <p:cNvPr id="15" name="Text 8"/>
          <p:cNvSpPr/>
          <p:nvPr/>
        </p:nvSpPr>
        <p:spPr>
          <a:xfrm>
            <a:off x="1983224" y="6663690"/>
            <a:ext cx="6466642" cy="634603"/>
          </a:xfrm>
          <a:prstGeom prst="rect">
            <a:avLst/>
          </a:prstGeom>
          <a:noFill/>
          <a:ln/>
        </p:spPr>
        <p:txBody>
          <a:bodyPr wrap="square" lIns="0" tIns="0" rIns="0" bIns="0" rtlCol="0" anchor="t"/>
          <a:lstStyle/>
          <a:p>
            <a:pPr marL="0" indent="0" algn="l">
              <a:lnSpc>
                <a:spcPts val="2450"/>
              </a:lnSpc>
              <a:buNone/>
            </a:pPr>
            <a:r>
              <a:rPr lang="en-US" sz="2000" dirty="0">
                <a:solidFill>
                  <a:srgbClr val="383838"/>
                </a:solidFill>
                <a:latin typeface="Patrick Hand" pitchFamily="34" charset="0"/>
                <a:ea typeface="Patrick Hand" pitchFamily="34" charset="-122"/>
                <a:cs typeface="Patrick Hand" pitchFamily="34" charset="-120"/>
              </a:rPr>
              <a:t>The convergence of IoT with other technologies, such as blockchain and quantum computing, will create a truly interconnected world.</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17602" y="877966"/>
            <a:ext cx="4801433" cy="445056"/>
          </a:xfrm>
          <a:prstGeom prst="rect">
            <a:avLst/>
          </a:prstGeom>
          <a:noFill/>
          <a:ln/>
        </p:spPr>
        <p:txBody>
          <a:bodyPr wrap="none" lIns="0" tIns="0" rIns="0" bIns="0" rtlCol="0" anchor="t"/>
          <a:lstStyle/>
          <a:p>
            <a:pPr marL="0" indent="0">
              <a:lnSpc>
                <a:spcPts val="3500"/>
              </a:lnSpc>
              <a:buNone/>
            </a:pPr>
            <a:r>
              <a:rPr lang="en-US" sz="4400" b="1" u="sng" dirty="0">
                <a:solidFill>
                  <a:srgbClr val="383838"/>
                </a:solidFill>
                <a:latin typeface="Patrick Hand" pitchFamily="34" charset="0"/>
                <a:ea typeface="Patrick Hand" pitchFamily="34" charset="-122"/>
                <a:cs typeface="Patrick Hand" pitchFamily="34" charset="-120"/>
              </a:rPr>
              <a:t>How to Prepare for the IoT Revolution</a:t>
            </a:r>
            <a:endParaRPr lang="en-US" sz="4400" b="1" u="sng" dirty="0"/>
          </a:p>
        </p:txBody>
      </p:sp>
      <p:pic>
        <p:nvPicPr>
          <p:cNvPr id="3" name="Image 0" descr="preencoded.png"/>
          <p:cNvPicPr>
            <a:picLocks noChangeAspect="1"/>
          </p:cNvPicPr>
          <p:nvPr/>
        </p:nvPicPr>
        <p:blipFill>
          <a:blip r:embed="rId3"/>
          <a:stretch>
            <a:fillRect/>
          </a:stretch>
        </p:blipFill>
        <p:spPr>
          <a:xfrm>
            <a:off x="3379231" y="1267064"/>
            <a:ext cx="1317190" cy="1278374"/>
          </a:xfrm>
          <a:prstGeom prst="rect">
            <a:avLst/>
          </a:prstGeom>
        </p:spPr>
      </p:pic>
      <p:sp>
        <p:nvSpPr>
          <p:cNvPr id="4" name="Text 1"/>
          <p:cNvSpPr/>
          <p:nvPr/>
        </p:nvSpPr>
        <p:spPr>
          <a:xfrm>
            <a:off x="4009549" y="1901428"/>
            <a:ext cx="80843" cy="355997"/>
          </a:xfrm>
          <a:prstGeom prst="rect">
            <a:avLst/>
          </a:prstGeom>
          <a:noFill/>
          <a:ln/>
        </p:spPr>
        <p:txBody>
          <a:bodyPr wrap="none" lIns="0" tIns="0" rIns="0" bIns="0" rtlCol="0" anchor="t"/>
          <a:lstStyle/>
          <a:p>
            <a:pPr marL="0" indent="0" algn="ctr">
              <a:lnSpc>
                <a:spcPts val="2800"/>
              </a:lnSpc>
              <a:buNone/>
            </a:pPr>
            <a:r>
              <a:rPr lang="en-US" sz="1750" dirty="0">
                <a:solidFill>
                  <a:srgbClr val="383838"/>
                </a:solidFill>
                <a:latin typeface="Patrick Hand" pitchFamily="34" charset="0"/>
                <a:ea typeface="Patrick Hand" pitchFamily="34" charset="-122"/>
                <a:cs typeface="Patrick Hand" pitchFamily="34" charset="-120"/>
              </a:rPr>
              <a:t>1</a:t>
            </a:r>
            <a:endParaRPr lang="en-US" sz="1750" dirty="0"/>
          </a:p>
        </p:txBody>
      </p:sp>
      <p:sp>
        <p:nvSpPr>
          <p:cNvPr id="5" name="Text 2"/>
          <p:cNvSpPr/>
          <p:nvPr/>
        </p:nvSpPr>
        <p:spPr>
          <a:xfrm>
            <a:off x="4874419" y="1611035"/>
            <a:ext cx="1780342" cy="222409"/>
          </a:xfrm>
          <a:prstGeom prst="rect">
            <a:avLst/>
          </a:prstGeom>
          <a:noFill/>
          <a:ln/>
        </p:spPr>
        <p:txBody>
          <a:bodyPr wrap="none" lIns="0" tIns="0" rIns="0" bIns="0" rtlCol="0" anchor="t"/>
          <a:lstStyle/>
          <a:p>
            <a:pPr marL="0" indent="0" algn="l">
              <a:lnSpc>
                <a:spcPts val="1750"/>
              </a:lnSpc>
              <a:buNone/>
            </a:pPr>
            <a:r>
              <a:rPr lang="en-US" sz="2800" dirty="0">
                <a:solidFill>
                  <a:srgbClr val="383838"/>
                </a:solidFill>
                <a:latin typeface="Patrick Hand" pitchFamily="34" charset="0"/>
                <a:ea typeface="Patrick Hand" pitchFamily="34" charset="-122"/>
                <a:cs typeface="Patrick Hand" pitchFamily="34" charset="-120"/>
              </a:rPr>
              <a:t>Understand the Basics</a:t>
            </a:r>
            <a:endParaRPr lang="en-US" sz="2800" dirty="0"/>
          </a:p>
        </p:txBody>
      </p:sp>
      <p:sp>
        <p:nvSpPr>
          <p:cNvPr id="6" name="Text 3"/>
          <p:cNvSpPr/>
          <p:nvPr/>
        </p:nvSpPr>
        <p:spPr>
          <a:xfrm>
            <a:off x="4874419" y="1940243"/>
            <a:ext cx="4778216" cy="284798"/>
          </a:xfrm>
          <a:prstGeom prst="rect">
            <a:avLst/>
          </a:prstGeom>
          <a:noFill/>
          <a:ln/>
        </p:spPr>
        <p:txBody>
          <a:bodyPr wrap="none" lIns="0" tIns="0" rIns="0" bIns="0" rtlCol="0" anchor="t"/>
          <a:lstStyle/>
          <a:p>
            <a:pPr marL="0" indent="0" algn="l">
              <a:lnSpc>
                <a:spcPts val="2200"/>
              </a:lnSpc>
              <a:buNone/>
            </a:pPr>
            <a:r>
              <a:rPr lang="en-US" dirty="0">
                <a:solidFill>
                  <a:srgbClr val="383838"/>
                </a:solidFill>
                <a:latin typeface="Patrick Hand" pitchFamily="34" charset="0"/>
                <a:ea typeface="Patrick Hand" pitchFamily="34" charset="-122"/>
                <a:cs typeface="Patrick Hand" pitchFamily="34" charset="-120"/>
              </a:rPr>
              <a:t>Familiarize yourself with the key concepts, benefits, and challenges of IoT.</a:t>
            </a:r>
            <a:endParaRPr lang="en-US" dirty="0"/>
          </a:p>
        </p:txBody>
      </p:sp>
      <p:sp>
        <p:nvSpPr>
          <p:cNvPr id="7" name="Shape 4"/>
          <p:cNvSpPr/>
          <p:nvPr/>
        </p:nvSpPr>
        <p:spPr>
          <a:xfrm>
            <a:off x="4740831" y="2558058"/>
            <a:ext cx="9060061" cy="11430"/>
          </a:xfrm>
          <a:prstGeom prst="roundRect">
            <a:avLst>
              <a:gd name="adj" fmla="val 654235"/>
            </a:avLst>
          </a:prstGeom>
          <a:solidFill>
            <a:srgbClr val="CCCCCC"/>
          </a:solidFill>
          <a:ln/>
        </p:spPr>
      </p:sp>
      <p:pic>
        <p:nvPicPr>
          <p:cNvPr id="8" name="Image 1" descr="preencoded.png"/>
          <p:cNvPicPr>
            <a:picLocks noChangeAspect="1"/>
          </p:cNvPicPr>
          <p:nvPr/>
        </p:nvPicPr>
        <p:blipFill>
          <a:blip r:embed="rId4"/>
          <a:stretch>
            <a:fillRect/>
          </a:stretch>
        </p:blipFill>
        <p:spPr>
          <a:xfrm>
            <a:off x="2757011" y="2589848"/>
            <a:ext cx="2585918" cy="1254800"/>
          </a:xfrm>
          <a:prstGeom prst="rect">
            <a:avLst/>
          </a:prstGeom>
        </p:spPr>
      </p:pic>
      <p:sp>
        <p:nvSpPr>
          <p:cNvPr id="9" name="Text 5"/>
          <p:cNvSpPr/>
          <p:nvPr/>
        </p:nvSpPr>
        <p:spPr>
          <a:xfrm>
            <a:off x="3997762" y="3039189"/>
            <a:ext cx="104180" cy="355997"/>
          </a:xfrm>
          <a:prstGeom prst="rect">
            <a:avLst/>
          </a:prstGeom>
          <a:noFill/>
          <a:ln/>
        </p:spPr>
        <p:txBody>
          <a:bodyPr wrap="none" lIns="0" tIns="0" rIns="0" bIns="0" rtlCol="0" anchor="t"/>
          <a:lstStyle/>
          <a:p>
            <a:pPr marL="0" indent="0" algn="ctr">
              <a:lnSpc>
                <a:spcPts val="2800"/>
              </a:lnSpc>
              <a:buNone/>
            </a:pPr>
            <a:r>
              <a:rPr lang="en-US" sz="1750" dirty="0">
                <a:solidFill>
                  <a:srgbClr val="383838"/>
                </a:solidFill>
                <a:latin typeface="Patrick Hand" pitchFamily="34" charset="0"/>
                <a:ea typeface="Patrick Hand" pitchFamily="34" charset="-122"/>
                <a:cs typeface="Patrick Hand" pitchFamily="34" charset="-120"/>
              </a:rPr>
              <a:t>2</a:t>
            </a:r>
            <a:endParaRPr lang="en-US" sz="1750" dirty="0"/>
          </a:p>
        </p:txBody>
      </p:sp>
      <p:sp>
        <p:nvSpPr>
          <p:cNvPr id="10" name="Text 6"/>
          <p:cNvSpPr/>
          <p:nvPr/>
        </p:nvSpPr>
        <p:spPr>
          <a:xfrm>
            <a:off x="5520928" y="2910245"/>
            <a:ext cx="1780342" cy="222409"/>
          </a:xfrm>
          <a:prstGeom prst="rect">
            <a:avLst/>
          </a:prstGeom>
          <a:noFill/>
          <a:ln/>
        </p:spPr>
        <p:txBody>
          <a:bodyPr wrap="none" lIns="0" tIns="0" rIns="0" bIns="0" rtlCol="0" anchor="t"/>
          <a:lstStyle/>
          <a:p>
            <a:pPr marL="0" indent="0" algn="l">
              <a:lnSpc>
                <a:spcPts val="1750"/>
              </a:lnSpc>
              <a:buNone/>
            </a:pPr>
            <a:r>
              <a:rPr lang="en-US" sz="2800" dirty="0">
                <a:solidFill>
                  <a:srgbClr val="383838"/>
                </a:solidFill>
                <a:latin typeface="Patrick Hand" pitchFamily="34" charset="0"/>
                <a:ea typeface="Patrick Hand" pitchFamily="34" charset="-122"/>
                <a:cs typeface="Patrick Hand" pitchFamily="34" charset="-120"/>
              </a:rPr>
              <a:t>Explore Applications</a:t>
            </a:r>
            <a:endParaRPr lang="en-US" sz="2800" dirty="0"/>
          </a:p>
        </p:txBody>
      </p:sp>
      <p:sp>
        <p:nvSpPr>
          <p:cNvPr id="11" name="Text 7"/>
          <p:cNvSpPr/>
          <p:nvPr/>
        </p:nvSpPr>
        <p:spPr>
          <a:xfrm>
            <a:off x="5520928" y="3239452"/>
            <a:ext cx="6053733" cy="284798"/>
          </a:xfrm>
          <a:prstGeom prst="rect">
            <a:avLst/>
          </a:prstGeom>
          <a:noFill/>
          <a:ln/>
        </p:spPr>
        <p:txBody>
          <a:bodyPr wrap="none" lIns="0" tIns="0" rIns="0" bIns="0" rtlCol="0" anchor="t"/>
          <a:lstStyle/>
          <a:p>
            <a:pPr marL="0" indent="0" algn="l">
              <a:lnSpc>
                <a:spcPts val="2200"/>
              </a:lnSpc>
              <a:buNone/>
            </a:pPr>
            <a:r>
              <a:rPr lang="en-US" dirty="0">
                <a:solidFill>
                  <a:srgbClr val="383838"/>
                </a:solidFill>
                <a:latin typeface="Patrick Hand" pitchFamily="34" charset="0"/>
                <a:ea typeface="Patrick Hand" pitchFamily="34" charset="-122"/>
                <a:cs typeface="Patrick Hand" pitchFamily="34" charset="-120"/>
              </a:rPr>
              <a:t>Identify relevant IoT applications in your field or industry and explore potential opportunities.</a:t>
            </a:r>
            <a:endParaRPr lang="en-US" dirty="0"/>
          </a:p>
        </p:txBody>
      </p:sp>
      <p:sp>
        <p:nvSpPr>
          <p:cNvPr id="12" name="Shape 8"/>
          <p:cNvSpPr/>
          <p:nvPr/>
        </p:nvSpPr>
        <p:spPr>
          <a:xfrm>
            <a:off x="5387340" y="3857268"/>
            <a:ext cx="8413552" cy="11430"/>
          </a:xfrm>
          <a:prstGeom prst="roundRect">
            <a:avLst>
              <a:gd name="adj" fmla="val 654235"/>
            </a:avLst>
          </a:prstGeom>
          <a:solidFill>
            <a:srgbClr val="CCCCCC"/>
          </a:solidFill>
          <a:ln/>
        </p:spPr>
      </p:sp>
      <p:pic>
        <p:nvPicPr>
          <p:cNvPr id="13" name="Image 2" descr="preencoded.png"/>
          <p:cNvPicPr>
            <a:picLocks noChangeAspect="1"/>
          </p:cNvPicPr>
          <p:nvPr/>
        </p:nvPicPr>
        <p:blipFill>
          <a:blip r:embed="rId5"/>
          <a:stretch>
            <a:fillRect/>
          </a:stretch>
        </p:blipFill>
        <p:spPr>
          <a:xfrm>
            <a:off x="2110502" y="3889058"/>
            <a:ext cx="3878818" cy="1254800"/>
          </a:xfrm>
          <a:prstGeom prst="rect">
            <a:avLst/>
          </a:prstGeom>
        </p:spPr>
      </p:pic>
      <p:sp>
        <p:nvSpPr>
          <p:cNvPr id="14" name="Text 9"/>
          <p:cNvSpPr/>
          <p:nvPr/>
        </p:nvSpPr>
        <p:spPr>
          <a:xfrm>
            <a:off x="4000024" y="4338399"/>
            <a:ext cx="99655" cy="355997"/>
          </a:xfrm>
          <a:prstGeom prst="rect">
            <a:avLst/>
          </a:prstGeom>
          <a:noFill/>
          <a:ln/>
        </p:spPr>
        <p:txBody>
          <a:bodyPr wrap="none" lIns="0" tIns="0" rIns="0" bIns="0" rtlCol="0" anchor="t"/>
          <a:lstStyle/>
          <a:p>
            <a:pPr marL="0" indent="0" algn="ctr">
              <a:lnSpc>
                <a:spcPts val="2800"/>
              </a:lnSpc>
              <a:buNone/>
            </a:pPr>
            <a:r>
              <a:rPr lang="en-US" sz="1750" dirty="0">
                <a:solidFill>
                  <a:srgbClr val="383838"/>
                </a:solidFill>
                <a:latin typeface="Patrick Hand" pitchFamily="34" charset="0"/>
                <a:ea typeface="Patrick Hand" pitchFamily="34" charset="-122"/>
                <a:cs typeface="Patrick Hand" pitchFamily="34" charset="-120"/>
              </a:rPr>
              <a:t>3</a:t>
            </a:r>
            <a:endParaRPr lang="en-US" sz="1750" dirty="0"/>
          </a:p>
        </p:txBody>
      </p:sp>
      <p:sp>
        <p:nvSpPr>
          <p:cNvPr id="15" name="Text 10"/>
          <p:cNvSpPr/>
          <p:nvPr/>
        </p:nvSpPr>
        <p:spPr>
          <a:xfrm>
            <a:off x="6167318" y="4209455"/>
            <a:ext cx="1780342" cy="222409"/>
          </a:xfrm>
          <a:prstGeom prst="rect">
            <a:avLst/>
          </a:prstGeom>
          <a:noFill/>
          <a:ln/>
        </p:spPr>
        <p:txBody>
          <a:bodyPr wrap="none" lIns="0" tIns="0" rIns="0" bIns="0" rtlCol="0" anchor="t"/>
          <a:lstStyle/>
          <a:p>
            <a:pPr marL="0" indent="0" algn="l">
              <a:lnSpc>
                <a:spcPts val="1750"/>
              </a:lnSpc>
              <a:buNone/>
            </a:pPr>
            <a:r>
              <a:rPr lang="en-US" sz="2800" dirty="0">
                <a:solidFill>
                  <a:srgbClr val="383838"/>
                </a:solidFill>
                <a:latin typeface="Patrick Hand" pitchFamily="34" charset="0"/>
                <a:ea typeface="Patrick Hand" pitchFamily="34" charset="-122"/>
                <a:cs typeface="Patrick Hand" pitchFamily="34" charset="-120"/>
              </a:rPr>
              <a:t>Develop Skills</a:t>
            </a:r>
            <a:endParaRPr lang="en-US" sz="2800" dirty="0"/>
          </a:p>
        </p:txBody>
      </p:sp>
      <p:sp>
        <p:nvSpPr>
          <p:cNvPr id="16" name="Text 11"/>
          <p:cNvSpPr/>
          <p:nvPr/>
        </p:nvSpPr>
        <p:spPr>
          <a:xfrm>
            <a:off x="6167318" y="4538663"/>
            <a:ext cx="5978962" cy="284798"/>
          </a:xfrm>
          <a:prstGeom prst="rect">
            <a:avLst/>
          </a:prstGeom>
          <a:noFill/>
          <a:ln/>
        </p:spPr>
        <p:txBody>
          <a:bodyPr wrap="none" lIns="0" tIns="0" rIns="0" bIns="0" rtlCol="0" anchor="t"/>
          <a:lstStyle/>
          <a:p>
            <a:pPr marL="0" indent="0" algn="l">
              <a:lnSpc>
                <a:spcPts val="2200"/>
              </a:lnSpc>
              <a:buNone/>
            </a:pPr>
            <a:r>
              <a:rPr lang="en-US" dirty="0">
                <a:solidFill>
                  <a:srgbClr val="383838"/>
                </a:solidFill>
                <a:latin typeface="Patrick Hand" pitchFamily="34" charset="0"/>
                <a:ea typeface="Patrick Hand" pitchFamily="34" charset="-122"/>
                <a:cs typeface="Patrick Hand" pitchFamily="34" charset="-120"/>
              </a:rPr>
              <a:t>Enhance your skills in data analysis, programming, and cybersecurity to thrive in the IoT era.</a:t>
            </a:r>
            <a:endParaRPr lang="en-US" dirty="0"/>
          </a:p>
        </p:txBody>
      </p:sp>
      <p:sp>
        <p:nvSpPr>
          <p:cNvPr id="17" name="Shape 12"/>
          <p:cNvSpPr/>
          <p:nvPr/>
        </p:nvSpPr>
        <p:spPr>
          <a:xfrm>
            <a:off x="6033730" y="5156478"/>
            <a:ext cx="7767161" cy="11430"/>
          </a:xfrm>
          <a:prstGeom prst="roundRect">
            <a:avLst>
              <a:gd name="adj" fmla="val 654235"/>
            </a:avLst>
          </a:prstGeom>
          <a:solidFill>
            <a:srgbClr val="CCCCCC"/>
          </a:solidFill>
          <a:ln/>
        </p:spPr>
      </p:sp>
      <p:pic>
        <p:nvPicPr>
          <p:cNvPr id="18" name="Image 3" descr="preencoded.png"/>
          <p:cNvPicPr>
            <a:picLocks noChangeAspect="1"/>
          </p:cNvPicPr>
          <p:nvPr/>
        </p:nvPicPr>
        <p:blipFill>
          <a:blip r:embed="rId6"/>
          <a:stretch>
            <a:fillRect/>
          </a:stretch>
        </p:blipFill>
        <p:spPr>
          <a:xfrm>
            <a:off x="1464112" y="5188268"/>
            <a:ext cx="5171837" cy="1254800"/>
          </a:xfrm>
          <a:prstGeom prst="rect">
            <a:avLst/>
          </a:prstGeom>
        </p:spPr>
      </p:pic>
      <p:sp>
        <p:nvSpPr>
          <p:cNvPr id="19" name="Text 13"/>
          <p:cNvSpPr/>
          <p:nvPr/>
        </p:nvSpPr>
        <p:spPr>
          <a:xfrm>
            <a:off x="4008239" y="5637609"/>
            <a:ext cx="83463" cy="355997"/>
          </a:xfrm>
          <a:prstGeom prst="rect">
            <a:avLst/>
          </a:prstGeom>
          <a:noFill/>
          <a:ln/>
        </p:spPr>
        <p:txBody>
          <a:bodyPr wrap="none" lIns="0" tIns="0" rIns="0" bIns="0" rtlCol="0" anchor="t"/>
          <a:lstStyle/>
          <a:p>
            <a:pPr marL="0" indent="0" algn="ctr">
              <a:lnSpc>
                <a:spcPts val="2800"/>
              </a:lnSpc>
              <a:buNone/>
            </a:pPr>
            <a:r>
              <a:rPr lang="en-US" sz="1750" dirty="0">
                <a:solidFill>
                  <a:srgbClr val="383838"/>
                </a:solidFill>
                <a:latin typeface="Patrick Hand" pitchFamily="34" charset="0"/>
                <a:ea typeface="Patrick Hand" pitchFamily="34" charset="-122"/>
                <a:cs typeface="Patrick Hand" pitchFamily="34" charset="-120"/>
              </a:rPr>
              <a:t>4</a:t>
            </a:r>
            <a:endParaRPr lang="en-US" sz="1750" dirty="0"/>
          </a:p>
        </p:txBody>
      </p:sp>
      <p:sp>
        <p:nvSpPr>
          <p:cNvPr id="20" name="Text 14"/>
          <p:cNvSpPr/>
          <p:nvPr/>
        </p:nvSpPr>
        <p:spPr>
          <a:xfrm>
            <a:off x="6813947" y="5508665"/>
            <a:ext cx="1780342" cy="222409"/>
          </a:xfrm>
          <a:prstGeom prst="rect">
            <a:avLst/>
          </a:prstGeom>
          <a:noFill/>
          <a:ln/>
        </p:spPr>
        <p:txBody>
          <a:bodyPr wrap="none" lIns="0" tIns="0" rIns="0" bIns="0" rtlCol="0" anchor="t"/>
          <a:lstStyle/>
          <a:p>
            <a:pPr marL="0" indent="0" algn="l">
              <a:lnSpc>
                <a:spcPts val="1750"/>
              </a:lnSpc>
              <a:buNone/>
            </a:pPr>
            <a:r>
              <a:rPr lang="en-US" sz="2800" dirty="0">
                <a:solidFill>
                  <a:srgbClr val="383838"/>
                </a:solidFill>
                <a:latin typeface="Patrick Hand" pitchFamily="34" charset="0"/>
                <a:ea typeface="Patrick Hand" pitchFamily="34" charset="-122"/>
                <a:cs typeface="Patrick Hand" pitchFamily="34" charset="-120"/>
              </a:rPr>
              <a:t>Stay Informed</a:t>
            </a:r>
            <a:endParaRPr lang="en-US" sz="2800" dirty="0"/>
          </a:p>
        </p:txBody>
      </p:sp>
      <p:sp>
        <p:nvSpPr>
          <p:cNvPr id="21" name="Text 15"/>
          <p:cNvSpPr/>
          <p:nvPr/>
        </p:nvSpPr>
        <p:spPr>
          <a:xfrm>
            <a:off x="6813947" y="5837873"/>
            <a:ext cx="6433066" cy="284798"/>
          </a:xfrm>
          <a:prstGeom prst="rect">
            <a:avLst/>
          </a:prstGeom>
          <a:noFill/>
          <a:ln/>
        </p:spPr>
        <p:txBody>
          <a:bodyPr wrap="none" lIns="0" tIns="0" rIns="0" bIns="0" rtlCol="0" anchor="t"/>
          <a:lstStyle/>
          <a:p>
            <a:pPr marL="0" indent="0" algn="l">
              <a:lnSpc>
                <a:spcPts val="2200"/>
              </a:lnSpc>
              <a:buNone/>
            </a:pPr>
            <a:r>
              <a:rPr lang="en-US" dirty="0">
                <a:solidFill>
                  <a:srgbClr val="383838"/>
                </a:solidFill>
                <a:latin typeface="Patrick Hand" pitchFamily="34" charset="0"/>
                <a:ea typeface="Patrick Hand" pitchFamily="34" charset="-122"/>
                <a:cs typeface="Patrick Hand" pitchFamily="34" charset="-120"/>
              </a:rPr>
              <a:t>Keep abreast of emerging trends, innovations, best practices in the rapidly </a:t>
            </a:r>
          </a:p>
          <a:p>
            <a:pPr marL="0" indent="0" algn="l">
              <a:lnSpc>
                <a:spcPts val="2200"/>
              </a:lnSpc>
              <a:buNone/>
            </a:pPr>
            <a:r>
              <a:rPr lang="en-US" dirty="0">
                <a:solidFill>
                  <a:srgbClr val="383838"/>
                </a:solidFill>
                <a:latin typeface="Patrick Hand" pitchFamily="34" charset="0"/>
                <a:ea typeface="Patrick Hand" pitchFamily="34" charset="-122"/>
                <a:cs typeface="Patrick Hand" pitchFamily="34" charset="-120"/>
              </a:rPr>
              <a:t>evolving field of IoT.</a:t>
            </a:r>
            <a:endParaRPr lang="en-US" dirty="0"/>
          </a:p>
        </p:txBody>
      </p:sp>
      <p:sp>
        <p:nvSpPr>
          <p:cNvPr id="22" name="Shape 16"/>
          <p:cNvSpPr/>
          <p:nvPr/>
        </p:nvSpPr>
        <p:spPr>
          <a:xfrm>
            <a:off x="6680359" y="6455688"/>
            <a:ext cx="7120533" cy="11430"/>
          </a:xfrm>
          <a:prstGeom prst="roundRect">
            <a:avLst>
              <a:gd name="adj" fmla="val 654235"/>
            </a:avLst>
          </a:prstGeom>
          <a:solidFill>
            <a:srgbClr val="CCCCCC"/>
          </a:solidFill>
          <a:ln/>
        </p:spPr>
      </p:sp>
      <p:pic>
        <p:nvPicPr>
          <p:cNvPr id="23" name="Image 4" descr="preencoded.png"/>
          <p:cNvPicPr>
            <a:picLocks noChangeAspect="1"/>
          </p:cNvPicPr>
          <p:nvPr/>
        </p:nvPicPr>
        <p:blipFill>
          <a:blip r:embed="rId7"/>
          <a:stretch>
            <a:fillRect/>
          </a:stretch>
        </p:blipFill>
        <p:spPr>
          <a:xfrm>
            <a:off x="817602" y="6487478"/>
            <a:ext cx="6464856" cy="1254800"/>
          </a:xfrm>
          <a:prstGeom prst="rect">
            <a:avLst/>
          </a:prstGeom>
        </p:spPr>
      </p:pic>
      <p:sp>
        <p:nvSpPr>
          <p:cNvPr id="24" name="Text 17"/>
          <p:cNvSpPr/>
          <p:nvPr/>
        </p:nvSpPr>
        <p:spPr>
          <a:xfrm>
            <a:off x="4002881" y="6936819"/>
            <a:ext cx="94178" cy="355997"/>
          </a:xfrm>
          <a:prstGeom prst="rect">
            <a:avLst/>
          </a:prstGeom>
          <a:noFill/>
          <a:ln/>
        </p:spPr>
        <p:txBody>
          <a:bodyPr wrap="none" lIns="0" tIns="0" rIns="0" bIns="0" rtlCol="0" anchor="t"/>
          <a:lstStyle/>
          <a:p>
            <a:pPr marL="0" indent="0" algn="ctr">
              <a:lnSpc>
                <a:spcPts val="2800"/>
              </a:lnSpc>
              <a:buNone/>
            </a:pPr>
            <a:r>
              <a:rPr lang="en-US" sz="1750" dirty="0">
                <a:solidFill>
                  <a:srgbClr val="383838"/>
                </a:solidFill>
                <a:latin typeface="Patrick Hand" pitchFamily="34" charset="0"/>
                <a:ea typeface="Patrick Hand" pitchFamily="34" charset="-122"/>
                <a:cs typeface="Patrick Hand" pitchFamily="34" charset="-120"/>
              </a:rPr>
              <a:t>5</a:t>
            </a:r>
            <a:endParaRPr lang="en-US" sz="1750" dirty="0"/>
          </a:p>
        </p:txBody>
      </p:sp>
      <p:sp>
        <p:nvSpPr>
          <p:cNvPr id="25" name="Text 18"/>
          <p:cNvSpPr/>
          <p:nvPr/>
        </p:nvSpPr>
        <p:spPr>
          <a:xfrm>
            <a:off x="7460456" y="6665476"/>
            <a:ext cx="1780342" cy="222409"/>
          </a:xfrm>
          <a:prstGeom prst="rect">
            <a:avLst/>
          </a:prstGeom>
          <a:noFill/>
          <a:ln/>
        </p:spPr>
        <p:txBody>
          <a:bodyPr wrap="none" lIns="0" tIns="0" rIns="0" bIns="0" rtlCol="0" anchor="t"/>
          <a:lstStyle/>
          <a:p>
            <a:pPr marL="0" indent="0" algn="l">
              <a:lnSpc>
                <a:spcPts val="1750"/>
              </a:lnSpc>
              <a:buNone/>
            </a:pPr>
            <a:r>
              <a:rPr lang="en-US" sz="2800" dirty="0">
                <a:solidFill>
                  <a:srgbClr val="383838"/>
                </a:solidFill>
                <a:latin typeface="Patrick Hand" pitchFamily="34" charset="0"/>
                <a:ea typeface="Patrick Hand" pitchFamily="34" charset="-122"/>
                <a:cs typeface="Patrick Hand" pitchFamily="34" charset="-120"/>
              </a:rPr>
              <a:t>Embrace the Future</a:t>
            </a:r>
            <a:endParaRPr lang="en-US" sz="2800" dirty="0"/>
          </a:p>
        </p:txBody>
      </p:sp>
      <p:sp>
        <p:nvSpPr>
          <p:cNvPr id="26" name="Text 19"/>
          <p:cNvSpPr/>
          <p:nvPr/>
        </p:nvSpPr>
        <p:spPr>
          <a:xfrm>
            <a:off x="7460456" y="6994684"/>
            <a:ext cx="6206847" cy="569595"/>
          </a:xfrm>
          <a:prstGeom prst="rect">
            <a:avLst/>
          </a:prstGeom>
          <a:noFill/>
          <a:ln/>
        </p:spPr>
        <p:txBody>
          <a:bodyPr wrap="square" lIns="0" tIns="0" rIns="0" bIns="0" rtlCol="0" anchor="t"/>
          <a:lstStyle/>
          <a:p>
            <a:pPr marL="0" indent="0" algn="l">
              <a:lnSpc>
                <a:spcPts val="2200"/>
              </a:lnSpc>
              <a:buNone/>
            </a:pPr>
            <a:r>
              <a:rPr lang="en-US" dirty="0">
                <a:solidFill>
                  <a:srgbClr val="383838"/>
                </a:solidFill>
                <a:latin typeface="Patrick Hand" pitchFamily="34" charset="0"/>
                <a:ea typeface="Patrick Hand" pitchFamily="34" charset="-122"/>
                <a:cs typeface="Patrick Hand" pitchFamily="34" charset="-120"/>
              </a:rPr>
              <a:t>Be open to new opportunities and challenges, and actively participate in the ongoing IoT revolution.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40</TotalTime>
  <Words>786</Words>
  <Application>Microsoft Office PowerPoint</Application>
  <PresentationFormat>Custom</PresentationFormat>
  <Paragraphs>91</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Organic</vt:lpstr>
      <vt:lpstr>ITS Assignment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abdullahfaisi877@gmail.com</cp:lastModifiedBy>
  <cp:revision>3</cp:revision>
  <dcterms:created xsi:type="dcterms:W3CDTF">2024-12-19T19:48:57Z</dcterms:created>
  <dcterms:modified xsi:type="dcterms:W3CDTF">2024-12-19T20:38:59Z</dcterms:modified>
</cp:coreProperties>
</file>