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63311"/>
          <p:cNvPicPr>
            <a:picLocks noChangeAspect="1"/>
          </p:cNvPicPr>
          <p:nvPr/>
        </p:nvPicPr>
        <p:blipFill>
          <a:blip r:embed="rId2"/>
          <a:stretch>
            <a:fillRect/>
          </a:stretch>
        </p:blipFill>
        <p:spPr>
          <a:xfrm>
            <a:off x="0" y="1905"/>
            <a:ext cx="12192000" cy="6854190"/>
          </a:xfrm>
          <a:prstGeom prst="rect">
            <a:avLst/>
          </a:prstGeom>
        </p:spPr>
      </p:pic>
      <p:sp>
        <p:nvSpPr>
          <p:cNvPr id="5" name="Text Box 4"/>
          <p:cNvSpPr txBox="1"/>
          <p:nvPr/>
        </p:nvSpPr>
        <p:spPr>
          <a:xfrm>
            <a:off x="4683125" y="357505"/>
            <a:ext cx="2764155" cy="768350"/>
          </a:xfrm>
          <a:prstGeom prst="rect">
            <a:avLst/>
          </a:prstGeom>
          <a:noFill/>
        </p:spPr>
        <p:txBody>
          <a:bodyPr wrap="square" rtlCol="0">
            <a:spAutoFit/>
          </a:bodyPr>
          <a:lstStyle/>
          <a:p>
            <a:pPr algn="dist"/>
            <a:r>
              <a:rPr lang="en-US" sz="4400">
                <a:solidFill>
                  <a:schemeClr val="bg1"/>
                </a:solidFill>
                <a:latin typeface="+mj-lt"/>
                <a:cs typeface="+mj-lt"/>
              </a:rPr>
              <a:t>What is</a:t>
            </a:r>
          </a:p>
        </p:txBody>
      </p:sp>
      <p:grpSp>
        <p:nvGrpSpPr>
          <p:cNvPr id="12" name="Group 11"/>
          <p:cNvGrpSpPr/>
          <p:nvPr/>
        </p:nvGrpSpPr>
        <p:grpSpPr>
          <a:xfrm>
            <a:off x="3032760" y="1943100"/>
            <a:ext cx="6125210" cy="1595120"/>
            <a:chOff x="4776" y="3060"/>
            <a:chExt cx="9646" cy="2512"/>
          </a:xfrm>
        </p:grpSpPr>
        <p:sp>
          <p:nvSpPr>
            <p:cNvPr id="9" name="Rounded Rectangle 8"/>
            <p:cNvSpPr/>
            <p:nvPr/>
          </p:nvSpPr>
          <p:spPr>
            <a:xfrm>
              <a:off x="4776" y="3060"/>
              <a:ext cx="9647" cy="2512"/>
            </a:xfrm>
            <a:prstGeom prst="roundRect">
              <a:avLst>
                <a:gd name="adj" fmla="val 35350"/>
              </a:avLst>
            </a:prstGeom>
            <a:gradFill>
              <a:gsLst>
                <a:gs pos="0">
                  <a:srgbClr val="007BD3"/>
                </a:gs>
                <a:gs pos="100000">
                  <a:srgbClr val="034373">
                    <a:alpha val="57000"/>
                  </a:srgbClr>
                </a:gs>
              </a:gsLst>
              <a:lin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5115" y="3247"/>
              <a:ext cx="8971" cy="232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altLang="en-US">
                  <a:solidFill>
                    <a:schemeClr val="bg1"/>
                  </a:solidFill>
                  <a:latin typeface="Calibri Light" panose="020F0302020204030204" charset="0"/>
                  <a:cs typeface="Calibri Light" panose="020F0302020204030204" charset="0"/>
                </a:rPr>
                <a:t>Cloud computing is like renting powerful computers, storage, and tools over the internet instead of owning and maintaining them yourself. It lets people and businesses store data, run apps, and access services from anywhere with an internet connection.</a:t>
              </a:r>
              <a:endParaRPr lang="en-US" altLang="en-US"/>
            </a:p>
          </p:txBody>
        </p:sp>
      </p:grpSp>
      <p:grpSp>
        <p:nvGrpSpPr>
          <p:cNvPr id="13" name="Group 12"/>
          <p:cNvGrpSpPr/>
          <p:nvPr/>
        </p:nvGrpSpPr>
        <p:grpSpPr>
          <a:xfrm>
            <a:off x="3248025" y="5156835"/>
            <a:ext cx="6125210" cy="1698625"/>
            <a:chOff x="5115" y="8121"/>
            <a:chExt cx="9646" cy="2675"/>
          </a:xfrm>
        </p:grpSpPr>
        <p:sp>
          <p:nvSpPr>
            <p:cNvPr id="8" name="Rounded Rectangle 7"/>
            <p:cNvSpPr/>
            <p:nvPr/>
          </p:nvSpPr>
          <p:spPr>
            <a:xfrm>
              <a:off x="5115" y="8121"/>
              <a:ext cx="9647" cy="2198"/>
            </a:xfrm>
            <a:prstGeom prst="roundRect">
              <a:avLst>
                <a:gd name="adj" fmla="val 35350"/>
              </a:avLst>
            </a:prstGeom>
            <a:gradFill>
              <a:gsLst>
                <a:gs pos="0">
                  <a:srgbClr val="007BD3"/>
                </a:gs>
                <a:gs pos="100000">
                  <a:srgbClr val="034373">
                    <a:alpha val="57000"/>
                  </a:srgbClr>
                </a:gs>
              </a:gsLst>
              <a:lin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7" name="Text Box 6"/>
            <p:cNvSpPr txBox="1"/>
            <p:nvPr/>
          </p:nvSpPr>
          <p:spPr>
            <a:xfrm>
              <a:off x="5115" y="8472"/>
              <a:ext cx="9479" cy="232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altLang="en-US" b="1">
                  <a:solidFill>
                    <a:schemeClr val="tx1"/>
                  </a:solidFill>
                  <a:latin typeface="Calibri Light" panose="020F0302020204030204" charset="0"/>
                  <a:cs typeface="Calibri Light" panose="020F0302020204030204" charset="0"/>
                  <a:sym typeface="+mn-ea"/>
                </a:rPr>
                <a:t> </a:t>
              </a:r>
              <a:r>
                <a:rPr lang="en-US" altLang="en-US" b="1">
                  <a:solidFill>
                    <a:schemeClr val="bg1"/>
                  </a:solidFill>
                  <a:latin typeface="Calibri Light" panose="020F0302020204030204" charset="0"/>
                  <a:cs typeface="Calibri Light" panose="020F0302020204030204" charset="0"/>
                  <a:sym typeface="+mn-ea"/>
                </a:rPr>
                <a:t>Think of it as using a bank: instead of keeping your money at home, you store it securely at the bank and access it when needed.</a:t>
              </a:r>
              <a:endParaRPr lang="en-US" altLang="en-US" b="1">
                <a:solidFill>
                  <a:schemeClr val="tx1"/>
                </a:solidFill>
                <a:latin typeface="Calibri Light" panose="020F0302020204030204" charset="0"/>
                <a:cs typeface="Calibri Light" panose="020F0302020204030204" charset="0"/>
              </a:endParaRPr>
            </a:p>
            <a:p>
              <a:endParaRPr lang="en-US" altLang="en-US"/>
            </a:p>
            <a:p>
              <a:endParaRPr lang="en-US"/>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16230" y="-38100"/>
            <a:ext cx="12508230" cy="6932930"/>
            <a:chOff x="571" y="-32"/>
            <a:chExt cx="19248" cy="10856"/>
          </a:xfrm>
        </p:grpSpPr>
        <p:sp>
          <p:nvSpPr>
            <p:cNvPr id="35" name="Freeform 34"/>
            <p:cNvSpPr/>
            <p:nvPr/>
          </p:nvSpPr>
          <p:spPr>
            <a:xfrm>
              <a:off x="571" y="-32"/>
              <a:ext cx="19248" cy="10857"/>
            </a:xfrm>
            <a:custGeom>
              <a:avLst/>
              <a:gdLst>
                <a:gd name="idx" fmla="cos wd2 2700000"/>
                <a:gd name="idy" fmla="sin hd2 2700000"/>
                <a:gd name="il" fmla="+- hc 0 idx"/>
                <a:gd name="ir" fmla="+- hc idx 0"/>
                <a:gd name="it" fmla="+- vc 0 idy"/>
                <a:gd name="ib" fmla="+- vc idy 0"/>
              </a:gdLst>
              <a:ahLst/>
              <a:cxnLst>
                <a:cxn ang="3cd4">
                  <a:pos x="hc" y="t"/>
                </a:cxn>
                <a:cxn ang="3cd4">
                  <a:pos x="il" y="it"/>
                </a:cxn>
                <a:cxn ang="cd2">
                  <a:pos x="l" y="vc"/>
                </a:cxn>
                <a:cxn ang="cd4">
                  <a:pos x="il" y="ib"/>
                </a:cxn>
                <a:cxn ang="cd4">
                  <a:pos x="hc" y="b"/>
                </a:cxn>
                <a:cxn ang="cd4">
                  <a:pos x="ir" y="ib"/>
                </a:cxn>
                <a:cxn ang="0">
                  <a:pos x="r" y="vc"/>
                </a:cxn>
                <a:cxn ang="3cd4">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35"/>
            <p:cNvSpPr/>
            <p:nvPr/>
          </p:nvSpPr>
          <p:spPr>
            <a:xfrm>
              <a:off x="17575" y="3274"/>
              <a:ext cx="2244" cy="4245"/>
            </a:xfrm>
            <a:custGeom>
              <a:avLst/>
              <a:gdLst>
                <a:gd name="idx" fmla="cos wd2 2700000"/>
                <a:gd name="idy" fmla="sin hd2 2700000"/>
                <a:gd name="il" fmla="+- hc 0 idx"/>
                <a:gd name="ir" fmla="+- hc idx 0"/>
                <a:gd name="it" fmla="+- vc 0 idy"/>
                <a:gd name="ib" fmla="+- vc idy 0"/>
              </a:gdLst>
              <a:ahLst/>
              <a:cxnLst>
                <a:cxn ang="3cd4">
                  <a:pos x="hc" y="t"/>
                </a:cxn>
                <a:cxn ang="3cd4">
                  <a:pos x="il" y="it"/>
                </a:cxn>
                <a:cxn ang="cd2">
                  <a:pos x="l" y="vc"/>
                </a:cxn>
                <a:cxn ang="cd4">
                  <a:pos x="il" y="ib"/>
                </a:cxn>
                <a:cxn ang="cd4">
                  <a:pos x="hc" y="b"/>
                </a:cxn>
                <a:cxn ang="cd4">
                  <a:pos x="ir" y="ib"/>
                </a:cxn>
                <a:cxn ang="0">
                  <a:pos x="r" y="vc"/>
                </a:cxn>
                <a:cxn ang="3cd4">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FF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1.</a:t>
              </a:r>
            </a:p>
          </p:txBody>
        </p:sp>
      </p:grpSp>
      <p:grpSp>
        <p:nvGrpSpPr>
          <p:cNvPr id="57" name="Group 56"/>
          <p:cNvGrpSpPr/>
          <p:nvPr/>
        </p:nvGrpSpPr>
        <p:grpSpPr>
          <a:xfrm>
            <a:off x="-13432155" y="-38735"/>
            <a:ext cx="12508230" cy="6894830"/>
            <a:chOff x="400" y="400"/>
            <a:chExt cx="19248" cy="10856"/>
          </a:xfrm>
        </p:grpSpPr>
        <p:sp>
          <p:nvSpPr>
            <p:cNvPr id="39" name="Freeform 38"/>
            <p:cNvSpPr/>
            <p:nvPr/>
          </p:nvSpPr>
          <p:spPr>
            <a:xfrm>
              <a:off x="400" y="4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39"/>
            <p:cNvSpPr/>
            <p:nvPr/>
          </p:nvSpPr>
          <p:spPr>
            <a:xfrm>
              <a:off x="17404" y="37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gradFill>
              <a:gsLst>
                <a:gs pos="0">
                  <a:srgbClr val="7B32B2"/>
                </a:gs>
                <a:gs pos="100000">
                  <a:srgbClr val="401A5D"/>
                </a:gs>
              </a:gsLst>
              <a:lin scaled="0"/>
            </a:gra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3.</a:t>
              </a:r>
            </a:p>
          </p:txBody>
        </p:sp>
      </p:grpSp>
      <p:grpSp>
        <p:nvGrpSpPr>
          <p:cNvPr id="61" name="Group 60"/>
          <p:cNvGrpSpPr/>
          <p:nvPr/>
        </p:nvGrpSpPr>
        <p:grpSpPr>
          <a:xfrm>
            <a:off x="-14217015" y="-38735"/>
            <a:ext cx="12508230" cy="6894830"/>
            <a:chOff x="-48" y="-32"/>
            <a:chExt cx="19248" cy="10856"/>
          </a:xfrm>
        </p:grpSpPr>
        <p:sp>
          <p:nvSpPr>
            <p:cNvPr id="41" name="Freeform 40"/>
            <p:cNvSpPr/>
            <p:nvPr/>
          </p:nvSpPr>
          <p:spPr>
            <a:xfrm>
              <a:off x="-48"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41"/>
            <p:cNvSpPr/>
            <p:nvPr/>
          </p:nvSpPr>
          <p:spPr>
            <a:xfrm>
              <a:off x="16956"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00206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4.</a:t>
              </a:r>
            </a:p>
          </p:txBody>
        </p:sp>
      </p:grpSp>
      <p:grpSp>
        <p:nvGrpSpPr>
          <p:cNvPr id="60" name="Group 59"/>
          <p:cNvGrpSpPr/>
          <p:nvPr/>
        </p:nvGrpSpPr>
        <p:grpSpPr>
          <a:xfrm>
            <a:off x="-14895830" y="-38735"/>
            <a:ext cx="12508230" cy="6894830"/>
            <a:chOff x="639" y="10425"/>
            <a:chExt cx="19248" cy="10856"/>
          </a:xfrm>
        </p:grpSpPr>
        <p:sp>
          <p:nvSpPr>
            <p:cNvPr id="43" name="Freeform 42"/>
            <p:cNvSpPr/>
            <p:nvPr/>
          </p:nvSpPr>
          <p:spPr>
            <a:xfrm>
              <a:off x="639" y="10425"/>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43"/>
            <p:cNvSpPr/>
            <p:nvPr/>
          </p:nvSpPr>
          <p:spPr>
            <a:xfrm>
              <a:off x="17643" y="13731"/>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6"/>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5.</a:t>
              </a:r>
            </a:p>
          </p:txBody>
        </p:sp>
      </p:grpSp>
      <p:grpSp>
        <p:nvGrpSpPr>
          <p:cNvPr id="54" name="Group 53"/>
          <p:cNvGrpSpPr/>
          <p:nvPr/>
        </p:nvGrpSpPr>
        <p:grpSpPr>
          <a:xfrm>
            <a:off x="-15621000" y="-38735"/>
            <a:ext cx="12508230" cy="6894830"/>
            <a:chOff x="1000" y="1000"/>
            <a:chExt cx="19248" cy="10856"/>
          </a:xfrm>
        </p:grpSpPr>
        <p:sp>
          <p:nvSpPr>
            <p:cNvPr id="45" name="Freeform 44"/>
            <p:cNvSpPr/>
            <p:nvPr/>
          </p:nvSpPr>
          <p:spPr>
            <a:xfrm>
              <a:off x="1000" y="10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45"/>
            <p:cNvSpPr/>
            <p:nvPr/>
          </p:nvSpPr>
          <p:spPr>
            <a:xfrm>
              <a:off x="18004" y="43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6.</a:t>
              </a:r>
            </a:p>
          </p:txBody>
        </p:sp>
      </p:grpSp>
      <p:grpSp>
        <p:nvGrpSpPr>
          <p:cNvPr id="53" name="Group 52"/>
          <p:cNvGrpSpPr/>
          <p:nvPr/>
        </p:nvGrpSpPr>
        <p:grpSpPr>
          <a:xfrm>
            <a:off x="-16276320" y="-38100"/>
            <a:ext cx="12508230" cy="6894830"/>
            <a:chOff x="1200" y="1200"/>
            <a:chExt cx="19248" cy="10856"/>
          </a:xfrm>
        </p:grpSpPr>
        <p:sp>
          <p:nvSpPr>
            <p:cNvPr id="47" name="Freeform 46"/>
            <p:cNvSpPr/>
            <p:nvPr/>
          </p:nvSpPr>
          <p:spPr>
            <a:xfrm>
              <a:off x="1200" y="1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47"/>
            <p:cNvSpPr/>
            <p:nvPr/>
          </p:nvSpPr>
          <p:spPr>
            <a:xfrm>
              <a:off x="18204" y="4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2"/>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7.</a:t>
              </a:r>
            </a:p>
          </p:txBody>
        </p:sp>
      </p:grpSp>
      <p:sp>
        <p:nvSpPr>
          <p:cNvPr id="63" name="Text Box 62"/>
          <p:cNvSpPr txBox="1"/>
          <p:nvPr/>
        </p:nvSpPr>
        <p:spPr>
          <a:xfrm>
            <a:off x="3244215" y="43180"/>
            <a:ext cx="4143375" cy="1198880"/>
          </a:xfrm>
          <a:prstGeom prst="rect">
            <a:avLst/>
          </a:prstGeom>
          <a:solidFill>
            <a:srgbClr val="FFFF00"/>
          </a:solidFill>
        </p:spPr>
        <p:txBody>
          <a:bodyPr wrap="square" rtlCol="0">
            <a:spAutoFit/>
          </a:bodyPr>
          <a:lstStyle/>
          <a:p>
            <a:pPr algn="dist"/>
            <a:r>
              <a:rPr lang="en-US" sz="3600">
                <a:solidFill>
                  <a:schemeClr val="bg1"/>
                </a:solidFill>
                <a:latin typeface="Bahnschrift" panose="020B0502040204020203" charset="0"/>
                <a:cs typeface="Bahnschrift" panose="020B0502040204020203" charset="0"/>
              </a:rPr>
              <a:t>Need Of Cloud Computing</a:t>
            </a:r>
          </a:p>
        </p:txBody>
      </p:sp>
      <p:sp>
        <p:nvSpPr>
          <p:cNvPr id="65" name="Text Box 64"/>
          <p:cNvSpPr txBox="1"/>
          <p:nvPr/>
        </p:nvSpPr>
        <p:spPr>
          <a:xfrm>
            <a:off x="-635" y="1242060"/>
            <a:ext cx="10633710" cy="5539105"/>
          </a:xfrm>
          <a:prstGeom prst="rect">
            <a:avLst/>
          </a:prstGeom>
          <a:noFill/>
        </p:spPr>
        <p:txBody>
          <a:bodyPr wrap="square" rtlCol="0">
            <a:spAutoFit/>
          </a:bodyPr>
          <a:lstStyle/>
          <a:p>
            <a:pPr marL="342900" indent="-342900">
              <a:buFont typeface="Arial" panose="020B0604020202020204" pitchFamily="34" charset="0"/>
              <a:buChar char="•"/>
            </a:pPr>
            <a:r>
              <a:rPr lang="en-US" altLang="en-US" sz="2000" b="1">
                <a:latin typeface="Calibri Light" panose="020F0302020204030204" charset="0"/>
                <a:cs typeface="Calibri Light" panose="020F0302020204030204" charset="0"/>
              </a:rPr>
              <a:t>Cost Savings: </a:t>
            </a:r>
            <a:r>
              <a:rPr lang="en-US" altLang="en-US">
                <a:latin typeface="Calibri Light" panose="020F0302020204030204" charset="0"/>
                <a:cs typeface="Calibri Light" panose="020F0302020204030204" charset="0"/>
              </a:rPr>
              <a:t>Cloud computing eliminates the need for buying and maintaining expensive servers.</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Netflix uses AWS to stream movies without investing in its own servers.</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000" b="1">
                <a:latin typeface="Calibri Light" panose="020F0302020204030204" charset="0"/>
                <a:cs typeface="Calibri Light" panose="020F0302020204030204" charset="0"/>
              </a:rPr>
              <a:t>Scalability:</a:t>
            </a:r>
            <a:r>
              <a:rPr lang="en-US" altLang="en-US" sz="2000">
                <a:latin typeface="Calibri Light" panose="020F0302020204030204" charset="0"/>
                <a:cs typeface="Calibri Light" panose="020F0302020204030204" charset="0"/>
              </a:rPr>
              <a:t> </a:t>
            </a:r>
            <a:r>
              <a:rPr lang="en-US" altLang="en-US">
                <a:latin typeface="Calibri Light" panose="020F0302020204030204" charset="0"/>
                <a:cs typeface="Calibri Light" panose="020F0302020204030204" charset="0"/>
              </a:rPr>
              <a:t>Cloud services allow businesses to easily increase or decrease resources based on demand.</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When a new season of a popular show is released, Netflix can quickly scale up its cloud resources to handle more viewers.</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000" b="1">
                <a:latin typeface="Calibri Light" panose="020F0302020204030204" charset="0"/>
                <a:cs typeface="Calibri Light" panose="020F0302020204030204" charset="0"/>
              </a:rPr>
              <a:t>Remote Access: </a:t>
            </a:r>
            <a:r>
              <a:rPr lang="en-US" altLang="en-US">
                <a:latin typeface="Calibri Light" panose="020F0302020204030204" charset="0"/>
                <a:cs typeface="Calibri Light" panose="020F0302020204030204" charset="0"/>
              </a:rPr>
              <a:t>Cloud computing enables employees to work from anywhere and access files on the go.</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Google Drive lets users access their documents from any device with an internet connection.</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000" b="1">
                <a:latin typeface="Calibri Light" panose="020F0302020204030204" charset="0"/>
                <a:cs typeface="Calibri Light" panose="020F0302020204030204" charset="0"/>
              </a:rPr>
              <a:t>Data Security and Backup: </a:t>
            </a:r>
            <a:r>
              <a:rPr lang="en-US" altLang="en-US">
                <a:latin typeface="Calibri Light" panose="020F0302020204030204" charset="0"/>
                <a:cs typeface="Calibri Light" panose="020F0302020204030204" charset="0"/>
              </a:rPr>
              <a:t>Cloud services securely store data and provide automatic backup and recovery.</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Cloud storage platforms like Dropbox ensure files are safe and recoverable in case of data loss.</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000" b="1">
                <a:latin typeface="Calibri Light" panose="020F0302020204030204" charset="0"/>
                <a:cs typeface="Calibri Light" panose="020F0302020204030204" charset="0"/>
              </a:rPr>
              <a:t>Faster Innovation: </a:t>
            </a:r>
            <a:r>
              <a:rPr lang="en-US" altLang="en-US">
                <a:latin typeface="Calibri Light" panose="020F0302020204030204" charset="0"/>
                <a:cs typeface="Calibri Light" panose="020F0302020204030204" charset="0"/>
              </a:rPr>
              <a:t>Cloud platforms offer tools for rapid app development, AI, and big data analytics.</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Developers use Google Cloud to build and launch apps faster without worrying about infrastructure.</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000" b="1">
                <a:latin typeface="Calibri Light" panose="020F0302020204030204" charset="0"/>
                <a:cs typeface="Calibri Light" panose="020F0302020204030204" charset="0"/>
              </a:rPr>
              <a:t>Environmental Sustainability:</a:t>
            </a:r>
            <a:r>
              <a:rPr lang="en-US" altLang="en-US">
                <a:latin typeface="Calibri Light" panose="020F0302020204030204" charset="0"/>
                <a:cs typeface="Calibri Light" panose="020F0302020204030204" charset="0"/>
              </a:rPr>
              <a:t> Cloud data centers are more energy-efficient and reduce the environmental impact compared to on-site data storage.</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Companies like Google use renewable energy to power their cloud servers.</a:t>
            </a:r>
          </a:p>
        </p:txBody>
      </p:sp>
      <p:grpSp>
        <p:nvGrpSpPr>
          <p:cNvPr id="58" name="Group 57"/>
          <p:cNvGrpSpPr/>
          <p:nvPr/>
        </p:nvGrpSpPr>
        <p:grpSpPr>
          <a:xfrm>
            <a:off x="-13267690" y="0"/>
            <a:ext cx="12508230" cy="6894830"/>
            <a:chOff x="200" y="200"/>
            <a:chExt cx="19248" cy="10856"/>
          </a:xfrm>
        </p:grpSpPr>
        <p:sp>
          <p:nvSpPr>
            <p:cNvPr id="37" name="Freeform 36"/>
            <p:cNvSpPr/>
            <p:nvPr/>
          </p:nvSpPr>
          <p:spPr>
            <a:xfrm>
              <a:off x="200" y="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37"/>
            <p:cNvSpPr/>
            <p:nvPr/>
          </p:nvSpPr>
          <p:spPr>
            <a:xfrm>
              <a:off x="17204" y="3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00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2</a:t>
              </a:r>
              <a:r>
                <a:rPr lang="en-US"/>
                <a:t>.</a:t>
              </a:r>
            </a:p>
          </p:txBody>
        </p:sp>
      </p:grpSp>
      <p:sp>
        <p:nvSpPr>
          <p:cNvPr id="66" name="Text Box 65"/>
          <p:cNvSpPr txBox="1"/>
          <p:nvPr/>
        </p:nvSpPr>
        <p:spPr>
          <a:xfrm>
            <a:off x="-13161010" y="737235"/>
            <a:ext cx="11088370" cy="6462395"/>
          </a:xfrm>
          <a:prstGeom prst="rect">
            <a:avLst/>
          </a:prstGeom>
          <a:noFill/>
        </p:spPr>
        <p:txBody>
          <a:bodyPr wrap="square" rtlCol="0">
            <a:spAutoFit/>
          </a:bodyPr>
          <a:lstStyle/>
          <a:p>
            <a:r>
              <a:rPr lang="en-US" altLang="en-US"/>
              <a:t>Public Cloud</a:t>
            </a:r>
          </a:p>
          <a:p>
            <a:r>
              <a:rPr lang="en-US" altLang="en-US"/>
              <a:t>Definition: Shared services open for public use; anyone can subscribe and access.</a:t>
            </a:r>
          </a:p>
          <a:p>
            <a:r>
              <a:rPr lang="en-US" altLang="en-US"/>
              <a:t>Analogy: Like renting a co-working space where multiple companies share the facilities.</a:t>
            </a:r>
          </a:p>
          <a:p>
            <a:r>
              <a:rPr lang="en-US" altLang="en-US"/>
              <a:t>Example: Gmail, YouTube, or Microsoft OneDrive use public cloud technology.</a:t>
            </a:r>
          </a:p>
          <a:p>
            <a:r>
              <a:rPr lang="en-US" altLang="en-US"/>
              <a:t>Where It’s Used: Hosting websites, streaming videos, and online gaming.</a:t>
            </a:r>
          </a:p>
          <a:p>
            <a:r>
              <a:rPr lang="en-US" altLang="en-US"/>
              <a:t>Real Life Example: Netflix uses Amazon Web Services (AWS) to store and stream movies to millions of users worldwide.</a:t>
            </a:r>
          </a:p>
          <a:p>
            <a:endParaRPr lang="en-US" altLang="en-US"/>
          </a:p>
          <a:p>
            <a:r>
              <a:rPr lang="en-US" altLang="en-US"/>
              <a:t>Private Cloud</a:t>
            </a:r>
          </a:p>
          <a:p>
            <a:r>
              <a:rPr lang="en-US" altLang="en-US"/>
              <a:t>Definition: Dedicated services for a single organization with more security and control.</a:t>
            </a:r>
          </a:p>
          <a:p>
            <a:r>
              <a:rPr lang="en-US" altLang="en-US"/>
              <a:t>Analogy: Like owning a private office for your business.</a:t>
            </a:r>
          </a:p>
          <a:p>
            <a:r>
              <a:rPr lang="en-US" altLang="en-US"/>
              <a:t>Example: Banks and hospitals use private clouds to secure sensitive data like customer accounts and medical records.</a:t>
            </a:r>
          </a:p>
          <a:p>
            <a:r>
              <a:rPr lang="en-US" altLang="en-US"/>
              <a:t>Where It’s Used: Healthcare systems and financial institutions.</a:t>
            </a:r>
          </a:p>
          <a:p>
            <a:r>
              <a:rPr lang="en-US" altLang="en-US"/>
              <a:t>Real Life Example: A hospital uses its private cloud to store patient data securely while enabling remote access for doctors.</a:t>
            </a:r>
          </a:p>
          <a:p>
            <a:endParaRPr lang="en-US" altLang="en-US"/>
          </a:p>
          <a:p>
            <a:r>
              <a:rPr lang="en-US" altLang="en-US"/>
              <a:t>Hybrid Cloud</a:t>
            </a:r>
          </a:p>
          <a:p>
            <a:r>
              <a:rPr lang="en-US" altLang="en-US"/>
              <a:t>Definition: A mix of public and private clouds; sensitive data stays private, while less-critical tasks use the public cloud.</a:t>
            </a:r>
          </a:p>
          <a:p>
            <a:r>
              <a:rPr lang="en-US" altLang="en-US"/>
              <a:t>Analogy: Like having a private office for confidential work and using a co-working space for meetings.</a:t>
            </a:r>
          </a:p>
          <a:p>
            <a:r>
              <a:rPr lang="en-US" altLang="en-US"/>
              <a:t>Example: A company may keep employee data in a private cloud but use public clouds for marketing tools.</a:t>
            </a:r>
          </a:p>
          <a:p>
            <a:r>
              <a:rPr lang="en-US" altLang="en-US"/>
              <a:t>Real Life Example: An e-commerce company uses a private cloud for customer data but leverages AWS for running sales promotions.</a:t>
            </a:r>
          </a:p>
          <a:p>
            <a:endParaRPr lang="en-US" altLang="en-US"/>
          </a:p>
        </p:txBody>
      </p:sp>
      <p:sp>
        <p:nvSpPr>
          <p:cNvPr id="67" name="Text Box 66"/>
          <p:cNvSpPr txBox="1"/>
          <p:nvPr/>
        </p:nvSpPr>
        <p:spPr>
          <a:xfrm>
            <a:off x="-9479280" y="0"/>
            <a:ext cx="3215005" cy="1076325"/>
          </a:xfrm>
          <a:prstGeom prst="rect">
            <a:avLst/>
          </a:prstGeom>
          <a:noFill/>
        </p:spPr>
        <p:txBody>
          <a:bodyPr wrap="square" rtlCol="0">
            <a:spAutoFit/>
          </a:bodyPr>
          <a:lstStyle/>
          <a:p>
            <a:pPr algn="dist"/>
            <a:r>
              <a:rPr lang="en-US" altLang="en-US" sz="3200">
                <a:solidFill>
                  <a:schemeClr val="bg1"/>
                </a:solidFill>
                <a:highlight>
                  <a:srgbClr val="FF0000"/>
                </a:highlight>
                <a:sym typeface="+mn-ea"/>
              </a:rPr>
              <a:t>Types of </a:t>
            </a:r>
          </a:p>
          <a:p>
            <a:pPr algn="dist"/>
            <a:r>
              <a:rPr lang="en-US" altLang="en-US" sz="3200">
                <a:solidFill>
                  <a:schemeClr val="bg1"/>
                </a:solidFill>
                <a:highlight>
                  <a:srgbClr val="FF0000"/>
                </a:highlight>
                <a:sym typeface="+mn-ea"/>
              </a:rPr>
              <a:t>Cloud Computing</a:t>
            </a: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1"/>
                                          </p:val>
                                        </p:tav>
                                        <p:tav tm="100000">
                                          <p:val>
                                            <p:strVal val="#ppt_x"/>
                                          </p:val>
                                        </p:tav>
                                      </p:tavLst>
                                    </p:anim>
                                    <p:anim calcmode="lin" valueType="num">
                                      <p:cBhvr>
                                        <p:cTn id="9"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5">
                                            <p:txEl>
                                              <p:pRg st="0" end="0"/>
                                            </p:txEl>
                                          </p:spTgt>
                                        </p:tgtEl>
                                        <p:attrNameLst>
                                          <p:attrName>style.visibility</p:attrName>
                                        </p:attrNameLst>
                                      </p:cBhvr>
                                      <p:to>
                                        <p:strVal val="visible"/>
                                      </p:to>
                                    </p:set>
                                    <p:animEffect transition="in" filter="fade">
                                      <p:cBhvr>
                                        <p:cTn id="14" dur="1000"/>
                                        <p:tgtEl>
                                          <p:spTgt spid="65">
                                            <p:txEl>
                                              <p:pRg st="0" end="0"/>
                                            </p:txEl>
                                          </p:spTgt>
                                        </p:tgtEl>
                                      </p:cBhvr>
                                    </p:animEffect>
                                    <p:anim calcmode="lin" valueType="num">
                                      <p:cBhvr>
                                        <p:cTn id="15" dur="1000" fill="hold"/>
                                        <p:tgtEl>
                                          <p:spTgt spid="6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5">
                                            <p:txEl>
                                              <p:pRg st="1" end="1"/>
                                            </p:txEl>
                                          </p:spTgt>
                                        </p:tgtEl>
                                        <p:attrNameLst>
                                          <p:attrName>style.visibility</p:attrName>
                                        </p:attrNameLst>
                                      </p:cBhvr>
                                      <p:to>
                                        <p:strVal val="visible"/>
                                      </p:to>
                                    </p:set>
                                    <p:animEffect transition="in" filter="fade">
                                      <p:cBhvr>
                                        <p:cTn id="19" dur="1000"/>
                                        <p:tgtEl>
                                          <p:spTgt spid="65">
                                            <p:txEl>
                                              <p:pRg st="1" end="1"/>
                                            </p:txEl>
                                          </p:spTgt>
                                        </p:tgtEl>
                                      </p:cBhvr>
                                    </p:animEffect>
                                    <p:anim calcmode="lin" valueType="num">
                                      <p:cBhvr>
                                        <p:cTn id="20" dur="1000" fill="hold"/>
                                        <p:tgtEl>
                                          <p:spTgt spid="6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5">
                                            <p:txEl>
                                              <p:pRg st="3" end="3"/>
                                            </p:txEl>
                                          </p:spTgt>
                                        </p:tgtEl>
                                        <p:attrNameLst>
                                          <p:attrName>style.visibility</p:attrName>
                                        </p:attrNameLst>
                                      </p:cBhvr>
                                      <p:to>
                                        <p:strVal val="visible"/>
                                      </p:to>
                                    </p:set>
                                    <p:animEffect transition="in" filter="fade">
                                      <p:cBhvr>
                                        <p:cTn id="24" dur="1000"/>
                                        <p:tgtEl>
                                          <p:spTgt spid="65">
                                            <p:txEl>
                                              <p:pRg st="3" end="3"/>
                                            </p:txEl>
                                          </p:spTgt>
                                        </p:tgtEl>
                                      </p:cBhvr>
                                    </p:animEffect>
                                    <p:anim calcmode="lin" valueType="num">
                                      <p:cBhvr>
                                        <p:cTn id="25" dur="1000" fill="hold"/>
                                        <p:tgtEl>
                                          <p:spTgt spid="6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5">
                                            <p:txEl>
                                              <p:pRg st="4" end="4"/>
                                            </p:txEl>
                                          </p:spTgt>
                                        </p:tgtEl>
                                        <p:attrNameLst>
                                          <p:attrName>style.visibility</p:attrName>
                                        </p:attrNameLst>
                                      </p:cBhvr>
                                      <p:to>
                                        <p:strVal val="visible"/>
                                      </p:to>
                                    </p:set>
                                    <p:animEffect transition="in" filter="fade">
                                      <p:cBhvr>
                                        <p:cTn id="29" dur="1000"/>
                                        <p:tgtEl>
                                          <p:spTgt spid="65">
                                            <p:txEl>
                                              <p:pRg st="4" end="4"/>
                                            </p:txEl>
                                          </p:spTgt>
                                        </p:tgtEl>
                                      </p:cBhvr>
                                    </p:animEffect>
                                    <p:anim calcmode="lin" valueType="num">
                                      <p:cBhvr>
                                        <p:cTn id="30" dur="1000" fill="hold"/>
                                        <p:tgtEl>
                                          <p:spTgt spid="6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5">
                                            <p:txEl>
                                              <p:pRg st="6" end="6"/>
                                            </p:txEl>
                                          </p:spTgt>
                                        </p:tgtEl>
                                        <p:attrNameLst>
                                          <p:attrName>style.visibility</p:attrName>
                                        </p:attrNameLst>
                                      </p:cBhvr>
                                      <p:to>
                                        <p:strVal val="visible"/>
                                      </p:to>
                                    </p:set>
                                    <p:animEffect transition="in" filter="fade">
                                      <p:cBhvr>
                                        <p:cTn id="34" dur="1000"/>
                                        <p:tgtEl>
                                          <p:spTgt spid="65">
                                            <p:txEl>
                                              <p:pRg st="6" end="6"/>
                                            </p:txEl>
                                          </p:spTgt>
                                        </p:tgtEl>
                                      </p:cBhvr>
                                    </p:animEffect>
                                    <p:anim calcmode="lin" valueType="num">
                                      <p:cBhvr>
                                        <p:cTn id="35" dur="1000" fill="hold"/>
                                        <p:tgtEl>
                                          <p:spTgt spid="6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5">
                                            <p:txEl>
                                              <p:pRg st="7" end="7"/>
                                            </p:txEl>
                                          </p:spTgt>
                                        </p:tgtEl>
                                        <p:attrNameLst>
                                          <p:attrName>style.visibility</p:attrName>
                                        </p:attrNameLst>
                                      </p:cBhvr>
                                      <p:to>
                                        <p:strVal val="visible"/>
                                      </p:to>
                                    </p:set>
                                    <p:animEffect transition="in" filter="fade">
                                      <p:cBhvr>
                                        <p:cTn id="39" dur="1000"/>
                                        <p:tgtEl>
                                          <p:spTgt spid="65">
                                            <p:txEl>
                                              <p:pRg st="7" end="7"/>
                                            </p:txEl>
                                          </p:spTgt>
                                        </p:tgtEl>
                                      </p:cBhvr>
                                    </p:animEffect>
                                    <p:anim calcmode="lin" valueType="num">
                                      <p:cBhvr>
                                        <p:cTn id="40" dur="1000" fill="hold"/>
                                        <p:tgtEl>
                                          <p:spTgt spid="6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5">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5">
                                            <p:txEl>
                                              <p:pRg st="9" end="9"/>
                                            </p:txEl>
                                          </p:spTgt>
                                        </p:tgtEl>
                                        <p:attrNameLst>
                                          <p:attrName>style.visibility</p:attrName>
                                        </p:attrNameLst>
                                      </p:cBhvr>
                                      <p:to>
                                        <p:strVal val="visible"/>
                                      </p:to>
                                    </p:set>
                                    <p:animEffect transition="in" filter="fade">
                                      <p:cBhvr>
                                        <p:cTn id="44" dur="1000"/>
                                        <p:tgtEl>
                                          <p:spTgt spid="65">
                                            <p:txEl>
                                              <p:pRg st="9" end="9"/>
                                            </p:txEl>
                                          </p:spTgt>
                                        </p:tgtEl>
                                      </p:cBhvr>
                                    </p:animEffect>
                                    <p:anim calcmode="lin" valueType="num">
                                      <p:cBhvr>
                                        <p:cTn id="45" dur="1000" fill="hold"/>
                                        <p:tgtEl>
                                          <p:spTgt spid="65">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65">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5">
                                            <p:txEl>
                                              <p:pRg st="10" end="10"/>
                                            </p:txEl>
                                          </p:spTgt>
                                        </p:tgtEl>
                                        <p:attrNameLst>
                                          <p:attrName>style.visibility</p:attrName>
                                        </p:attrNameLst>
                                      </p:cBhvr>
                                      <p:to>
                                        <p:strVal val="visible"/>
                                      </p:to>
                                    </p:set>
                                    <p:animEffect transition="in" filter="fade">
                                      <p:cBhvr>
                                        <p:cTn id="49" dur="1000"/>
                                        <p:tgtEl>
                                          <p:spTgt spid="65">
                                            <p:txEl>
                                              <p:pRg st="10" end="10"/>
                                            </p:txEl>
                                          </p:spTgt>
                                        </p:tgtEl>
                                      </p:cBhvr>
                                    </p:animEffect>
                                    <p:anim calcmode="lin" valueType="num">
                                      <p:cBhvr>
                                        <p:cTn id="50" dur="1000" fill="hold"/>
                                        <p:tgtEl>
                                          <p:spTgt spid="65">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65">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5">
                                            <p:txEl>
                                              <p:pRg st="12" end="12"/>
                                            </p:txEl>
                                          </p:spTgt>
                                        </p:tgtEl>
                                        <p:attrNameLst>
                                          <p:attrName>style.visibility</p:attrName>
                                        </p:attrNameLst>
                                      </p:cBhvr>
                                      <p:to>
                                        <p:strVal val="visible"/>
                                      </p:to>
                                    </p:set>
                                    <p:animEffect transition="in" filter="fade">
                                      <p:cBhvr>
                                        <p:cTn id="54" dur="1000"/>
                                        <p:tgtEl>
                                          <p:spTgt spid="65">
                                            <p:txEl>
                                              <p:pRg st="12" end="12"/>
                                            </p:txEl>
                                          </p:spTgt>
                                        </p:tgtEl>
                                      </p:cBhvr>
                                    </p:animEffect>
                                    <p:anim calcmode="lin" valueType="num">
                                      <p:cBhvr>
                                        <p:cTn id="55" dur="1000" fill="hold"/>
                                        <p:tgtEl>
                                          <p:spTgt spid="65">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65">
                                            <p:txEl>
                                              <p:pRg st="12" end="1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5">
                                            <p:txEl>
                                              <p:pRg st="13" end="13"/>
                                            </p:txEl>
                                          </p:spTgt>
                                        </p:tgtEl>
                                        <p:attrNameLst>
                                          <p:attrName>style.visibility</p:attrName>
                                        </p:attrNameLst>
                                      </p:cBhvr>
                                      <p:to>
                                        <p:strVal val="visible"/>
                                      </p:to>
                                    </p:set>
                                    <p:animEffect transition="in" filter="fade">
                                      <p:cBhvr>
                                        <p:cTn id="59" dur="1000"/>
                                        <p:tgtEl>
                                          <p:spTgt spid="65">
                                            <p:txEl>
                                              <p:pRg st="13" end="13"/>
                                            </p:txEl>
                                          </p:spTgt>
                                        </p:tgtEl>
                                      </p:cBhvr>
                                    </p:animEffect>
                                    <p:anim calcmode="lin" valueType="num">
                                      <p:cBhvr>
                                        <p:cTn id="60" dur="1000" fill="hold"/>
                                        <p:tgtEl>
                                          <p:spTgt spid="65">
                                            <p:txEl>
                                              <p:pRg st="13" end="13"/>
                                            </p:txEl>
                                          </p:spTgt>
                                        </p:tgtEl>
                                        <p:attrNameLst>
                                          <p:attrName>ppt_x</p:attrName>
                                        </p:attrNameLst>
                                      </p:cBhvr>
                                      <p:tavLst>
                                        <p:tav tm="0">
                                          <p:val>
                                            <p:strVal val="#ppt_x"/>
                                          </p:val>
                                        </p:tav>
                                        <p:tav tm="100000">
                                          <p:val>
                                            <p:strVal val="#ppt_x"/>
                                          </p:val>
                                        </p:tav>
                                      </p:tavLst>
                                    </p:anim>
                                    <p:anim calcmode="lin" valueType="num">
                                      <p:cBhvr>
                                        <p:cTn id="61" dur="1000" fill="hold"/>
                                        <p:tgtEl>
                                          <p:spTgt spid="65">
                                            <p:txEl>
                                              <p:pRg st="13" end="1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5">
                                            <p:txEl>
                                              <p:pRg st="15" end="15"/>
                                            </p:txEl>
                                          </p:spTgt>
                                        </p:tgtEl>
                                        <p:attrNameLst>
                                          <p:attrName>style.visibility</p:attrName>
                                        </p:attrNameLst>
                                      </p:cBhvr>
                                      <p:to>
                                        <p:strVal val="visible"/>
                                      </p:to>
                                    </p:set>
                                    <p:animEffect transition="in" filter="fade">
                                      <p:cBhvr>
                                        <p:cTn id="64" dur="1000"/>
                                        <p:tgtEl>
                                          <p:spTgt spid="65">
                                            <p:txEl>
                                              <p:pRg st="15" end="15"/>
                                            </p:txEl>
                                          </p:spTgt>
                                        </p:tgtEl>
                                      </p:cBhvr>
                                    </p:animEffect>
                                    <p:anim calcmode="lin" valueType="num">
                                      <p:cBhvr>
                                        <p:cTn id="65" dur="1000" fill="hold"/>
                                        <p:tgtEl>
                                          <p:spTgt spid="65">
                                            <p:txEl>
                                              <p:pRg st="15" end="15"/>
                                            </p:txEl>
                                          </p:spTgt>
                                        </p:tgtEl>
                                        <p:attrNameLst>
                                          <p:attrName>ppt_x</p:attrName>
                                        </p:attrNameLst>
                                      </p:cBhvr>
                                      <p:tavLst>
                                        <p:tav tm="0">
                                          <p:val>
                                            <p:strVal val="#ppt_x"/>
                                          </p:val>
                                        </p:tav>
                                        <p:tav tm="100000">
                                          <p:val>
                                            <p:strVal val="#ppt_x"/>
                                          </p:val>
                                        </p:tav>
                                      </p:tavLst>
                                    </p:anim>
                                    <p:anim calcmode="lin" valueType="num">
                                      <p:cBhvr>
                                        <p:cTn id="66" dur="1000" fill="hold"/>
                                        <p:tgtEl>
                                          <p:spTgt spid="65">
                                            <p:txEl>
                                              <p:pRg st="15" end="15"/>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5">
                                            <p:txEl>
                                              <p:pRg st="16" end="16"/>
                                            </p:txEl>
                                          </p:spTgt>
                                        </p:tgtEl>
                                        <p:attrNameLst>
                                          <p:attrName>style.visibility</p:attrName>
                                        </p:attrNameLst>
                                      </p:cBhvr>
                                      <p:to>
                                        <p:strVal val="visible"/>
                                      </p:to>
                                    </p:set>
                                    <p:animEffect transition="in" filter="fade">
                                      <p:cBhvr>
                                        <p:cTn id="69" dur="1000"/>
                                        <p:tgtEl>
                                          <p:spTgt spid="65">
                                            <p:txEl>
                                              <p:pRg st="16" end="16"/>
                                            </p:txEl>
                                          </p:spTgt>
                                        </p:tgtEl>
                                      </p:cBhvr>
                                    </p:animEffect>
                                    <p:anim calcmode="lin" valueType="num">
                                      <p:cBhvr>
                                        <p:cTn id="70" dur="1000" fill="hold"/>
                                        <p:tgtEl>
                                          <p:spTgt spid="65">
                                            <p:txEl>
                                              <p:pRg st="16" end="16"/>
                                            </p:txEl>
                                          </p:spTgt>
                                        </p:tgtEl>
                                        <p:attrNameLst>
                                          <p:attrName>ppt_x</p:attrName>
                                        </p:attrNameLst>
                                      </p:cBhvr>
                                      <p:tavLst>
                                        <p:tav tm="0">
                                          <p:val>
                                            <p:strVal val="#ppt_x"/>
                                          </p:val>
                                        </p:tav>
                                        <p:tav tm="100000">
                                          <p:val>
                                            <p:strVal val="#ppt_x"/>
                                          </p:val>
                                        </p:tav>
                                      </p:tavLst>
                                    </p:anim>
                                    <p:anim calcmode="lin" valueType="num">
                                      <p:cBhvr>
                                        <p:cTn id="71" dur="1000" fill="hold"/>
                                        <p:tgtEl>
                                          <p:spTgt spid="65">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16230" y="-38100"/>
            <a:ext cx="12508230" cy="6932930"/>
            <a:chOff x="571" y="-32"/>
            <a:chExt cx="19248" cy="10856"/>
          </a:xfrm>
        </p:grpSpPr>
        <p:sp>
          <p:nvSpPr>
            <p:cNvPr id="35" name="Freeform 34"/>
            <p:cNvSpPr/>
            <p:nvPr/>
          </p:nvSpPr>
          <p:spPr>
            <a:xfrm>
              <a:off x="571"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35"/>
            <p:cNvSpPr/>
            <p:nvPr/>
          </p:nvSpPr>
          <p:spPr>
            <a:xfrm>
              <a:off x="17575"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FF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1.</a:t>
              </a:r>
            </a:p>
          </p:txBody>
        </p:sp>
      </p:grpSp>
      <p:grpSp>
        <p:nvGrpSpPr>
          <p:cNvPr id="57" name="Group 56"/>
          <p:cNvGrpSpPr/>
          <p:nvPr/>
        </p:nvGrpSpPr>
        <p:grpSpPr>
          <a:xfrm>
            <a:off x="-13432155" y="-38735"/>
            <a:ext cx="12508230" cy="6894830"/>
            <a:chOff x="400" y="400"/>
            <a:chExt cx="19248" cy="10856"/>
          </a:xfrm>
        </p:grpSpPr>
        <p:sp>
          <p:nvSpPr>
            <p:cNvPr id="39" name="Freeform 38"/>
            <p:cNvSpPr/>
            <p:nvPr/>
          </p:nvSpPr>
          <p:spPr>
            <a:xfrm>
              <a:off x="400" y="4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39"/>
            <p:cNvSpPr/>
            <p:nvPr/>
          </p:nvSpPr>
          <p:spPr>
            <a:xfrm>
              <a:off x="17404" y="37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gradFill>
              <a:gsLst>
                <a:gs pos="0">
                  <a:srgbClr val="7B32B2"/>
                </a:gs>
                <a:gs pos="100000">
                  <a:srgbClr val="401A5D"/>
                </a:gs>
              </a:gsLst>
              <a:lin scaled="0"/>
            </a:gra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3.</a:t>
              </a:r>
            </a:p>
          </p:txBody>
        </p:sp>
      </p:grpSp>
      <p:grpSp>
        <p:nvGrpSpPr>
          <p:cNvPr id="61" name="Group 60"/>
          <p:cNvGrpSpPr/>
          <p:nvPr/>
        </p:nvGrpSpPr>
        <p:grpSpPr>
          <a:xfrm>
            <a:off x="-14217015" y="-38735"/>
            <a:ext cx="12508230" cy="6894830"/>
            <a:chOff x="-48" y="-32"/>
            <a:chExt cx="19248" cy="10856"/>
          </a:xfrm>
        </p:grpSpPr>
        <p:sp>
          <p:nvSpPr>
            <p:cNvPr id="41" name="Freeform 40"/>
            <p:cNvSpPr/>
            <p:nvPr/>
          </p:nvSpPr>
          <p:spPr>
            <a:xfrm>
              <a:off x="-48"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41"/>
            <p:cNvSpPr/>
            <p:nvPr/>
          </p:nvSpPr>
          <p:spPr>
            <a:xfrm>
              <a:off x="16956"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00206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4.</a:t>
              </a:r>
            </a:p>
          </p:txBody>
        </p:sp>
      </p:grpSp>
      <p:grpSp>
        <p:nvGrpSpPr>
          <p:cNvPr id="60" name="Group 59"/>
          <p:cNvGrpSpPr/>
          <p:nvPr/>
        </p:nvGrpSpPr>
        <p:grpSpPr>
          <a:xfrm>
            <a:off x="-14895830" y="-38735"/>
            <a:ext cx="12508230" cy="6894830"/>
            <a:chOff x="639" y="10425"/>
            <a:chExt cx="19248" cy="10856"/>
          </a:xfrm>
        </p:grpSpPr>
        <p:sp>
          <p:nvSpPr>
            <p:cNvPr id="43" name="Freeform 42"/>
            <p:cNvSpPr/>
            <p:nvPr/>
          </p:nvSpPr>
          <p:spPr>
            <a:xfrm>
              <a:off x="639" y="10425"/>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43"/>
            <p:cNvSpPr/>
            <p:nvPr/>
          </p:nvSpPr>
          <p:spPr>
            <a:xfrm>
              <a:off x="17643" y="13731"/>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6"/>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5.</a:t>
              </a:r>
            </a:p>
          </p:txBody>
        </p:sp>
      </p:grpSp>
      <p:grpSp>
        <p:nvGrpSpPr>
          <p:cNvPr id="54" name="Group 53"/>
          <p:cNvGrpSpPr/>
          <p:nvPr/>
        </p:nvGrpSpPr>
        <p:grpSpPr>
          <a:xfrm>
            <a:off x="-15621000" y="-38735"/>
            <a:ext cx="12508230" cy="6894830"/>
            <a:chOff x="1000" y="1000"/>
            <a:chExt cx="19248" cy="10856"/>
          </a:xfrm>
        </p:grpSpPr>
        <p:sp>
          <p:nvSpPr>
            <p:cNvPr id="45" name="Freeform 44"/>
            <p:cNvSpPr/>
            <p:nvPr/>
          </p:nvSpPr>
          <p:spPr>
            <a:xfrm>
              <a:off x="1000" y="10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45"/>
            <p:cNvSpPr/>
            <p:nvPr/>
          </p:nvSpPr>
          <p:spPr>
            <a:xfrm>
              <a:off x="18004" y="43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6.</a:t>
              </a:r>
            </a:p>
          </p:txBody>
        </p:sp>
      </p:grpSp>
      <p:grpSp>
        <p:nvGrpSpPr>
          <p:cNvPr id="53" name="Group 52"/>
          <p:cNvGrpSpPr/>
          <p:nvPr/>
        </p:nvGrpSpPr>
        <p:grpSpPr>
          <a:xfrm>
            <a:off x="-16276320" y="-38100"/>
            <a:ext cx="12508230" cy="6894830"/>
            <a:chOff x="1200" y="1200"/>
            <a:chExt cx="19248" cy="10856"/>
          </a:xfrm>
        </p:grpSpPr>
        <p:sp>
          <p:nvSpPr>
            <p:cNvPr id="47" name="Freeform 46"/>
            <p:cNvSpPr/>
            <p:nvPr/>
          </p:nvSpPr>
          <p:spPr>
            <a:xfrm>
              <a:off x="1200" y="1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47"/>
            <p:cNvSpPr/>
            <p:nvPr/>
          </p:nvSpPr>
          <p:spPr>
            <a:xfrm>
              <a:off x="18204" y="4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2"/>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7.</a:t>
              </a:r>
            </a:p>
          </p:txBody>
        </p:sp>
      </p:grpSp>
      <p:sp>
        <p:nvSpPr>
          <p:cNvPr id="63" name="Text Box 62"/>
          <p:cNvSpPr txBox="1"/>
          <p:nvPr/>
        </p:nvSpPr>
        <p:spPr>
          <a:xfrm>
            <a:off x="3244215" y="43180"/>
            <a:ext cx="4143375" cy="1198880"/>
          </a:xfrm>
          <a:prstGeom prst="rect">
            <a:avLst/>
          </a:prstGeom>
          <a:noFill/>
        </p:spPr>
        <p:txBody>
          <a:bodyPr wrap="square" rtlCol="0">
            <a:spAutoFit/>
          </a:bodyPr>
          <a:lstStyle/>
          <a:p>
            <a:pPr algn="dist"/>
            <a:r>
              <a:rPr lang="en-US" sz="3600">
                <a:solidFill>
                  <a:schemeClr val="bg1"/>
                </a:solidFill>
                <a:highlight>
                  <a:srgbClr val="FFFF00"/>
                </a:highlight>
                <a:latin typeface="Bahnschrift" panose="020B0502040204020203" charset="0"/>
                <a:cs typeface="Bahnschrift" panose="020B0502040204020203" charset="0"/>
              </a:rPr>
              <a:t>Need Of Cloud Computing</a:t>
            </a:r>
          </a:p>
        </p:txBody>
      </p:sp>
      <p:sp>
        <p:nvSpPr>
          <p:cNvPr id="65" name="Text Box 64"/>
          <p:cNvSpPr txBox="1"/>
          <p:nvPr/>
        </p:nvSpPr>
        <p:spPr>
          <a:xfrm>
            <a:off x="-635" y="1242060"/>
            <a:ext cx="10633710" cy="5539105"/>
          </a:xfrm>
          <a:prstGeom prst="rect">
            <a:avLst/>
          </a:prstGeom>
          <a:noFill/>
        </p:spPr>
        <p:txBody>
          <a:bodyPr wrap="square" rtlCol="0">
            <a:spAutoFit/>
          </a:bodyPr>
          <a:lstStyle/>
          <a:p>
            <a:r>
              <a:rPr lang="en-US" altLang="en-US" sz="2000" b="1">
                <a:latin typeface="Calibri Light" panose="020F0302020204030204" charset="0"/>
                <a:cs typeface="Calibri Light" panose="020F0302020204030204" charset="0"/>
              </a:rPr>
              <a:t>Cost Savings: </a:t>
            </a:r>
            <a:r>
              <a:rPr lang="en-US" altLang="en-US">
                <a:latin typeface="Calibri Light" panose="020F0302020204030204" charset="0"/>
                <a:cs typeface="Calibri Light" panose="020F0302020204030204" charset="0"/>
              </a:rPr>
              <a:t>Cloud computing eliminates the need for buying and maintaining expensive servers.</a:t>
            </a:r>
          </a:p>
          <a:p>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Netflix uses AWS to stream movies without investing in its own servers.</a:t>
            </a:r>
          </a:p>
          <a:p>
            <a:endParaRPr lang="en-US" altLang="en-US">
              <a:latin typeface="Calibri Light" panose="020F0302020204030204" charset="0"/>
              <a:cs typeface="Calibri Light" panose="020F0302020204030204" charset="0"/>
            </a:endParaRPr>
          </a:p>
          <a:p>
            <a:r>
              <a:rPr lang="en-US" altLang="en-US" sz="2000" b="1">
                <a:latin typeface="Calibri Light" panose="020F0302020204030204" charset="0"/>
                <a:cs typeface="Calibri Light" panose="020F0302020204030204" charset="0"/>
              </a:rPr>
              <a:t>Scalability:</a:t>
            </a:r>
            <a:r>
              <a:rPr lang="en-US" altLang="en-US" sz="2000">
                <a:latin typeface="Calibri Light" panose="020F0302020204030204" charset="0"/>
                <a:cs typeface="Calibri Light" panose="020F0302020204030204" charset="0"/>
              </a:rPr>
              <a:t> </a:t>
            </a:r>
            <a:r>
              <a:rPr lang="en-US" altLang="en-US">
                <a:latin typeface="Calibri Light" panose="020F0302020204030204" charset="0"/>
                <a:cs typeface="Calibri Light" panose="020F0302020204030204" charset="0"/>
              </a:rPr>
              <a:t>Cloud services allow businesses to easily increase or decrease resources based on demand.</a:t>
            </a:r>
          </a:p>
          <a:p>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When a new season of a popular show is released, Netflix can quickly scale up its cloud resources to handle more viewers.</a:t>
            </a:r>
          </a:p>
          <a:p>
            <a:endParaRPr lang="en-US" altLang="en-US">
              <a:latin typeface="Calibri Light" panose="020F0302020204030204" charset="0"/>
              <a:cs typeface="Calibri Light" panose="020F0302020204030204" charset="0"/>
            </a:endParaRPr>
          </a:p>
          <a:p>
            <a:r>
              <a:rPr lang="en-US" altLang="en-US" sz="2000" b="1">
                <a:latin typeface="Calibri Light" panose="020F0302020204030204" charset="0"/>
                <a:cs typeface="Calibri Light" panose="020F0302020204030204" charset="0"/>
              </a:rPr>
              <a:t>Remote Access: </a:t>
            </a:r>
            <a:r>
              <a:rPr lang="en-US" altLang="en-US">
                <a:latin typeface="Calibri Light" panose="020F0302020204030204" charset="0"/>
                <a:cs typeface="Calibri Light" panose="020F0302020204030204" charset="0"/>
              </a:rPr>
              <a:t>Cloud computing enables employees to work from anywhere and access files on the go.</a:t>
            </a:r>
          </a:p>
          <a:p>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Google Drive lets users access their documents from any device with an internet connection.</a:t>
            </a:r>
          </a:p>
          <a:p>
            <a:endParaRPr lang="en-US" altLang="en-US">
              <a:latin typeface="Calibri Light" panose="020F0302020204030204" charset="0"/>
              <a:cs typeface="Calibri Light" panose="020F0302020204030204" charset="0"/>
            </a:endParaRPr>
          </a:p>
          <a:p>
            <a:r>
              <a:rPr lang="en-US" altLang="en-US" sz="2000" b="1">
                <a:latin typeface="Calibri Light" panose="020F0302020204030204" charset="0"/>
                <a:cs typeface="Calibri Light" panose="020F0302020204030204" charset="0"/>
              </a:rPr>
              <a:t>Data Security and Backup: </a:t>
            </a:r>
            <a:r>
              <a:rPr lang="en-US" altLang="en-US">
                <a:latin typeface="Calibri Light" panose="020F0302020204030204" charset="0"/>
                <a:cs typeface="Calibri Light" panose="020F0302020204030204" charset="0"/>
              </a:rPr>
              <a:t>Cloud services securely store data and provide automatic backup and recovery.</a:t>
            </a:r>
          </a:p>
          <a:p>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Cloud storage platforms like Dropbox ensure files are safe and recoverable in case of data loss.</a:t>
            </a:r>
          </a:p>
          <a:p>
            <a:endParaRPr lang="en-US" altLang="en-US">
              <a:latin typeface="Calibri Light" panose="020F0302020204030204" charset="0"/>
              <a:cs typeface="Calibri Light" panose="020F0302020204030204" charset="0"/>
            </a:endParaRPr>
          </a:p>
          <a:p>
            <a:r>
              <a:rPr lang="en-US" altLang="en-US" sz="2000" b="1">
                <a:latin typeface="Calibri Light" panose="020F0302020204030204" charset="0"/>
                <a:cs typeface="Calibri Light" panose="020F0302020204030204" charset="0"/>
              </a:rPr>
              <a:t>Faster Innovation: </a:t>
            </a:r>
            <a:r>
              <a:rPr lang="en-US" altLang="en-US">
                <a:latin typeface="Calibri Light" panose="020F0302020204030204" charset="0"/>
                <a:cs typeface="Calibri Light" panose="020F0302020204030204" charset="0"/>
              </a:rPr>
              <a:t>Cloud platforms offer tools for rapid app development, AI, and big data analytics.</a:t>
            </a:r>
          </a:p>
          <a:p>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Developers use Google Cloud to build and launch apps faster without worrying about infrastructure.</a:t>
            </a:r>
          </a:p>
          <a:p>
            <a:endParaRPr lang="en-US" altLang="en-US">
              <a:latin typeface="Calibri Light" panose="020F0302020204030204" charset="0"/>
              <a:cs typeface="Calibri Light" panose="020F0302020204030204" charset="0"/>
            </a:endParaRPr>
          </a:p>
          <a:p>
            <a:r>
              <a:rPr lang="en-US" altLang="en-US" sz="2000" b="1">
                <a:latin typeface="Calibri Light" panose="020F0302020204030204" charset="0"/>
                <a:cs typeface="Calibri Light" panose="020F0302020204030204" charset="0"/>
              </a:rPr>
              <a:t>Environmental Sustainability:</a:t>
            </a:r>
            <a:r>
              <a:rPr lang="en-US" altLang="en-US">
                <a:latin typeface="Calibri Light" panose="020F0302020204030204" charset="0"/>
                <a:cs typeface="Calibri Light" panose="020F0302020204030204" charset="0"/>
              </a:rPr>
              <a:t> Cloud data centers are more energy-efficient and reduce the environmental impact compared to on-site data storage.</a:t>
            </a:r>
          </a:p>
          <a:p>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Companies like Google use renewable energy to power their cloud servers.</a:t>
            </a:r>
          </a:p>
        </p:txBody>
      </p:sp>
      <p:grpSp>
        <p:nvGrpSpPr>
          <p:cNvPr id="2" name="Group 1"/>
          <p:cNvGrpSpPr/>
          <p:nvPr/>
        </p:nvGrpSpPr>
        <p:grpSpPr>
          <a:xfrm>
            <a:off x="-299720" y="43180"/>
            <a:ext cx="12508230" cy="6894830"/>
            <a:chOff x="200" y="200"/>
            <a:chExt cx="19248" cy="10856"/>
          </a:xfrm>
        </p:grpSpPr>
        <p:sp>
          <p:nvSpPr>
            <p:cNvPr id="3" name="Freeform 2"/>
            <p:cNvSpPr/>
            <p:nvPr/>
          </p:nvSpPr>
          <p:spPr>
            <a:xfrm>
              <a:off x="200" y="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Freeform 3"/>
            <p:cNvSpPr/>
            <p:nvPr/>
          </p:nvSpPr>
          <p:spPr>
            <a:xfrm>
              <a:off x="17204" y="3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00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2</a:t>
              </a:r>
              <a:r>
                <a:rPr lang="en-US"/>
                <a:t>.</a:t>
              </a:r>
            </a:p>
          </p:txBody>
        </p:sp>
      </p:grpSp>
      <p:sp>
        <p:nvSpPr>
          <p:cNvPr id="66" name="Text Box 65"/>
          <p:cNvSpPr txBox="1"/>
          <p:nvPr/>
        </p:nvSpPr>
        <p:spPr>
          <a:xfrm>
            <a:off x="0" y="474980"/>
            <a:ext cx="10801985" cy="6739255"/>
          </a:xfrm>
          <a:prstGeom prst="rect">
            <a:avLst/>
          </a:prstGeom>
          <a:noFill/>
        </p:spPr>
        <p:txBody>
          <a:bodyPr wrap="square" rtlCol="0">
            <a:spAutoFit/>
          </a:bodyPr>
          <a:lstStyle/>
          <a:p>
            <a:pPr marL="342900" indent="-342900">
              <a:buFont typeface="Arial" panose="020B0604020202020204" pitchFamily="34" charset="0"/>
              <a:buChar char="•"/>
            </a:pPr>
            <a:r>
              <a:rPr lang="en-US" altLang="en-US" sz="2400" b="1"/>
              <a:t>Public Cloud</a:t>
            </a:r>
          </a:p>
          <a:p>
            <a:pPr marL="285750" indent="-285750">
              <a:buFont typeface="Wingdings" panose="05000000000000000000" charset="0"/>
              <a:buChar char="Ø"/>
            </a:pPr>
            <a:r>
              <a:rPr lang="en-US" altLang="en-US" b="1"/>
              <a:t>Definition:</a:t>
            </a:r>
            <a:r>
              <a:rPr lang="en-US" altLang="en-US"/>
              <a:t> Shared services open for public use; anyone can subscribe and access.</a:t>
            </a:r>
          </a:p>
          <a:p>
            <a:pPr marL="285750" indent="-285750">
              <a:buFont typeface="Wingdings" panose="05000000000000000000" charset="0"/>
              <a:buChar char="Ø"/>
            </a:pPr>
            <a:r>
              <a:rPr lang="en-US" altLang="en-US" b="1"/>
              <a:t>Analogy: </a:t>
            </a:r>
            <a:r>
              <a:rPr lang="en-US" altLang="en-US"/>
              <a:t>Like renting a co-working space where multiple companies share the facilities.</a:t>
            </a:r>
          </a:p>
          <a:p>
            <a:pPr marL="285750" indent="-285750">
              <a:buFont typeface="Wingdings" panose="05000000000000000000" charset="0"/>
              <a:buChar char="Ø"/>
            </a:pPr>
            <a:r>
              <a:rPr lang="en-US" altLang="en-US" b="1"/>
              <a:t>Example:</a:t>
            </a:r>
            <a:r>
              <a:rPr lang="en-US" altLang="en-US"/>
              <a:t> Gmail, YouTube, or Microsoft OneDrive use public cloud technology.</a:t>
            </a:r>
          </a:p>
          <a:p>
            <a:pPr marL="285750" indent="-285750">
              <a:buFont typeface="Wingdings" panose="05000000000000000000" charset="0"/>
              <a:buChar char="Ø"/>
            </a:pPr>
            <a:r>
              <a:rPr lang="en-US" altLang="en-US" b="1"/>
              <a:t>Where It’s Used:</a:t>
            </a:r>
            <a:r>
              <a:rPr lang="en-US" altLang="en-US"/>
              <a:t> Hosting websites, streaming videos, and online gaming.</a:t>
            </a:r>
          </a:p>
          <a:p>
            <a:pPr marL="285750" indent="-285750">
              <a:buFont typeface="Wingdings" panose="05000000000000000000" charset="0"/>
              <a:buChar char="Ø"/>
            </a:pPr>
            <a:r>
              <a:rPr lang="en-US" altLang="en-US" b="1"/>
              <a:t>Real Life Example</a:t>
            </a:r>
            <a:r>
              <a:rPr lang="en-US" altLang="en-US"/>
              <a:t>: Netflix uses Amazon Web Services (AWS) to store and stream movies to millions of users worldwide.</a:t>
            </a:r>
          </a:p>
          <a:p>
            <a:pPr marL="342900" indent="-342900">
              <a:buFont typeface="Arial" panose="020B0604020202020204" pitchFamily="34" charset="0"/>
              <a:buChar char="•"/>
            </a:pPr>
            <a:r>
              <a:rPr lang="en-US" altLang="en-US" sz="2400" b="1"/>
              <a:t>Private Cloud</a:t>
            </a:r>
          </a:p>
          <a:p>
            <a:pPr marL="285750" indent="-285750">
              <a:buFont typeface="Wingdings" panose="05000000000000000000" charset="0"/>
              <a:buChar char="Ø"/>
            </a:pPr>
            <a:r>
              <a:rPr lang="en-US" altLang="en-US" b="1"/>
              <a:t>Definition:</a:t>
            </a:r>
            <a:r>
              <a:rPr lang="en-US" altLang="en-US"/>
              <a:t> Dedicated services for a single organization with more security and control.</a:t>
            </a:r>
          </a:p>
          <a:p>
            <a:pPr marL="285750" indent="-285750">
              <a:buFont typeface="Wingdings" panose="05000000000000000000" charset="0"/>
              <a:buChar char="Ø"/>
            </a:pPr>
            <a:r>
              <a:rPr lang="en-US" altLang="en-US" b="1"/>
              <a:t>Analogy: </a:t>
            </a:r>
            <a:r>
              <a:rPr lang="en-US" altLang="en-US"/>
              <a:t>Like owning a private office for your business.</a:t>
            </a:r>
          </a:p>
          <a:p>
            <a:pPr marL="285750" indent="-285750">
              <a:buFont typeface="Wingdings" panose="05000000000000000000" charset="0"/>
              <a:buChar char="Ø"/>
            </a:pPr>
            <a:r>
              <a:rPr lang="en-US" altLang="en-US" b="1"/>
              <a:t>Example:</a:t>
            </a:r>
            <a:r>
              <a:rPr lang="en-US" altLang="en-US"/>
              <a:t> Banks and hospitals use private clouds to secure sensitive data like customer accounts and medical records.</a:t>
            </a:r>
          </a:p>
          <a:p>
            <a:pPr marL="285750" indent="-285750">
              <a:buFont typeface="Wingdings" panose="05000000000000000000" charset="0"/>
              <a:buChar char="Ø"/>
            </a:pPr>
            <a:r>
              <a:rPr lang="en-US" altLang="en-US" b="1"/>
              <a:t>Where It’s Used:</a:t>
            </a:r>
            <a:r>
              <a:rPr lang="en-US" altLang="en-US"/>
              <a:t> Healthcare systems and financial institutions.</a:t>
            </a:r>
          </a:p>
          <a:p>
            <a:pPr marL="285750" indent="-285750">
              <a:buFont typeface="Wingdings" panose="05000000000000000000" charset="0"/>
              <a:buChar char="Ø"/>
            </a:pPr>
            <a:r>
              <a:rPr lang="en-US" altLang="en-US" b="1"/>
              <a:t>Real Life Example:</a:t>
            </a:r>
            <a:r>
              <a:rPr lang="en-US" altLang="en-US"/>
              <a:t> A hospital uses its private cloud to store patient data securely while enabling remote access for doctors.</a:t>
            </a:r>
          </a:p>
          <a:p>
            <a:pPr marL="342900" indent="-342900">
              <a:buFont typeface="Arial" panose="020B0604020202020204" pitchFamily="34" charset="0"/>
              <a:buChar char="•"/>
            </a:pPr>
            <a:r>
              <a:rPr lang="en-US" altLang="en-US" sz="2400" b="1"/>
              <a:t>Hybrid Cloud</a:t>
            </a:r>
          </a:p>
          <a:p>
            <a:pPr marL="285750" indent="-285750">
              <a:buFont typeface="Wingdings" panose="05000000000000000000" charset="0"/>
              <a:buChar char="Ø"/>
            </a:pPr>
            <a:r>
              <a:rPr lang="en-US" altLang="en-US" b="1"/>
              <a:t>Definition: </a:t>
            </a:r>
            <a:r>
              <a:rPr lang="en-US" altLang="en-US"/>
              <a:t>A mix of public and private clouds; sensitive data stays private, while less-critical tasks use the public cloud.</a:t>
            </a:r>
          </a:p>
          <a:p>
            <a:pPr marL="285750" indent="-285750">
              <a:buFont typeface="Wingdings" panose="05000000000000000000" charset="0"/>
              <a:buChar char="Ø"/>
            </a:pPr>
            <a:r>
              <a:rPr lang="en-US" altLang="en-US" b="1"/>
              <a:t>Analogy: </a:t>
            </a:r>
            <a:r>
              <a:rPr lang="en-US" altLang="en-US"/>
              <a:t>Like having a private office for confidential work and using a co-working space for meetings.</a:t>
            </a:r>
          </a:p>
          <a:p>
            <a:pPr marL="285750" indent="-285750">
              <a:buFont typeface="Wingdings" panose="05000000000000000000" charset="0"/>
              <a:buChar char="Ø"/>
            </a:pPr>
            <a:r>
              <a:rPr lang="en-US" altLang="en-US" b="1"/>
              <a:t>Example:</a:t>
            </a:r>
            <a:r>
              <a:rPr lang="en-US" altLang="en-US"/>
              <a:t> A company may keep employee data in a private cloud but use public clouds for marketing tools.</a:t>
            </a:r>
          </a:p>
          <a:p>
            <a:pPr marL="285750" indent="-285750">
              <a:buFont typeface="Wingdings" panose="05000000000000000000" charset="0"/>
              <a:buChar char="Ø"/>
            </a:pPr>
            <a:r>
              <a:rPr lang="en-US" altLang="en-US" b="1"/>
              <a:t>Real Life Example:</a:t>
            </a:r>
            <a:r>
              <a:rPr lang="en-US" altLang="en-US"/>
              <a:t> An e-commerce company uses a private cloud for customer data but leverages AWS for running sales promotions.</a:t>
            </a:r>
          </a:p>
          <a:p>
            <a:pPr indent="0">
              <a:buNone/>
            </a:pPr>
            <a:endParaRPr lang="en-US" altLang="en-US"/>
          </a:p>
        </p:txBody>
      </p:sp>
      <p:sp>
        <p:nvSpPr>
          <p:cNvPr id="67" name="Text Box 66"/>
          <p:cNvSpPr txBox="1"/>
          <p:nvPr/>
        </p:nvSpPr>
        <p:spPr>
          <a:xfrm>
            <a:off x="2774315" y="58420"/>
            <a:ext cx="5476240" cy="583565"/>
          </a:xfrm>
          <a:prstGeom prst="rect">
            <a:avLst/>
          </a:prstGeom>
          <a:solidFill>
            <a:srgbClr val="FF0000"/>
          </a:solidFill>
        </p:spPr>
        <p:txBody>
          <a:bodyPr wrap="square" rtlCol="0">
            <a:spAutoFit/>
          </a:bodyPr>
          <a:lstStyle/>
          <a:p>
            <a:pPr algn="dist"/>
            <a:r>
              <a:rPr lang="en-US" altLang="en-US" sz="3200">
                <a:solidFill>
                  <a:schemeClr val="bg1"/>
                </a:solidFill>
                <a:sym typeface="+mn-ea"/>
              </a:rPr>
              <a:t>Types of Cloud Computing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1"/>
                                          </p:val>
                                        </p:tav>
                                        <p:tav tm="100000">
                                          <p:val>
                                            <p:strVal val="#ppt_x"/>
                                          </p:val>
                                        </p:tav>
                                      </p:tavLst>
                                    </p:anim>
                                    <p:anim calcmode="lin" valueType="num">
                                      <p:cBhvr>
                                        <p:cTn id="9" dur="10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6">
                                            <p:txEl>
                                              <p:pRg st="0" end="0"/>
                                            </p:txEl>
                                          </p:spTgt>
                                        </p:tgtEl>
                                        <p:attrNameLst>
                                          <p:attrName>style.visibility</p:attrName>
                                        </p:attrNameLst>
                                      </p:cBhvr>
                                      <p:to>
                                        <p:strVal val="visible"/>
                                      </p:to>
                                    </p:set>
                                    <p:animEffect transition="in" filter="fade">
                                      <p:cBhvr>
                                        <p:cTn id="14" dur="1000"/>
                                        <p:tgtEl>
                                          <p:spTgt spid="66">
                                            <p:txEl>
                                              <p:pRg st="0" end="0"/>
                                            </p:txEl>
                                          </p:spTgt>
                                        </p:tgtEl>
                                      </p:cBhvr>
                                    </p:animEffect>
                                    <p:anim calcmode="lin" valueType="num">
                                      <p:cBhvr>
                                        <p:cTn id="15"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6">
                                            <p:txEl>
                                              <p:pRg st="1" end="1"/>
                                            </p:txEl>
                                          </p:spTgt>
                                        </p:tgtEl>
                                        <p:attrNameLst>
                                          <p:attrName>style.visibility</p:attrName>
                                        </p:attrNameLst>
                                      </p:cBhvr>
                                      <p:to>
                                        <p:strVal val="visible"/>
                                      </p:to>
                                    </p:set>
                                    <p:animEffect transition="in" filter="fade">
                                      <p:cBhvr>
                                        <p:cTn id="19" dur="1000"/>
                                        <p:tgtEl>
                                          <p:spTgt spid="66">
                                            <p:txEl>
                                              <p:pRg st="1" end="1"/>
                                            </p:txEl>
                                          </p:spTgt>
                                        </p:tgtEl>
                                      </p:cBhvr>
                                    </p:animEffect>
                                    <p:anim calcmode="lin" valueType="num">
                                      <p:cBhvr>
                                        <p:cTn id="20" dur="1000" fill="hold"/>
                                        <p:tgtEl>
                                          <p:spTgt spid="6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6">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6">
                                            <p:txEl>
                                              <p:pRg st="2" end="2"/>
                                            </p:txEl>
                                          </p:spTgt>
                                        </p:tgtEl>
                                        <p:attrNameLst>
                                          <p:attrName>style.visibility</p:attrName>
                                        </p:attrNameLst>
                                      </p:cBhvr>
                                      <p:to>
                                        <p:strVal val="visible"/>
                                      </p:to>
                                    </p:set>
                                    <p:animEffect transition="in" filter="fade">
                                      <p:cBhvr>
                                        <p:cTn id="24" dur="1000"/>
                                        <p:tgtEl>
                                          <p:spTgt spid="66">
                                            <p:txEl>
                                              <p:pRg st="2" end="2"/>
                                            </p:txEl>
                                          </p:spTgt>
                                        </p:tgtEl>
                                      </p:cBhvr>
                                    </p:animEffect>
                                    <p:anim calcmode="lin" valueType="num">
                                      <p:cBhvr>
                                        <p:cTn id="25"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6">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6">
                                            <p:txEl>
                                              <p:pRg st="3" end="3"/>
                                            </p:txEl>
                                          </p:spTgt>
                                        </p:tgtEl>
                                        <p:attrNameLst>
                                          <p:attrName>style.visibility</p:attrName>
                                        </p:attrNameLst>
                                      </p:cBhvr>
                                      <p:to>
                                        <p:strVal val="visible"/>
                                      </p:to>
                                    </p:set>
                                    <p:animEffect transition="in" filter="fade">
                                      <p:cBhvr>
                                        <p:cTn id="29" dur="1000"/>
                                        <p:tgtEl>
                                          <p:spTgt spid="66">
                                            <p:txEl>
                                              <p:pRg st="3" end="3"/>
                                            </p:txEl>
                                          </p:spTgt>
                                        </p:tgtEl>
                                      </p:cBhvr>
                                    </p:animEffect>
                                    <p:anim calcmode="lin" valueType="num">
                                      <p:cBhvr>
                                        <p:cTn id="30" dur="1000" fill="hold"/>
                                        <p:tgtEl>
                                          <p:spTgt spid="6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6">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6">
                                            <p:txEl>
                                              <p:pRg st="4" end="4"/>
                                            </p:txEl>
                                          </p:spTgt>
                                        </p:tgtEl>
                                        <p:attrNameLst>
                                          <p:attrName>style.visibility</p:attrName>
                                        </p:attrNameLst>
                                      </p:cBhvr>
                                      <p:to>
                                        <p:strVal val="visible"/>
                                      </p:to>
                                    </p:set>
                                    <p:animEffect transition="in" filter="fade">
                                      <p:cBhvr>
                                        <p:cTn id="34" dur="1000"/>
                                        <p:tgtEl>
                                          <p:spTgt spid="66">
                                            <p:txEl>
                                              <p:pRg st="4" end="4"/>
                                            </p:txEl>
                                          </p:spTgt>
                                        </p:tgtEl>
                                      </p:cBhvr>
                                    </p:animEffect>
                                    <p:anim calcmode="lin" valueType="num">
                                      <p:cBhvr>
                                        <p:cTn id="35" dur="1000" fill="hold"/>
                                        <p:tgtEl>
                                          <p:spTgt spid="6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6">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6">
                                            <p:txEl>
                                              <p:pRg st="5" end="5"/>
                                            </p:txEl>
                                          </p:spTgt>
                                        </p:tgtEl>
                                        <p:attrNameLst>
                                          <p:attrName>style.visibility</p:attrName>
                                        </p:attrNameLst>
                                      </p:cBhvr>
                                      <p:to>
                                        <p:strVal val="visible"/>
                                      </p:to>
                                    </p:set>
                                    <p:animEffect transition="in" filter="fade">
                                      <p:cBhvr>
                                        <p:cTn id="39" dur="1000"/>
                                        <p:tgtEl>
                                          <p:spTgt spid="66">
                                            <p:txEl>
                                              <p:pRg st="5" end="5"/>
                                            </p:txEl>
                                          </p:spTgt>
                                        </p:tgtEl>
                                      </p:cBhvr>
                                    </p:animEffect>
                                    <p:anim calcmode="lin" valueType="num">
                                      <p:cBhvr>
                                        <p:cTn id="40" dur="1000" fill="hold"/>
                                        <p:tgtEl>
                                          <p:spTgt spid="66">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66">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6">
                                            <p:txEl>
                                              <p:pRg st="6" end="6"/>
                                            </p:txEl>
                                          </p:spTgt>
                                        </p:tgtEl>
                                        <p:attrNameLst>
                                          <p:attrName>style.visibility</p:attrName>
                                        </p:attrNameLst>
                                      </p:cBhvr>
                                      <p:to>
                                        <p:strVal val="visible"/>
                                      </p:to>
                                    </p:set>
                                    <p:animEffect transition="in" filter="fade">
                                      <p:cBhvr>
                                        <p:cTn id="44" dur="1000"/>
                                        <p:tgtEl>
                                          <p:spTgt spid="66">
                                            <p:txEl>
                                              <p:pRg st="6" end="6"/>
                                            </p:txEl>
                                          </p:spTgt>
                                        </p:tgtEl>
                                      </p:cBhvr>
                                    </p:animEffect>
                                    <p:anim calcmode="lin" valueType="num">
                                      <p:cBhvr>
                                        <p:cTn id="45" dur="1000" fill="hold"/>
                                        <p:tgtEl>
                                          <p:spTgt spid="66">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66">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6">
                                            <p:txEl>
                                              <p:pRg st="7" end="7"/>
                                            </p:txEl>
                                          </p:spTgt>
                                        </p:tgtEl>
                                        <p:attrNameLst>
                                          <p:attrName>style.visibility</p:attrName>
                                        </p:attrNameLst>
                                      </p:cBhvr>
                                      <p:to>
                                        <p:strVal val="visible"/>
                                      </p:to>
                                    </p:set>
                                    <p:animEffect transition="in" filter="fade">
                                      <p:cBhvr>
                                        <p:cTn id="49" dur="1000"/>
                                        <p:tgtEl>
                                          <p:spTgt spid="66">
                                            <p:txEl>
                                              <p:pRg st="7" end="7"/>
                                            </p:txEl>
                                          </p:spTgt>
                                        </p:tgtEl>
                                      </p:cBhvr>
                                    </p:animEffect>
                                    <p:anim calcmode="lin" valueType="num">
                                      <p:cBhvr>
                                        <p:cTn id="50" dur="1000" fill="hold"/>
                                        <p:tgtEl>
                                          <p:spTgt spid="66">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66">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6">
                                            <p:txEl>
                                              <p:pRg st="8" end="8"/>
                                            </p:txEl>
                                          </p:spTgt>
                                        </p:tgtEl>
                                        <p:attrNameLst>
                                          <p:attrName>style.visibility</p:attrName>
                                        </p:attrNameLst>
                                      </p:cBhvr>
                                      <p:to>
                                        <p:strVal val="visible"/>
                                      </p:to>
                                    </p:set>
                                    <p:animEffect transition="in" filter="fade">
                                      <p:cBhvr>
                                        <p:cTn id="54" dur="1000"/>
                                        <p:tgtEl>
                                          <p:spTgt spid="66">
                                            <p:txEl>
                                              <p:pRg st="8" end="8"/>
                                            </p:txEl>
                                          </p:spTgt>
                                        </p:tgtEl>
                                      </p:cBhvr>
                                    </p:animEffect>
                                    <p:anim calcmode="lin" valueType="num">
                                      <p:cBhvr>
                                        <p:cTn id="55" dur="1000" fill="hold"/>
                                        <p:tgtEl>
                                          <p:spTgt spid="66">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66">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6">
                                            <p:txEl>
                                              <p:pRg st="9" end="9"/>
                                            </p:txEl>
                                          </p:spTgt>
                                        </p:tgtEl>
                                        <p:attrNameLst>
                                          <p:attrName>style.visibility</p:attrName>
                                        </p:attrNameLst>
                                      </p:cBhvr>
                                      <p:to>
                                        <p:strVal val="visible"/>
                                      </p:to>
                                    </p:set>
                                    <p:animEffect transition="in" filter="fade">
                                      <p:cBhvr>
                                        <p:cTn id="59" dur="1000"/>
                                        <p:tgtEl>
                                          <p:spTgt spid="66">
                                            <p:txEl>
                                              <p:pRg st="9" end="9"/>
                                            </p:txEl>
                                          </p:spTgt>
                                        </p:tgtEl>
                                      </p:cBhvr>
                                    </p:animEffect>
                                    <p:anim calcmode="lin" valueType="num">
                                      <p:cBhvr>
                                        <p:cTn id="60" dur="1000" fill="hold"/>
                                        <p:tgtEl>
                                          <p:spTgt spid="66">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66">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6">
                                            <p:txEl>
                                              <p:pRg st="10" end="10"/>
                                            </p:txEl>
                                          </p:spTgt>
                                        </p:tgtEl>
                                        <p:attrNameLst>
                                          <p:attrName>style.visibility</p:attrName>
                                        </p:attrNameLst>
                                      </p:cBhvr>
                                      <p:to>
                                        <p:strVal val="visible"/>
                                      </p:to>
                                    </p:set>
                                    <p:animEffect transition="in" filter="fade">
                                      <p:cBhvr>
                                        <p:cTn id="64" dur="1000"/>
                                        <p:tgtEl>
                                          <p:spTgt spid="66">
                                            <p:txEl>
                                              <p:pRg st="10" end="10"/>
                                            </p:txEl>
                                          </p:spTgt>
                                        </p:tgtEl>
                                      </p:cBhvr>
                                    </p:animEffect>
                                    <p:anim calcmode="lin" valueType="num">
                                      <p:cBhvr>
                                        <p:cTn id="65" dur="1000" fill="hold"/>
                                        <p:tgtEl>
                                          <p:spTgt spid="66">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66">
                                            <p:txEl>
                                              <p:pRg st="10" end="1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6">
                                            <p:txEl>
                                              <p:pRg st="11" end="11"/>
                                            </p:txEl>
                                          </p:spTgt>
                                        </p:tgtEl>
                                        <p:attrNameLst>
                                          <p:attrName>style.visibility</p:attrName>
                                        </p:attrNameLst>
                                      </p:cBhvr>
                                      <p:to>
                                        <p:strVal val="visible"/>
                                      </p:to>
                                    </p:set>
                                    <p:animEffect transition="in" filter="fade">
                                      <p:cBhvr>
                                        <p:cTn id="69" dur="1000"/>
                                        <p:tgtEl>
                                          <p:spTgt spid="66">
                                            <p:txEl>
                                              <p:pRg st="11" end="11"/>
                                            </p:txEl>
                                          </p:spTgt>
                                        </p:tgtEl>
                                      </p:cBhvr>
                                    </p:animEffect>
                                    <p:anim calcmode="lin" valueType="num">
                                      <p:cBhvr>
                                        <p:cTn id="70" dur="1000" fill="hold"/>
                                        <p:tgtEl>
                                          <p:spTgt spid="66">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66">
                                            <p:txEl>
                                              <p:pRg st="11" end="11"/>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6">
                                            <p:txEl>
                                              <p:pRg st="12" end="12"/>
                                            </p:txEl>
                                          </p:spTgt>
                                        </p:tgtEl>
                                        <p:attrNameLst>
                                          <p:attrName>style.visibility</p:attrName>
                                        </p:attrNameLst>
                                      </p:cBhvr>
                                      <p:to>
                                        <p:strVal val="visible"/>
                                      </p:to>
                                    </p:set>
                                    <p:animEffect transition="in" filter="fade">
                                      <p:cBhvr>
                                        <p:cTn id="74" dur="1000"/>
                                        <p:tgtEl>
                                          <p:spTgt spid="66">
                                            <p:txEl>
                                              <p:pRg st="12" end="12"/>
                                            </p:txEl>
                                          </p:spTgt>
                                        </p:tgtEl>
                                      </p:cBhvr>
                                    </p:animEffect>
                                    <p:anim calcmode="lin" valueType="num">
                                      <p:cBhvr>
                                        <p:cTn id="75" dur="1000" fill="hold"/>
                                        <p:tgtEl>
                                          <p:spTgt spid="66">
                                            <p:txEl>
                                              <p:pRg st="12" end="12"/>
                                            </p:txEl>
                                          </p:spTgt>
                                        </p:tgtEl>
                                        <p:attrNameLst>
                                          <p:attrName>ppt_x</p:attrName>
                                        </p:attrNameLst>
                                      </p:cBhvr>
                                      <p:tavLst>
                                        <p:tav tm="0">
                                          <p:val>
                                            <p:strVal val="#ppt_x"/>
                                          </p:val>
                                        </p:tav>
                                        <p:tav tm="100000">
                                          <p:val>
                                            <p:strVal val="#ppt_x"/>
                                          </p:val>
                                        </p:tav>
                                      </p:tavLst>
                                    </p:anim>
                                    <p:anim calcmode="lin" valueType="num">
                                      <p:cBhvr>
                                        <p:cTn id="76" dur="1000" fill="hold"/>
                                        <p:tgtEl>
                                          <p:spTgt spid="66">
                                            <p:txEl>
                                              <p:pRg st="12" end="12"/>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66">
                                            <p:txEl>
                                              <p:pRg st="13" end="13"/>
                                            </p:txEl>
                                          </p:spTgt>
                                        </p:tgtEl>
                                        <p:attrNameLst>
                                          <p:attrName>style.visibility</p:attrName>
                                        </p:attrNameLst>
                                      </p:cBhvr>
                                      <p:to>
                                        <p:strVal val="visible"/>
                                      </p:to>
                                    </p:set>
                                    <p:animEffect transition="in" filter="fade">
                                      <p:cBhvr>
                                        <p:cTn id="79" dur="1000"/>
                                        <p:tgtEl>
                                          <p:spTgt spid="66">
                                            <p:txEl>
                                              <p:pRg st="13" end="13"/>
                                            </p:txEl>
                                          </p:spTgt>
                                        </p:tgtEl>
                                      </p:cBhvr>
                                    </p:animEffect>
                                    <p:anim calcmode="lin" valueType="num">
                                      <p:cBhvr>
                                        <p:cTn id="80" dur="1000" fill="hold"/>
                                        <p:tgtEl>
                                          <p:spTgt spid="66">
                                            <p:txEl>
                                              <p:pRg st="13" end="13"/>
                                            </p:txEl>
                                          </p:spTgt>
                                        </p:tgtEl>
                                        <p:attrNameLst>
                                          <p:attrName>ppt_x</p:attrName>
                                        </p:attrNameLst>
                                      </p:cBhvr>
                                      <p:tavLst>
                                        <p:tav tm="0">
                                          <p:val>
                                            <p:strVal val="#ppt_x"/>
                                          </p:val>
                                        </p:tav>
                                        <p:tav tm="100000">
                                          <p:val>
                                            <p:strVal val="#ppt_x"/>
                                          </p:val>
                                        </p:tav>
                                      </p:tavLst>
                                    </p:anim>
                                    <p:anim calcmode="lin" valueType="num">
                                      <p:cBhvr>
                                        <p:cTn id="81" dur="1000" fill="hold"/>
                                        <p:tgtEl>
                                          <p:spTgt spid="66">
                                            <p:txEl>
                                              <p:pRg st="13" end="13"/>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66">
                                            <p:txEl>
                                              <p:pRg st="14" end="14"/>
                                            </p:txEl>
                                          </p:spTgt>
                                        </p:tgtEl>
                                        <p:attrNameLst>
                                          <p:attrName>style.visibility</p:attrName>
                                        </p:attrNameLst>
                                      </p:cBhvr>
                                      <p:to>
                                        <p:strVal val="visible"/>
                                      </p:to>
                                    </p:set>
                                    <p:animEffect transition="in" filter="fade">
                                      <p:cBhvr>
                                        <p:cTn id="84" dur="1000"/>
                                        <p:tgtEl>
                                          <p:spTgt spid="66">
                                            <p:txEl>
                                              <p:pRg st="14" end="14"/>
                                            </p:txEl>
                                          </p:spTgt>
                                        </p:tgtEl>
                                      </p:cBhvr>
                                    </p:animEffect>
                                    <p:anim calcmode="lin" valueType="num">
                                      <p:cBhvr>
                                        <p:cTn id="85" dur="1000" fill="hold"/>
                                        <p:tgtEl>
                                          <p:spTgt spid="66">
                                            <p:txEl>
                                              <p:pRg st="14" end="14"/>
                                            </p:txEl>
                                          </p:spTgt>
                                        </p:tgtEl>
                                        <p:attrNameLst>
                                          <p:attrName>ppt_x</p:attrName>
                                        </p:attrNameLst>
                                      </p:cBhvr>
                                      <p:tavLst>
                                        <p:tav tm="0">
                                          <p:val>
                                            <p:strVal val="#ppt_x"/>
                                          </p:val>
                                        </p:tav>
                                        <p:tav tm="100000">
                                          <p:val>
                                            <p:strVal val="#ppt_x"/>
                                          </p:val>
                                        </p:tav>
                                      </p:tavLst>
                                    </p:anim>
                                    <p:anim calcmode="lin" valueType="num">
                                      <p:cBhvr>
                                        <p:cTn id="86" dur="1000" fill="hold"/>
                                        <p:tgtEl>
                                          <p:spTgt spid="66">
                                            <p:txEl>
                                              <p:pRg st="14" end="14"/>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6">
                                            <p:txEl>
                                              <p:pRg st="15" end="15"/>
                                            </p:txEl>
                                          </p:spTgt>
                                        </p:tgtEl>
                                        <p:attrNameLst>
                                          <p:attrName>style.visibility</p:attrName>
                                        </p:attrNameLst>
                                      </p:cBhvr>
                                      <p:to>
                                        <p:strVal val="visible"/>
                                      </p:to>
                                    </p:set>
                                    <p:animEffect transition="in" filter="fade">
                                      <p:cBhvr>
                                        <p:cTn id="89" dur="1000"/>
                                        <p:tgtEl>
                                          <p:spTgt spid="66">
                                            <p:txEl>
                                              <p:pRg st="15" end="15"/>
                                            </p:txEl>
                                          </p:spTgt>
                                        </p:tgtEl>
                                      </p:cBhvr>
                                    </p:animEffect>
                                    <p:anim calcmode="lin" valueType="num">
                                      <p:cBhvr>
                                        <p:cTn id="90" dur="1000" fill="hold"/>
                                        <p:tgtEl>
                                          <p:spTgt spid="66">
                                            <p:txEl>
                                              <p:pRg st="15" end="15"/>
                                            </p:txEl>
                                          </p:spTgt>
                                        </p:tgtEl>
                                        <p:attrNameLst>
                                          <p:attrName>ppt_x</p:attrName>
                                        </p:attrNameLst>
                                      </p:cBhvr>
                                      <p:tavLst>
                                        <p:tav tm="0">
                                          <p:val>
                                            <p:strVal val="#ppt_x"/>
                                          </p:val>
                                        </p:tav>
                                        <p:tav tm="100000">
                                          <p:val>
                                            <p:strVal val="#ppt_x"/>
                                          </p:val>
                                        </p:tav>
                                      </p:tavLst>
                                    </p:anim>
                                    <p:anim calcmode="lin" valueType="num">
                                      <p:cBhvr>
                                        <p:cTn id="91" dur="1000" fill="hold"/>
                                        <p:tgtEl>
                                          <p:spTgt spid="66">
                                            <p:txEl>
                                              <p:pRg st="15" end="15"/>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66">
                                            <p:txEl>
                                              <p:pRg st="16" end="16"/>
                                            </p:txEl>
                                          </p:spTgt>
                                        </p:tgtEl>
                                        <p:attrNameLst>
                                          <p:attrName>style.visibility</p:attrName>
                                        </p:attrNameLst>
                                      </p:cBhvr>
                                      <p:to>
                                        <p:strVal val="visible"/>
                                      </p:to>
                                    </p:set>
                                    <p:animEffect transition="in" filter="fade">
                                      <p:cBhvr>
                                        <p:cTn id="94" dur="1000"/>
                                        <p:tgtEl>
                                          <p:spTgt spid="66">
                                            <p:txEl>
                                              <p:pRg st="16" end="16"/>
                                            </p:txEl>
                                          </p:spTgt>
                                        </p:tgtEl>
                                      </p:cBhvr>
                                    </p:animEffect>
                                    <p:anim calcmode="lin" valueType="num">
                                      <p:cBhvr>
                                        <p:cTn id="95" dur="1000" fill="hold"/>
                                        <p:tgtEl>
                                          <p:spTgt spid="66">
                                            <p:txEl>
                                              <p:pRg st="16" end="16"/>
                                            </p:txEl>
                                          </p:spTgt>
                                        </p:tgtEl>
                                        <p:attrNameLst>
                                          <p:attrName>ppt_x</p:attrName>
                                        </p:attrNameLst>
                                      </p:cBhvr>
                                      <p:tavLst>
                                        <p:tav tm="0">
                                          <p:val>
                                            <p:strVal val="#ppt_x"/>
                                          </p:val>
                                        </p:tav>
                                        <p:tav tm="100000">
                                          <p:val>
                                            <p:strVal val="#ppt_x"/>
                                          </p:val>
                                        </p:tav>
                                      </p:tavLst>
                                    </p:anim>
                                    <p:anim calcmode="lin" valueType="num">
                                      <p:cBhvr>
                                        <p:cTn id="96" dur="1000" fill="hold"/>
                                        <p:tgtEl>
                                          <p:spTgt spid="66">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16230" y="-38100"/>
            <a:ext cx="12508230" cy="6932930"/>
            <a:chOff x="571" y="-32"/>
            <a:chExt cx="19248" cy="10856"/>
          </a:xfrm>
        </p:grpSpPr>
        <p:sp>
          <p:nvSpPr>
            <p:cNvPr id="35" name="Freeform 34"/>
            <p:cNvSpPr/>
            <p:nvPr/>
          </p:nvSpPr>
          <p:spPr>
            <a:xfrm>
              <a:off x="571"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35"/>
            <p:cNvSpPr/>
            <p:nvPr/>
          </p:nvSpPr>
          <p:spPr>
            <a:xfrm>
              <a:off x="17575"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FF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1.</a:t>
              </a:r>
            </a:p>
          </p:txBody>
        </p:sp>
      </p:grpSp>
      <p:grpSp>
        <p:nvGrpSpPr>
          <p:cNvPr id="58" name="Group 57"/>
          <p:cNvGrpSpPr/>
          <p:nvPr/>
        </p:nvGrpSpPr>
        <p:grpSpPr>
          <a:xfrm>
            <a:off x="-316230" y="43180"/>
            <a:ext cx="12508230" cy="6894830"/>
            <a:chOff x="200" y="200"/>
            <a:chExt cx="19248" cy="10856"/>
          </a:xfrm>
        </p:grpSpPr>
        <p:sp>
          <p:nvSpPr>
            <p:cNvPr id="37" name="Freeform 36"/>
            <p:cNvSpPr/>
            <p:nvPr/>
          </p:nvSpPr>
          <p:spPr>
            <a:xfrm>
              <a:off x="200" y="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37"/>
            <p:cNvSpPr/>
            <p:nvPr/>
          </p:nvSpPr>
          <p:spPr>
            <a:xfrm>
              <a:off x="17204" y="3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00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2</a:t>
              </a:r>
              <a:r>
                <a:rPr lang="en-US"/>
                <a:t>.</a:t>
              </a:r>
            </a:p>
          </p:txBody>
        </p:sp>
      </p:grpSp>
      <p:grpSp>
        <p:nvGrpSpPr>
          <p:cNvPr id="2" name="Group 1"/>
          <p:cNvGrpSpPr/>
          <p:nvPr/>
        </p:nvGrpSpPr>
        <p:grpSpPr>
          <a:xfrm>
            <a:off x="-316230" y="0"/>
            <a:ext cx="12508230" cy="6894830"/>
            <a:chOff x="-21153" y="-61"/>
            <a:chExt cx="19698" cy="10858"/>
          </a:xfrm>
        </p:grpSpPr>
        <p:sp>
          <p:nvSpPr>
            <p:cNvPr id="39" name="Freeform 38"/>
            <p:cNvSpPr/>
            <p:nvPr/>
          </p:nvSpPr>
          <p:spPr>
            <a:xfrm>
              <a:off x="-21153" y="-61"/>
              <a:ext cx="19698" cy="1085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39"/>
            <p:cNvSpPr/>
            <p:nvPr/>
          </p:nvSpPr>
          <p:spPr>
            <a:xfrm>
              <a:off x="-3751" y="3246"/>
              <a:ext cx="2296" cy="4246"/>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gradFill>
              <a:gsLst>
                <a:gs pos="0">
                  <a:srgbClr val="7B32B2"/>
                </a:gs>
                <a:gs pos="100000">
                  <a:srgbClr val="401A5D"/>
                </a:gs>
              </a:gsLst>
              <a:lin scaled="0"/>
            </a:gra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3.</a:t>
              </a:r>
            </a:p>
          </p:txBody>
        </p:sp>
      </p:grpSp>
      <p:grpSp>
        <p:nvGrpSpPr>
          <p:cNvPr id="61" name="Group 60"/>
          <p:cNvGrpSpPr/>
          <p:nvPr/>
        </p:nvGrpSpPr>
        <p:grpSpPr>
          <a:xfrm>
            <a:off x="-14217015" y="-38735"/>
            <a:ext cx="12508230" cy="6894830"/>
            <a:chOff x="-48" y="-32"/>
            <a:chExt cx="19248" cy="10856"/>
          </a:xfrm>
        </p:grpSpPr>
        <p:sp>
          <p:nvSpPr>
            <p:cNvPr id="41" name="Freeform 40"/>
            <p:cNvSpPr/>
            <p:nvPr/>
          </p:nvSpPr>
          <p:spPr>
            <a:xfrm>
              <a:off x="-48"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41"/>
            <p:cNvSpPr/>
            <p:nvPr/>
          </p:nvSpPr>
          <p:spPr>
            <a:xfrm>
              <a:off x="16956"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00206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4.</a:t>
              </a:r>
            </a:p>
          </p:txBody>
        </p:sp>
      </p:grpSp>
      <p:grpSp>
        <p:nvGrpSpPr>
          <p:cNvPr id="60" name="Group 59"/>
          <p:cNvGrpSpPr/>
          <p:nvPr/>
        </p:nvGrpSpPr>
        <p:grpSpPr>
          <a:xfrm>
            <a:off x="-14895830" y="-38735"/>
            <a:ext cx="12508230" cy="6894830"/>
            <a:chOff x="639" y="10425"/>
            <a:chExt cx="19248" cy="10856"/>
          </a:xfrm>
        </p:grpSpPr>
        <p:sp>
          <p:nvSpPr>
            <p:cNvPr id="43" name="Freeform 42"/>
            <p:cNvSpPr/>
            <p:nvPr/>
          </p:nvSpPr>
          <p:spPr>
            <a:xfrm>
              <a:off x="639" y="10425"/>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43"/>
            <p:cNvSpPr/>
            <p:nvPr/>
          </p:nvSpPr>
          <p:spPr>
            <a:xfrm>
              <a:off x="17643" y="13731"/>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6"/>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5.</a:t>
              </a:r>
            </a:p>
          </p:txBody>
        </p:sp>
      </p:grpSp>
      <p:grpSp>
        <p:nvGrpSpPr>
          <p:cNvPr id="54" name="Group 53"/>
          <p:cNvGrpSpPr/>
          <p:nvPr/>
        </p:nvGrpSpPr>
        <p:grpSpPr>
          <a:xfrm>
            <a:off x="-15621000" y="-38735"/>
            <a:ext cx="12508230" cy="6894830"/>
            <a:chOff x="1000" y="1000"/>
            <a:chExt cx="19248" cy="10856"/>
          </a:xfrm>
        </p:grpSpPr>
        <p:sp>
          <p:nvSpPr>
            <p:cNvPr id="45" name="Freeform 44"/>
            <p:cNvSpPr/>
            <p:nvPr/>
          </p:nvSpPr>
          <p:spPr>
            <a:xfrm>
              <a:off x="1000" y="10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45"/>
            <p:cNvSpPr/>
            <p:nvPr/>
          </p:nvSpPr>
          <p:spPr>
            <a:xfrm>
              <a:off x="18004" y="43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6.</a:t>
              </a:r>
            </a:p>
          </p:txBody>
        </p:sp>
      </p:grpSp>
      <p:grpSp>
        <p:nvGrpSpPr>
          <p:cNvPr id="53" name="Group 52"/>
          <p:cNvGrpSpPr/>
          <p:nvPr/>
        </p:nvGrpSpPr>
        <p:grpSpPr>
          <a:xfrm>
            <a:off x="-16276320" y="-38100"/>
            <a:ext cx="12508230" cy="6894830"/>
            <a:chOff x="1200" y="1200"/>
            <a:chExt cx="19248" cy="10856"/>
          </a:xfrm>
        </p:grpSpPr>
        <p:sp>
          <p:nvSpPr>
            <p:cNvPr id="47" name="Freeform 46"/>
            <p:cNvSpPr/>
            <p:nvPr/>
          </p:nvSpPr>
          <p:spPr>
            <a:xfrm>
              <a:off x="1200" y="1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47"/>
            <p:cNvSpPr/>
            <p:nvPr/>
          </p:nvSpPr>
          <p:spPr>
            <a:xfrm>
              <a:off x="18204" y="4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2"/>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7.</a:t>
              </a:r>
            </a:p>
          </p:txBody>
        </p:sp>
      </p:grpSp>
      <p:sp>
        <p:nvSpPr>
          <p:cNvPr id="63" name="Text Box 62"/>
          <p:cNvSpPr txBox="1"/>
          <p:nvPr/>
        </p:nvSpPr>
        <p:spPr>
          <a:xfrm>
            <a:off x="3542665" y="43180"/>
            <a:ext cx="3547745" cy="1198880"/>
          </a:xfrm>
          <a:prstGeom prst="rect">
            <a:avLst/>
          </a:prstGeom>
          <a:solidFill>
            <a:srgbClr val="7030A0"/>
          </a:solidFill>
        </p:spPr>
        <p:txBody>
          <a:bodyPr wrap="square" rtlCol="0">
            <a:spAutoFit/>
          </a:bodyPr>
          <a:lstStyle/>
          <a:p>
            <a:pPr algn="dist"/>
            <a:r>
              <a:rPr lang="en-US" altLang="en-US" sz="3600">
                <a:solidFill>
                  <a:schemeClr val="bg1"/>
                </a:solidFill>
                <a:latin typeface="Bahnschrift" panose="020B0502040204020203" charset="0"/>
                <a:cs typeface="Bahnschrift" panose="020B0502040204020203" charset="0"/>
              </a:rPr>
              <a:t>Cloud Service Models </a:t>
            </a:r>
          </a:p>
        </p:txBody>
      </p:sp>
      <p:sp>
        <p:nvSpPr>
          <p:cNvPr id="65" name="Text Box 64"/>
          <p:cNvSpPr txBox="1"/>
          <p:nvPr/>
        </p:nvSpPr>
        <p:spPr>
          <a:xfrm>
            <a:off x="-635" y="1242060"/>
            <a:ext cx="10633710" cy="5354320"/>
          </a:xfrm>
          <a:prstGeom prst="rect">
            <a:avLst/>
          </a:prstGeom>
          <a:noFill/>
        </p:spPr>
        <p:txBody>
          <a:bodyPr wrap="square" rtlCol="0">
            <a:spAutoFit/>
          </a:bodyPr>
          <a:lstStyle/>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Infrastructure as a Service (IaaS)</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Definition:</a:t>
            </a:r>
            <a:r>
              <a:rPr lang="en-US" altLang="en-US">
                <a:latin typeface="Calibri Light" panose="020F0302020204030204" charset="0"/>
                <a:cs typeface="Calibri Light" panose="020F0302020204030204" charset="0"/>
              </a:rPr>
              <a:t> Provides virtual computers and servers for users to customize and use.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Analogy: </a:t>
            </a:r>
            <a:r>
              <a:rPr lang="en-US" altLang="en-US">
                <a:latin typeface="Calibri Light" panose="020F0302020204030204" charset="0"/>
                <a:cs typeface="Calibri Light" panose="020F0302020204030204" charset="0"/>
              </a:rPr>
              <a:t>Like renting a blank apartment where you bring your furniture and set it up the way you like.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AWS EC2 (Elastic Compute Cloud) or Microsoft Azure Virtual Machines.</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Real Life Example:</a:t>
            </a:r>
            <a:r>
              <a:rPr lang="en-US" altLang="en-US">
                <a:latin typeface="Calibri Light" panose="020F0302020204030204" charset="0"/>
                <a:cs typeface="Calibri Light" panose="020F0302020204030204" charset="0"/>
              </a:rPr>
              <a:t> A startup builds its website on AWS without buying its own physical servers.</a:t>
            </a:r>
          </a:p>
          <a:p>
            <a:pPr marL="285750" indent="-285750">
              <a:buFont typeface="Wingdings" panose="05000000000000000000" charset="0"/>
              <a:buChar char="Ø"/>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Platform as a Service (PaaS)</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Definition:</a:t>
            </a:r>
            <a:r>
              <a:rPr lang="en-US" altLang="en-US">
                <a:latin typeface="Calibri Light" panose="020F0302020204030204" charset="0"/>
                <a:cs typeface="Calibri Light" panose="020F0302020204030204" charset="0"/>
              </a:rPr>
              <a:t> Offers pre-built tools and environments for developers to create and deploy applications.</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Analogy:</a:t>
            </a:r>
            <a:r>
              <a:rPr lang="en-US" altLang="en-US">
                <a:latin typeface="Calibri Light" panose="020F0302020204030204" charset="0"/>
                <a:cs typeface="Calibri Light" panose="020F0302020204030204" charset="0"/>
              </a:rPr>
              <a:t> Like renting a furnished apartment where you can focus on living without worrying about setup.</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Google App Engine or Microsoft Azure App Service.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Real Life Example:</a:t>
            </a:r>
            <a:r>
              <a:rPr lang="en-US" altLang="en-US">
                <a:latin typeface="Calibri Light" panose="020F0302020204030204" charset="0"/>
                <a:cs typeface="Calibri Light" panose="020F0302020204030204" charset="0"/>
              </a:rPr>
              <a:t> A developer uses Heroku to build and host an app without worrying about server configurations.</a:t>
            </a:r>
          </a:p>
          <a:p>
            <a:pPr marL="285750" indent="-285750">
              <a:buFont typeface="Wingdings" panose="05000000000000000000" charset="0"/>
              <a:buChar char="Ø"/>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Software as a Service (SaaS)</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Definition:</a:t>
            </a:r>
            <a:r>
              <a:rPr lang="en-US" altLang="en-US">
                <a:latin typeface="Calibri Light" panose="020F0302020204030204" charset="0"/>
                <a:cs typeface="Calibri Light" panose="020F0302020204030204" charset="0"/>
              </a:rPr>
              <a:t> Ready-to-use software applications delivered online.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Analogy: </a:t>
            </a:r>
            <a:r>
              <a:rPr lang="en-US" altLang="en-US">
                <a:latin typeface="Calibri Light" panose="020F0302020204030204" charset="0"/>
                <a:cs typeface="Calibri Light" panose="020F0302020204030204" charset="0"/>
              </a:rPr>
              <a:t>Like subscribing to a streaming service where everything is ready; you just enjoy the content.</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Example: </a:t>
            </a:r>
            <a:r>
              <a:rPr lang="en-US" altLang="en-US">
                <a:latin typeface="Calibri Light" panose="020F0302020204030204" charset="0"/>
                <a:cs typeface="Calibri Light" panose="020F0302020204030204" charset="0"/>
              </a:rPr>
              <a:t>Google Docs, Dropbox, and Zoom.</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Real Life Example: </a:t>
            </a:r>
            <a:r>
              <a:rPr lang="en-US" altLang="en-US">
                <a:latin typeface="Calibri Light" panose="020F0302020204030204" charset="0"/>
                <a:cs typeface="Calibri Light" panose="020F0302020204030204" charset="0"/>
              </a:rPr>
              <a:t>A student uses Google Docs to write assignments and save them automatically in the cloud.</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1"/>
                                          </p:val>
                                        </p:tav>
                                        <p:tav tm="100000">
                                          <p:val>
                                            <p:strVal val="#ppt_x"/>
                                          </p:val>
                                        </p:tav>
                                      </p:tavLst>
                                    </p:anim>
                                    <p:anim calcmode="lin" valueType="num">
                                      <p:cBhvr>
                                        <p:cTn id="9"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p:bldP spid="65" grpId="0"/>
      <p:bldP spid="6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16230" y="-38100"/>
            <a:ext cx="12508230" cy="6932930"/>
            <a:chOff x="571" y="-32"/>
            <a:chExt cx="19248" cy="10856"/>
          </a:xfrm>
        </p:grpSpPr>
        <p:sp>
          <p:nvSpPr>
            <p:cNvPr id="35" name="Freeform 34"/>
            <p:cNvSpPr/>
            <p:nvPr/>
          </p:nvSpPr>
          <p:spPr>
            <a:xfrm>
              <a:off x="571"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35"/>
            <p:cNvSpPr/>
            <p:nvPr/>
          </p:nvSpPr>
          <p:spPr>
            <a:xfrm>
              <a:off x="17575"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FF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1.</a:t>
              </a:r>
            </a:p>
          </p:txBody>
        </p:sp>
      </p:grpSp>
      <p:grpSp>
        <p:nvGrpSpPr>
          <p:cNvPr id="58" name="Group 57"/>
          <p:cNvGrpSpPr/>
          <p:nvPr/>
        </p:nvGrpSpPr>
        <p:grpSpPr>
          <a:xfrm>
            <a:off x="-316230" y="43180"/>
            <a:ext cx="12508230" cy="6894830"/>
            <a:chOff x="200" y="200"/>
            <a:chExt cx="19248" cy="10856"/>
          </a:xfrm>
        </p:grpSpPr>
        <p:sp>
          <p:nvSpPr>
            <p:cNvPr id="37" name="Freeform 36"/>
            <p:cNvSpPr/>
            <p:nvPr/>
          </p:nvSpPr>
          <p:spPr>
            <a:xfrm>
              <a:off x="200" y="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37"/>
            <p:cNvSpPr/>
            <p:nvPr/>
          </p:nvSpPr>
          <p:spPr>
            <a:xfrm>
              <a:off x="17204" y="3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00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2</a:t>
              </a:r>
              <a:r>
                <a:rPr lang="en-US"/>
                <a:t>.</a:t>
              </a:r>
            </a:p>
          </p:txBody>
        </p:sp>
      </p:grpSp>
      <p:grpSp>
        <p:nvGrpSpPr>
          <p:cNvPr id="57" name="Group 56"/>
          <p:cNvGrpSpPr/>
          <p:nvPr/>
        </p:nvGrpSpPr>
        <p:grpSpPr>
          <a:xfrm>
            <a:off x="-312420" y="-38735"/>
            <a:ext cx="12508230" cy="6894830"/>
            <a:chOff x="400" y="400"/>
            <a:chExt cx="19248" cy="10856"/>
          </a:xfrm>
        </p:grpSpPr>
        <p:sp>
          <p:nvSpPr>
            <p:cNvPr id="39" name="Freeform 38"/>
            <p:cNvSpPr/>
            <p:nvPr/>
          </p:nvSpPr>
          <p:spPr>
            <a:xfrm>
              <a:off x="400" y="4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39"/>
            <p:cNvSpPr/>
            <p:nvPr/>
          </p:nvSpPr>
          <p:spPr>
            <a:xfrm>
              <a:off x="17404" y="37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gradFill>
              <a:gsLst>
                <a:gs pos="0">
                  <a:srgbClr val="7B32B2"/>
                </a:gs>
                <a:gs pos="100000">
                  <a:srgbClr val="401A5D"/>
                </a:gs>
              </a:gsLst>
              <a:lin scaled="0"/>
            </a:gra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3.</a:t>
              </a:r>
            </a:p>
          </p:txBody>
        </p:sp>
      </p:grpSp>
      <p:grpSp>
        <p:nvGrpSpPr>
          <p:cNvPr id="61" name="Group 60"/>
          <p:cNvGrpSpPr/>
          <p:nvPr/>
        </p:nvGrpSpPr>
        <p:grpSpPr>
          <a:xfrm>
            <a:off x="-316230" y="43180"/>
            <a:ext cx="12508230" cy="6894830"/>
            <a:chOff x="-48" y="-32"/>
            <a:chExt cx="19248" cy="10856"/>
          </a:xfrm>
        </p:grpSpPr>
        <p:sp>
          <p:nvSpPr>
            <p:cNvPr id="41" name="Freeform 40"/>
            <p:cNvSpPr/>
            <p:nvPr/>
          </p:nvSpPr>
          <p:spPr>
            <a:xfrm>
              <a:off x="-48"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41"/>
            <p:cNvSpPr/>
            <p:nvPr/>
          </p:nvSpPr>
          <p:spPr>
            <a:xfrm>
              <a:off x="16956"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00206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4.</a:t>
              </a:r>
            </a:p>
          </p:txBody>
        </p:sp>
      </p:grpSp>
      <p:grpSp>
        <p:nvGrpSpPr>
          <p:cNvPr id="60" name="Group 59"/>
          <p:cNvGrpSpPr/>
          <p:nvPr/>
        </p:nvGrpSpPr>
        <p:grpSpPr>
          <a:xfrm>
            <a:off x="-14895830" y="-38735"/>
            <a:ext cx="12508230" cy="6894830"/>
            <a:chOff x="639" y="10425"/>
            <a:chExt cx="19248" cy="10856"/>
          </a:xfrm>
        </p:grpSpPr>
        <p:sp>
          <p:nvSpPr>
            <p:cNvPr id="43" name="Freeform 42"/>
            <p:cNvSpPr/>
            <p:nvPr/>
          </p:nvSpPr>
          <p:spPr>
            <a:xfrm>
              <a:off x="639" y="10425"/>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43"/>
            <p:cNvSpPr/>
            <p:nvPr/>
          </p:nvSpPr>
          <p:spPr>
            <a:xfrm>
              <a:off x="17643" y="13731"/>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6"/>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5.</a:t>
              </a:r>
            </a:p>
          </p:txBody>
        </p:sp>
      </p:grpSp>
      <p:grpSp>
        <p:nvGrpSpPr>
          <p:cNvPr id="54" name="Group 53"/>
          <p:cNvGrpSpPr/>
          <p:nvPr/>
        </p:nvGrpSpPr>
        <p:grpSpPr>
          <a:xfrm>
            <a:off x="-15621000" y="-38735"/>
            <a:ext cx="12508230" cy="6894830"/>
            <a:chOff x="1000" y="1000"/>
            <a:chExt cx="19248" cy="10856"/>
          </a:xfrm>
        </p:grpSpPr>
        <p:sp>
          <p:nvSpPr>
            <p:cNvPr id="45" name="Freeform 44"/>
            <p:cNvSpPr/>
            <p:nvPr/>
          </p:nvSpPr>
          <p:spPr>
            <a:xfrm>
              <a:off x="1000" y="10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45"/>
            <p:cNvSpPr/>
            <p:nvPr/>
          </p:nvSpPr>
          <p:spPr>
            <a:xfrm>
              <a:off x="18004" y="43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6.</a:t>
              </a:r>
            </a:p>
          </p:txBody>
        </p:sp>
      </p:grpSp>
      <p:grpSp>
        <p:nvGrpSpPr>
          <p:cNvPr id="53" name="Group 52"/>
          <p:cNvGrpSpPr/>
          <p:nvPr/>
        </p:nvGrpSpPr>
        <p:grpSpPr>
          <a:xfrm>
            <a:off x="-16276320" y="-38100"/>
            <a:ext cx="12508230" cy="6894830"/>
            <a:chOff x="1200" y="1200"/>
            <a:chExt cx="19248" cy="10856"/>
          </a:xfrm>
        </p:grpSpPr>
        <p:sp>
          <p:nvSpPr>
            <p:cNvPr id="47" name="Freeform 46"/>
            <p:cNvSpPr/>
            <p:nvPr/>
          </p:nvSpPr>
          <p:spPr>
            <a:xfrm>
              <a:off x="1200" y="1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47"/>
            <p:cNvSpPr/>
            <p:nvPr/>
          </p:nvSpPr>
          <p:spPr>
            <a:xfrm>
              <a:off x="18204" y="4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2"/>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7.</a:t>
              </a:r>
            </a:p>
          </p:txBody>
        </p:sp>
      </p:grpSp>
      <p:sp>
        <p:nvSpPr>
          <p:cNvPr id="63" name="Text Box 62"/>
          <p:cNvSpPr txBox="1"/>
          <p:nvPr/>
        </p:nvSpPr>
        <p:spPr>
          <a:xfrm>
            <a:off x="2553970" y="-38735"/>
            <a:ext cx="6047740" cy="1198880"/>
          </a:xfrm>
          <a:prstGeom prst="rect">
            <a:avLst/>
          </a:prstGeom>
          <a:solidFill>
            <a:srgbClr val="002060"/>
          </a:solidFill>
        </p:spPr>
        <p:txBody>
          <a:bodyPr wrap="square" rtlCol="0">
            <a:spAutoFit/>
          </a:bodyPr>
          <a:lstStyle/>
          <a:p>
            <a:pPr algn="dist"/>
            <a:r>
              <a:rPr lang="en-US" altLang="en-US" sz="3600">
                <a:solidFill>
                  <a:schemeClr val="bg1"/>
                </a:solidFill>
                <a:latin typeface="Bahnschrift" panose="020B0502040204020203" charset="0"/>
                <a:cs typeface="Bahnschrift" panose="020B0502040204020203" charset="0"/>
              </a:rPr>
              <a:t>Real-Life Applications of Cloud Computing</a:t>
            </a:r>
          </a:p>
        </p:txBody>
      </p:sp>
      <p:sp>
        <p:nvSpPr>
          <p:cNvPr id="65" name="Text Box 64"/>
          <p:cNvSpPr txBox="1"/>
          <p:nvPr/>
        </p:nvSpPr>
        <p:spPr>
          <a:xfrm>
            <a:off x="-42545" y="1064895"/>
            <a:ext cx="10989945" cy="6375400"/>
          </a:xfrm>
          <a:prstGeom prst="rect">
            <a:avLst/>
          </a:prstGeom>
          <a:noFill/>
        </p:spPr>
        <p:txBody>
          <a:bodyPr wrap="square" rtlCol="0">
            <a:noAutofit/>
          </a:bodyPr>
          <a:lstStyle/>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Storing Photos and Files</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Google Drive lets you save photos, documents, and videos in the cloud so you can access them from your phone, laptop, or tablet.</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Online Classes</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Teachers use Google Classroom to share lessons, and students submit assignments, all through the cloud.</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Streaming Movies</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Netflix stores and streams videos using AWS, ensuring millions can watch without buffering.</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Playing Games</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Google Stadia lets gamers play high-quality games without owning a gaming console. The cloud handles all the processing.</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Shopping Online</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Amazon uses its cloud platform to manage millions of users and orders simultaneously.</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Weather Forecasting</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Meteorologists use cloud computing to process huge amounts of weather data and deliver forecasts.</a:t>
            </a:r>
          </a:p>
          <a:p>
            <a:endParaRPr lang="en-US" altLang="en-US">
              <a:latin typeface="Calibri Light" panose="020F0302020204030204" charset="0"/>
              <a:cs typeface="Calibri Light" panose="020F030202020403020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1"/>
                                          </p:val>
                                        </p:tav>
                                        <p:tav tm="100000">
                                          <p:val>
                                            <p:strVal val="#ppt_x"/>
                                          </p:val>
                                        </p:tav>
                                      </p:tavLst>
                                    </p:anim>
                                    <p:anim calcmode="lin" valueType="num">
                                      <p:cBhvr>
                                        <p:cTn id="9"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p:bldP spid="65" grpId="0"/>
      <p:bldP spid="6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16230" y="-38100"/>
            <a:ext cx="12508230" cy="6932930"/>
            <a:chOff x="571" y="-32"/>
            <a:chExt cx="19248" cy="10856"/>
          </a:xfrm>
        </p:grpSpPr>
        <p:sp>
          <p:nvSpPr>
            <p:cNvPr id="35" name="Freeform 34"/>
            <p:cNvSpPr/>
            <p:nvPr/>
          </p:nvSpPr>
          <p:spPr>
            <a:xfrm>
              <a:off x="571"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35"/>
            <p:cNvSpPr/>
            <p:nvPr/>
          </p:nvSpPr>
          <p:spPr>
            <a:xfrm>
              <a:off x="17575"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FF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1.</a:t>
              </a:r>
            </a:p>
          </p:txBody>
        </p:sp>
      </p:grpSp>
      <p:grpSp>
        <p:nvGrpSpPr>
          <p:cNvPr id="58" name="Group 57"/>
          <p:cNvGrpSpPr/>
          <p:nvPr/>
        </p:nvGrpSpPr>
        <p:grpSpPr>
          <a:xfrm>
            <a:off x="-316230" y="43815"/>
            <a:ext cx="12508230" cy="6894830"/>
            <a:chOff x="200" y="200"/>
            <a:chExt cx="19248" cy="10856"/>
          </a:xfrm>
        </p:grpSpPr>
        <p:sp>
          <p:nvSpPr>
            <p:cNvPr id="37" name="Freeform 36"/>
            <p:cNvSpPr/>
            <p:nvPr/>
          </p:nvSpPr>
          <p:spPr>
            <a:xfrm>
              <a:off x="200" y="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37"/>
            <p:cNvSpPr/>
            <p:nvPr/>
          </p:nvSpPr>
          <p:spPr>
            <a:xfrm>
              <a:off x="17204" y="3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00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2</a:t>
              </a:r>
              <a:r>
                <a:rPr lang="en-US"/>
                <a:t>.</a:t>
              </a:r>
            </a:p>
          </p:txBody>
        </p:sp>
      </p:grpSp>
      <p:grpSp>
        <p:nvGrpSpPr>
          <p:cNvPr id="57" name="Group 56"/>
          <p:cNvGrpSpPr/>
          <p:nvPr/>
        </p:nvGrpSpPr>
        <p:grpSpPr>
          <a:xfrm>
            <a:off x="-316230" y="43815"/>
            <a:ext cx="12508230" cy="6894830"/>
            <a:chOff x="400" y="400"/>
            <a:chExt cx="19248" cy="10856"/>
          </a:xfrm>
        </p:grpSpPr>
        <p:sp>
          <p:nvSpPr>
            <p:cNvPr id="39" name="Freeform 38"/>
            <p:cNvSpPr/>
            <p:nvPr/>
          </p:nvSpPr>
          <p:spPr>
            <a:xfrm>
              <a:off x="400" y="4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39"/>
            <p:cNvSpPr/>
            <p:nvPr/>
          </p:nvSpPr>
          <p:spPr>
            <a:xfrm>
              <a:off x="17404" y="37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gradFill>
              <a:gsLst>
                <a:gs pos="0">
                  <a:srgbClr val="7B32B2"/>
                </a:gs>
                <a:gs pos="100000">
                  <a:srgbClr val="401A5D"/>
                </a:gs>
              </a:gsLst>
              <a:lin scaled="0"/>
            </a:gra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3.</a:t>
              </a:r>
            </a:p>
          </p:txBody>
        </p:sp>
      </p:grpSp>
      <p:grpSp>
        <p:nvGrpSpPr>
          <p:cNvPr id="61" name="Group 60"/>
          <p:cNvGrpSpPr/>
          <p:nvPr/>
        </p:nvGrpSpPr>
        <p:grpSpPr>
          <a:xfrm>
            <a:off x="-316230" y="0"/>
            <a:ext cx="12508230" cy="6894830"/>
            <a:chOff x="-48" y="-32"/>
            <a:chExt cx="19248" cy="10856"/>
          </a:xfrm>
        </p:grpSpPr>
        <p:sp>
          <p:nvSpPr>
            <p:cNvPr id="41" name="Freeform 40"/>
            <p:cNvSpPr/>
            <p:nvPr/>
          </p:nvSpPr>
          <p:spPr>
            <a:xfrm>
              <a:off x="-48"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41"/>
            <p:cNvSpPr/>
            <p:nvPr/>
          </p:nvSpPr>
          <p:spPr>
            <a:xfrm>
              <a:off x="16956"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00206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4.</a:t>
              </a:r>
            </a:p>
          </p:txBody>
        </p:sp>
      </p:grpSp>
      <p:grpSp>
        <p:nvGrpSpPr>
          <p:cNvPr id="60" name="Group 59"/>
          <p:cNvGrpSpPr/>
          <p:nvPr/>
        </p:nvGrpSpPr>
        <p:grpSpPr>
          <a:xfrm>
            <a:off x="-316542" y="43195"/>
            <a:ext cx="12508230" cy="6895465"/>
            <a:chOff x="23074" y="10554"/>
            <a:chExt cx="19248" cy="10857"/>
          </a:xfrm>
        </p:grpSpPr>
        <p:sp>
          <p:nvSpPr>
            <p:cNvPr id="43" name="Freeform 42"/>
            <p:cNvSpPr/>
            <p:nvPr/>
          </p:nvSpPr>
          <p:spPr>
            <a:xfrm>
              <a:off x="23074" y="10554"/>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43"/>
            <p:cNvSpPr/>
            <p:nvPr/>
          </p:nvSpPr>
          <p:spPr>
            <a:xfrm>
              <a:off x="40078" y="13773"/>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6"/>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5.</a:t>
              </a:r>
            </a:p>
          </p:txBody>
        </p:sp>
      </p:grpSp>
      <p:grpSp>
        <p:nvGrpSpPr>
          <p:cNvPr id="54" name="Group 53"/>
          <p:cNvGrpSpPr/>
          <p:nvPr/>
        </p:nvGrpSpPr>
        <p:grpSpPr>
          <a:xfrm>
            <a:off x="-15621000" y="-38735"/>
            <a:ext cx="12508230" cy="6894830"/>
            <a:chOff x="1000" y="1000"/>
            <a:chExt cx="19248" cy="10856"/>
          </a:xfrm>
        </p:grpSpPr>
        <p:sp>
          <p:nvSpPr>
            <p:cNvPr id="45" name="Freeform 44"/>
            <p:cNvSpPr/>
            <p:nvPr/>
          </p:nvSpPr>
          <p:spPr>
            <a:xfrm>
              <a:off x="1000" y="10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45"/>
            <p:cNvSpPr/>
            <p:nvPr/>
          </p:nvSpPr>
          <p:spPr>
            <a:xfrm>
              <a:off x="18004" y="43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6.</a:t>
              </a:r>
            </a:p>
          </p:txBody>
        </p:sp>
      </p:grpSp>
      <p:grpSp>
        <p:nvGrpSpPr>
          <p:cNvPr id="53" name="Group 52"/>
          <p:cNvGrpSpPr/>
          <p:nvPr/>
        </p:nvGrpSpPr>
        <p:grpSpPr>
          <a:xfrm>
            <a:off x="-16276320" y="-38100"/>
            <a:ext cx="12508230" cy="6894830"/>
            <a:chOff x="1200" y="1200"/>
            <a:chExt cx="19248" cy="10856"/>
          </a:xfrm>
        </p:grpSpPr>
        <p:sp>
          <p:nvSpPr>
            <p:cNvPr id="47" name="Freeform 46"/>
            <p:cNvSpPr/>
            <p:nvPr/>
          </p:nvSpPr>
          <p:spPr>
            <a:xfrm>
              <a:off x="1200" y="1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47"/>
            <p:cNvSpPr/>
            <p:nvPr/>
          </p:nvSpPr>
          <p:spPr>
            <a:xfrm>
              <a:off x="18204" y="4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2"/>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7.</a:t>
              </a:r>
            </a:p>
          </p:txBody>
        </p:sp>
      </p:grpSp>
      <p:sp>
        <p:nvSpPr>
          <p:cNvPr id="63" name="Text Box 62"/>
          <p:cNvSpPr txBox="1"/>
          <p:nvPr/>
        </p:nvSpPr>
        <p:spPr>
          <a:xfrm>
            <a:off x="3244215" y="43180"/>
            <a:ext cx="5309235" cy="1198880"/>
          </a:xfrm>
          <a:prstGeom prst="rect">
            <a:avLst/>
          </a:prstGeom>
          <a:solidFill>
            <a:srgbClr val="92D050"/>
          </a:solidFill>
        </p:spPr>
        <p:txBody>
          <a:bodyPr wrap="square" rtlCol="0">
            <a:spAutoFit/>
          </a:bodyPr>
          <a:lstStyle/>
          <a:p>
            <a:pPr algn="dist"/>
            <a:r>
              <a:rPr lang="en-US" altLang="en-US" sz="3600">
                <a:solidFill>
                  <a:schemeClr val="bg1"/>
                </a:solidFill>
                <a:latin typeface="Calibri Light" panose="020F0302020204030204" charset="0"/>
                <a:cs typeface="Calibri Light" panose="020F0302020204030204" charset="0"/>
                <a:sym typeface="+mn-ea"/>
              </a:rPr>
              <a:t>Benefits of Cloud Computing with Analogies</a:t>
            </a:r>
          </a:p>
        </p:txBody>
      </p:sp>
      <p:sp>
        <p:nvSpPr>
          <p:cNvPr id="65" name="Text Box 64"/>
          <p:cNvSpPr txBox="1"/>
          <p:nvPr/>
        </p:nvSpPr>
        <p:spPr>
          <a:xfrm>
            <a:off x="-635" y="1099185"/>
            <a:ext cx="10633710" cy="6092825"/>
          </a:xfrm>
          <a:prstGeom prst="rect">
            <a:avLst/>
          </a:prstGeom>
          <a:noFill/>
        </p:spPr>
        <p:txBody>
          <a:bodyPr wrap="square" rtlCol="0">
            <a:spAutoFit/>
          </a:bodyPr>
          <a:lstStyle/>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Cost-Effective</a:t>
            </a:r>
            <a:endParaRPr lang="en-US" altLang="en-US">
              <a:latin typeface="Calibri Light" panose="020F0302020204030204" charset="0"/>
              <a:cs typeface="Calibri Light" panose="020F0302020204030204" charset="0"/>
            </a:endParaRP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Analogy</a:t>
            </a:r>
            <a:r>
              <a:rPr lang="en-US" altLang="en-US">
                <a:latin typeface="Calibri Light" panose="020F0302020204030204" charset="0"/>
                <a:cs typeface="Calibri Light" panose="020F0302020204030204" charset="0"/>
              </a:rPr>
              <a:t>: Renting a car instead of buying one; you only pay for what you use.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 startup uses cloud servers to save money instead of buying expensive hardware.</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Accessible Anywhere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Analogy</a:t>
            </a:r>
            <a:r>
              <a:rPr lang="en-US" altLang="en-US">
                <a:latin typeface="Calibri Light" panose="020F0302020204030204" charset="0"/>
                <a:cs typeface="Calibri Light" panose="020F0302020204030204" charset="0"/>
              </a:rPr>
              <a:t>: Like using online banking—you can access your account from any device.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 student accesses lecture slides saved on Dropbox from their phone.</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Scalable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Analogy</a:t>
            </a:r>
            <a:r>
              <a:rPr lang="en-US" altLang="en-US">
                <a:latin typeface="Calibri Light" panose="020F0302020204030204" charset="0"/>
                <a:cs typeface="Calibri Light" panose="020F0302020204030204" charset="0"/>
              </a:rPr>
              <a:t>: Like adding extra seats at a party when more guests arrive.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An online store increases its server capacity during a big sale.</a:t>
            </a:r>
          </a:p>
          <a:p>
            <a:pPr marL="285750" indent="-285750">
              <a:buFont typeface="Wingdings" panose="05000000000000000000" charset="0"/>
              <a:buChar char="Ø"/>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Backup and Recovery</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Analogy</a:t>
            </a:r>
            <a:r>
              <a:rPr lang="en-US" altLang="en-US">
                <a:latin typeface="Calibri Light" panose="020F0302020204030204" charset="0"/>
                <a:cs typeface="Calibri Light" panose="020F0302020204030204" charset="0"/>
              </a:rPr>
              <a:t>: Like keeping photocopies of important documents in case you lose the originals.</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 business stores its data on the cloud to recover quickly after a natural disaster.</a:t>
            </a:r>
          </a:p>
          <a:p>
            <a:pPr marL="285750" indent="-285750">
              <a:buFont typeface="Wingdings" panose="05000000000000000000" charset="0"/>
              <a:buChar char="Ø"/>
            </a:pPr>
            <a:endParaRPr lang="en-US" altLang="en-US">
              <a:latin typeface="Calibri Light" panose="020F0302020204030204" charset="0"/>
              <a:cs typeface="Calibri Light" panose="020F0302020204030204" charset="0"/>
            </a:endParaRPr>
          </a:p>
          <a:p>
            <a:pPr marL="342900" indent="-342900">
              <a:buFont typeface="Arial" panose="020B0604020202020204" pitchFamily="34" charset="0"/>
              <a:buChar char="•"/>
            </a:pPr>
            <a:r>
              <a:rPr lang="en-US" altLang="en-US" sz="2400" b="1">
                <a:latin typeface="Calibri Light" panose="020F0302020204030204" charset="0"/>
                <a:cs typeface="Calibri Light" panose="020F0302020204030204" charset="0"/>
              </a:rPr>
              <a:t>Collaboration</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Analogy</a:t>
            </a:r>
            <a:r>
              <a:rPr lang="en-US" altLang="en-US">
                <a:latin typeface="Calibri Light" panose="020F0302020204030204" charset="0"/>
                <a:cs typeface="Calibri Light" panose="020F0302020204030204" charset="0"/>
              </a:rPr>
              <a:t>: Like sharing a group chat where everyone can contribute ideas in real time.</a:t>
            </a:r>
          </a:p>
          <a:p>
            <a:pPr marL="285750" indent="-285750">
              <a:buFont typeface="Wingdings" panose="05000000000000000000" charset="0"/>
              <a:buChar char="Ø"/>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Teams work together on projects using tools like Microsoft Teams or Slack.</a:t>
            </a:r>
          </a:p>
          <a:p>
            <a:pPr marL="285750" indent="-285750">
              <a:buFont typeface="Wingdings" panose="05000000000000000000" charset="0"/>
              <a:buChar char="Ø"/>
            </a:pPr>
            <a:endParaRPr lang="en-US" altLang="en-US">
              <a:latin typeface="Calibri Light" panose="020F0302020204030204" charset="0"/>
              <a:cs typeface="Calibri Light" panose="020F030202020403020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1"/>
                                          </p:val>
                                        </p:tav>
                                        <p:tav tm="100000">
                                          <p:val>
                                            <p:strVal val="#ppt_x"/>
                                          </p:val>
                                        </p:tav>
                                      </p:tavLst>
                                    </p:anim>
                                    <p:anim calcmode="lin" valueType="num">
                                      <p:cBhvr>
                                        <p:cTn id="9"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p:bldP spid="65" grpId="0"/>
      <p:bldP spid="6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16230" y="-38100"/>
            <a:ext cx="12508230" cy="6932930"/>
            <a:chOff x="571" y="-32"/>
            <a:chExt cx="19248" cy="10856"/>
          </a:xfrm>
        </p:grpSpPr>
        <p:sp>
          <p:nvSpPr>
            <p:cNvPr id="35" name="Freeform 34"/>
            <p:cNvSpPr/>
            <p:nvPr/>
          </p:nvSpPr>
          <p:spPr>
            <a:xfrm>
              <a:off x="571"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35"/>
            <p:cNvSpPr/>
            <p:nvPr/>
          </p:nvSpPr>
          <p:spPr>
            <a:xfrm>
              <a:off x="17575"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FF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1.</a:t>
              </a:r>
            </a:p>
          </p:txBody>
        </p:sp>
      </p:grpSp>
      <p:grpSp>
        <p:nvGrpSpPr>
          <p:cNvPr id="58" name="Group 57"/>
          <p:cNvGrpSpPr/>
          <p:nvPr/>
        </p:nvGrpSpPr>
        <p:grpSpPr>
          <a:xfrm>
            <a:off x="-316230" y="43180"/>
            <a:ext cx="12508230" cy="6894830"/>
            <a:chOff x="200" y="200"/>
            <a:chExt cx="19248" cy="10856"/>
          </a:xfrm>
        </p:grpSpPr>
        <p:sp>
          <p:nvSpPr>
            <p:cNvPr id="37" name="Freeform 36"/>
            <p:cNvSpPr/>
            <p:nvPr/>
          </p:nvSpPr>
          <p:spPr>
            <a:xfrm>
              <a:off x="200" y="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37"/>
            <p:cNvSpPr/>
            <p:nvPr/>
          </p:nvSpPr>
          <p:spPr>
            <a:xfrm>
              <a:off x="17204" y="3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00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2</a:t>
              </a:r>
              <a:r>
                <a:rPr lang="en-US"/>
                <a:t>.</a:t>
              </a:r>
            </a:p>
          </p:txBody>
        </p:sp>
      </p:grpSp>
      <p:grpSp>
        <p:nvGrpSpPr>
          <p:cNvPr id="57" name="Group 56"/>
          <p:cNvGrpSpPr/>
          <p:nvPr/>
        </p:nvGrpSpPr>
        <p:grpSpPr>
          <a:xfrm>
            <a:off x="-316230" y="43180"/>
            <a:ext cx="12508230" cy="6894830"/>
            <a:chOff x="400" y="400"/>
            <a:chExt cx="19248" cy="10856"/>
          </a:xfrm>
        </p:grpSpPr>
        <p:sp>
          <p:nvSpPr>
            <p:cNvPr id="39" name="Freeform 38"/>
            <p:cNvSpPr/>
            <p:nvPr/>
          </p:nvSpPr>
          <p:spPr>
            <a:xfrm>
              <a:off x="400" y="4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39"/>
            <p:cNvSpPr/>
            <p:nvPr/>
          </p:nvSpPr>
          <p:spPr>
            <a:xfrm>
              <a:off x="17404" y="37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gradFill>
              <a:gsLst>
                <a:gs pos="0">
                  <a:srgbClr val="7B32B2"/>
                </a:gs>
                <a:gs pos="100000">
                  <a:srgbClr val="401A5D"/>
                </a:gs>
              </a:gsLst>
              <a:lin scaled="0"/>
            </a:gra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3.</a:t>
              </a:r>
            </a:p>
          </p:txBody>
        </p:sp>
      </p:grpSp>
      <p:grpSp>
        <p:nvGrpSpPr>
          <p:cNvPr id="61" name="Group 60"/>
          <p:cNvGrpSpPr/>
          <p:nvPr/>
        </p:nvGrpSpPr>
        <p:grpSpPr>
          <a:xfrm>
            <a:off x="-316230" y="-38735"/>
            <a:ext cx="12508230" cy="6894830"/>
            <a:chOff x="-48" y="-32"/>
            <a:chExt cx="19248" cy="10856"/>
          </a:xfrm>
        </p:grpSpPr>
        <p:sp>
          <p:nvSpPr>
            <p:cNvPr id="41" name="Freeform 40"/>
            <p:cNvSpPr/>
            <p:nvPr/>
          </p:nvSpPr>
          <p:spPr>
            <a:xfrm>
              <a:off x="-48"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41"/>
            <p:cNvSpPr/>
            <p:nvPr/>
          </p:nvSpPr>
          <p:spPr>
            <a:xfrm>
              <a:off x="16956"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00206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4.</a:t>
              </a:r>
            </a:p>
          </p:txBody>
        </p:sp>
      </p:grpSp>
      <p:grpSp>
        <p:nvGrpSpPr>
          <p:cNvPr id="60" name="Group 59"/>
          <p:cNvGrpSpPr/>
          <p:nvPr/>
        </p:nvGrpSpPr>
        <p:grpSpPr>
          <a:xfrm>
            <a:off x="-316230" y="43180"/>
            <a:ext cx="12508230" cy="6894830"/>
            <a:chOff x="639" y="10425"/>
            <a:chExt cx="19248" cy="10856"/>
          </a:xfrm>
        </p:grpSpPr>
        <p:sp>
          <p:nvSpPr>
            <p:cNvPr id="43" name="Freeform 42"/>
            <p:cNvSpPr/>
            <p:nvPr/>
          </p:nvSpPr>
          <p:spPr>
            <a:xfrm>
              <a:off x="639" y="10425"/>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43"/>
            <p:cNvSpPr/>
            <p:nvPr/>
          </p:nvSpPr>
          <p:spPr>
            <a:xfrm>
              <a:off x="17643" y="13731"/>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6"/>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5.</a:t>
              </a:r>
            </a:p>
          </p:txBody>
        </p:sp>
      </p:grpSp>
      <p:grpSp>
        <p:nvGrpSpPr>
          <p:cNvPr id="54" name="Group 53"/>
          <p:cNvGrpSpPr/>
          <p:nvPr/>
        </p:nvGrpSpPr>
        <p:grpSpPr>
          <a:xfrm>
            <a:off x="-334010" y="0"/>
            <a:ext cx="12508230" cy="6894830"/>
            <a:chOff x="1000" y="1000"/>
            <a:chExt cx="19248" cy="10856"/>
          </a:xfrm>
        </p:grpSpPr>
        <p:sp>
          <p:nvSpPr>
            <p:cNvPr id="45" name="Freeform 44"/>
            <p:cNvSpPr/>
            <p:nvPr/>
          </p:nvSpPr>
          <p:spPr>
            <a:xfrm>
              <a:off x="1000" y="10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45"/>
            <p:cNvSpPr/>
            <p:nvPr/>
          </p:nvSpPr>
          <p:spPr>
            <a:xfrm>
              <a:off x="18004" y="43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6.</a:t>
              </a:r>
            </a:p>
          </p:txBody>
        </p:sp>
      </p:grpSp>
      <p:grpSp>
        <p:nvGrpSpPr>
          <p:cNvPr id="53" name="Group 52"/>
          <p:cNvGrpSpPr/>
          <p:nvPr/>
        </p:nvGrpSpPr>
        <p:grpSpPr>
          <a:xfrm>
            <a:off x="-16276320" y="-38100"/>
            <a:ext cx="12508230" cy="6894830"/>
            <a:chOff x="1200" y="1200"/>
            <a:chExt cx="19248" cy="10856"/>
          </a:xfrm>
        </p:grpSpPr>
        <p:sp>
          <p:nvSpPr>
            <p:cNvPr id="47" name="Freeform 46"/>
            <p:cNvSpPr/>
            <p:nvPr/>
          </p:nvSpPr>
          <p:spPr>
            <a:xfrm>
              <a:off x="1200" y="1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47"/>
            <p:cNvSpPr/>
            <p:nvPr/>
          </p:nvSpPr>
          <p:spPr>
            <a:xfrm>
              <a:off x="18204" y="4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2"/>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7.</a:t>
              </a:r>
            </a:p>
          </p:txBody>
        </p:sp>
      </p:grpSp>
      <p:sp>
        <p:nvSpPr>
          <p:cNvPr id="63" name="Text Box 62"/>
          <p:cNvSpPr txBox="1"/>
          <p:nvPr/>
        </p:nvSpPr>
        <p:spPr>
          <a:xfrm>
            <a:off x="3244215" y="43180"/>
            <a:ext cx="4143375" cy="1198880"/>
          </a:xfrm>
          <a:prstGeom prst="rect">
            <a:avLst/>
          </a:prstGeom>
          <a:solidFill>
            <a:srgbClr val="00B0F0"/>
          </a:solidFill>
        </p:spPr>
        <p:txBody>
          <a:bodyPr wrap="square" rtlCol="0">
            <a:spAutoFit/>
          </a:bodyPr>
          <a:lstStyle/>
          <a:p>
            <a:pPr algn="dist"/>
            <a:r>
              <a:rPr lang="en-US" altLang="en-US" sz="3600">
                <a:solidFill>
                  <a:schemeClr val="bg1"/>
                </a:solidFill>
                <a:latin typeface="Calibri Light" panose="020F0302020204030204" charset="0"/>
                <a:cs typeface="Calibri Light" panose="020F0302020204030204" charset="0"/>
                <a:sym typeface="+mn-ea"/>
              </a:rPr>
              <a:t>Challenges of Cloud Computing</a:t>
            </a:r>
          </a:p>
        </p:txBody>
      </p:sp>
      <p:sp>
        <p:nvSpPr>
          <p:cNvPr id="65" name="Text Box 64"/>
          <p:cNvSpPr txBox="1"/>
          <p:nvPr/>
        </p:nvSpPr>
        <p:spPr>
          <a:xfrm>
            <a:off x="-116840" y="1783080"/>
            <a:ext cx="10633710" cy="3753485"/>
          </a:xfrm>
          <a:prstGeom prst="rect">
            <a:avLst/>
          </a:prstGeom>
          <a:noFill/>
        </p:spPr>
        <p:txBody>
          <a:bodyPr wrap="square" rtlCol="0">
            <a:spAutoFit/>
          </a:bodyPr>
          <a:lstStyle/>
          <a:p>
            <a:pPr marL="457200" indent="-457200">
              <a:buFont typeface="Arial" panose="020B0604020202020204" pitchFamily="34" charset="0"/>
              <a:buChar char="•"/>
            </a:pPr>
            <a:r>
              <a:rPr lang="en-US" altLang="en-US" sz="2800" b="1">
                <a:latin typeface="Calibri Light" panose="020F0302020204030204" charset="0"/>
                <a:cs typeface="Calibri Light" panose="020F0302020204030204" charset="0"/>
              </a:rPr>
              <a:t>Internet Dependency</a:t>
            </a:r>
            <a:endParaRPr lang="en-US" altLang="en-US">
              <a:latin typeface="Calibri Light" panose="020F0302020204030204" charset="0"/>
              <a:cs typeface="Calibri Light" panose="020F0302020204030204" charset="0"/>
            </a:endParaRP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Without the internet, users can’t access cloud services like Netflix or Google Drive.</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457200" indent="-457200">
              <a:buFont typeface="Arial" panose="020B0604020202020204" pitchFamily="34" charset="0"/>
              <a:buChar char="•"/>
            </a:pPr>
            <a:r>
              <a:rPr lang="en-US" altLang="en-US" sz="2800" b="1">
                <a:latin typeface="Calibri Light" panose="020F0302020204030204" charset="0"/>
                <a:cs typeface="Calibri Light" panose="020F0302020204030204" charset="0"/>
              </a:rPr>
              <a:t>Privacy Concerns</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Companies worry about storing sensitive customer data in the cloud without proper encryption.</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457200" indent="-457200">
              <a:buFont typeface="Arial" panose="020B0604020202020204" pitchFamily="34" charset="0"/>
              <a:buChar char="•"/>
            </a:pPr>
            <a:r>
              <a:rPr lang="en-US" altLang="en-US" sz="2800" b="1">
                <a:latin typeface="Calibri Light" panose="020F0302020204030204" charset="0"/>
                <a:cs typeface="Calibri Light" panose="020F0302020204030204" charset="0"/>
              </a:rPr>
              <a:t>Costs Can Add Up</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 small business may face higher bills if it overuses cloud services during peak times.</a:t>
            </a:r>
          </a:p>
          <a:p>
            <a:pPr marL="285750" indent="-285750">
              <a:buFont typeface="Arial" panose="020B0604020202020204" pitchFamily="34" charset="0"/>
              <a:buChar char="•"/>
            </a:pPr>
            <a:endParaRPr lang="en-US" altLang="en-US">
              <a:latin typeface="Calibri Light" panose="020F0302020204030204" charset="0"/>
              <a:cs typeface="Calibri Light" panose="020F0302020204030204" charset="0"/>
            </a:endParaRPr>
          </a:p>
          <a:p>
            <a:pPr marL="457200" indent="-457200">
              <a:buFont typeface="Arial" panose="020B0604020202020204" pitchFamily="34" charset="0"/>
              <a:buChar char="•"/>
            </a:pPr>
            <a:r>
              <a:rPr lang="en-US" altLang="en-US" sz="2800" b="1">
                <a:latin typeface="Calibri Light" panose="020F0302020204030204" charset="0"/>
                <a:cs typeface="Calibri Light" panose="020F0302020204030204" charset="0"/>
              </a:rPr>
              <a:t>Data Regulations</a:t>
            </a:r>
          </a:p>
          <a:p>
            <a:pPr indent="0">
              <a:buFont typeface="Arial" panose="020B0604020202020204" pitchFamily="34" charse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 company operating in Europe must comply with GDPR laws when storing customer data on the cloud.</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1"/>
                                          </p:val>
                                        </p:tav>
                                        <p:tav tm="100000">
                                          <p:val>
                                            <p:strVal val="#ppt_x"/>
                                          </p:val>
                                        </p:tav>
                                      </p:tavLst>
                                    </p:anim>
                                    <p:anim calcmode="lin" valueType="num">
                                      <p:cBhvr>
                                        <p:cTn id="9"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p:bldP spid="65" grpId="0"/>
      <p:bldP spid="6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16230" y="-38100"/>
            <a:ext cx="12508230" cy="6932930"/>
            <a:chOff x="571" y="-32"/>
            <a:chExt cx="19248" cy="10856"/>
          </a:xfrm>
        </p:grpSpPr>
        <p:sp>
          <p:nvSpPr>
            <p:cNvPr id="35" name="Freeform 34"/>
            <p:cNvSpPr/>
            <p:nvPr/>
          </p:nvSpPr>
          <p:spPr>
            <a:xfrm>
              <a:off x="571"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35"/>
            <p:cNvSpPr/>
            <p:nvPr/>
          </p:nvSpPr>
          <p:spPr>
            <a:xfrm>
              <a:off x="17575"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FF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1.</a:t>
              </a:r>
            </a:p>
          </p:txBody>
        </p:sp>
      </p:grpSp>
      <p:grpSp>
        <p:nvGrpSpPr>
          <p:cNvPr id="58" name="Group 57"/>
          <p:cNvGrpSpPr/>
          <p:nvPr/>
        </p:nvGrpSpPr>
        <p:grpSpPr>
          <a:xfrm>
            <a:off x="-323850" y="-38100"/>
            <a:ext cx="12508230" cy="6894830"/>
            <a:chOff x="200" y="200"/>
            <a:chExt cx="19248" cy="10856"/>
          </a:xfrm>
        </p:grpSpPr>
        <p:sp>
          <p:nvSpPr>
            <p:cNvPr id="37" name="Freeform 36"/>
            <p:cNvSpPr/>
            <p:nvPr/>
          </p:nvSpPr>
          <p:spPr>
            <a:xfrm>
              <a:off x="200" y="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37"/>
            <p:cNvSpPr/>
            <p:nvPr/>
          </p:nvSpPr>
          <p:spPr>
            <a:xfrm>
              <a:off x="17204" y="3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FF000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2</a:t>
              </a:r>
              <a:r>
                <a:rPr lang="en-US"/>
                <a:t>.</a:t>
              </a:r>
            </a:p>
          </p:txBody>
        </p:sp>
      </p:grpSp>
      <p:grpSp>
        <p:nvGrpSpPr>
          <p:cNvPr id="57" name="Group 56"/>
          <p:cNvGrpSpPr/>
          <p:nvPr/>
        </p:nvGrpSpPr>
        <p:grpSpPr>
          <a:xfrm>
            <a:off x="-323850" y="0"/>
            <a:ext cx="12508230" cy="6894830"/>
            <a:chOff x="400" y="400"/>
            <a:chExt cx="19248" cy="10856"/>
          </a:xfrm>
        </p:grpSpPr>
        <p:sp>
          <p:nvSpPr>
            <p:cNvPr id="39" name="Freeform 38"/>
            <p:cNvSpPr/>
            <p:nvPr/>
          </p:nvSpPr>
          <p:spPr>
            <a:xfrm>
              <a:off x="400" y="4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Freeform 39"/>
            <p:cNvSpPr/>
            <p:nvPr/>
          </p:nvSpPr>
          <p:spPr>
            <a:xfrm>
              <a:off x="17404" y="37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gradFill>
              <a:gsLst>
                <a:gs pos="0">
                  <a:srgbClr val="7B32B2"/>
                </a:gs>
                <a:gs pos="100000">
                  <a:srgbClr val="401A5D"/>
                </a:gs>
              </a:gsLst>
              <a:lin scaled="0"/>
            </a:gra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3.</a:t>
              </a:r>
            </a:p>
          </p:txBody>
        </p:sp>
      </p:grpSp>
      <p:grpSp>
        <p:nvGrpSpPr>
          <p:cNvPr id="61" name="Group 60"/>
          <p:cNvGrpSpPr/>
          <p:nvPr/>
        </p:nvGrpSpPr>
        <p:grpSpPr>
          <a:xfrm>
            <a:off x="-316230" y="0"/>
            <a:ext cx="12508230" cy="6894830"/>
            <a:chOff x="-48" y="-32"/>
            <a:chExt cx="19248" cy="10856"/>
          </a:xfrm>
        </p:grpSpPr>
        <p:sp>
          <p:nvSpPr>
            <p:cNvPr id="41" name="Freeform 40"/>
            <p:cNvSpPr/>
            <p:nvPr/>
          </p:nvSpPr>
          <p:spPr>
            <a:xfrm>
              <a:off x="-48" y="-32"/>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41"/>
            <p:cNvSpPr/>
            <p:nvPr/>
          </p:nvSpPr>
          <p:spPr>
            <a:xfrm>
              <a:off x="16956" y="3274"/>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rgbClr val="002060"/>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4.</a:t>
              </a:r>
            </a:p>
          </p:txBody>
        </p:sp>
      </p:grpSp>
      <p:grpSp>
        <p:nvGrpSpPr>
          <p:cNvPr id="60" name="Group 59"/>
          <p:cNvGrpSpPr/>
          <p:nvPr/>
        </p:nvGrpSpPr>
        <p:grpSpPr>
          <a:xfrm>
            <a:off x="-316230" y="0"/>
            <a:ext cx="12508230" cy="6894830"/>
            <a:chOff x="639" y="10425"/>
            <a:chExt cx="19248" cy="10856"/>
          </a:xfrm>
        </p:grpSpPr>
        <p:sp>
          <p:nvSpPr>
            <p:cNvPr id="43" name="Freeform 42"/>
            <p:cNvSpPr/>
            <p:nvPr/>
          </p:nvSpPr>
          <p:spPr>
            <a:xfrm>
              <a:off x="639" y="10425"/>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43"/>
            <p:cNvSpPr/>
            <p:nvPr/>
          </p:nvSpPr>
          <p:spPr>
            <a:xfrm>
              <a:off x="17643" y="13731"/>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6"/>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5.</a:t>
              </a:r>
            </a:p>
          </p:txBody>
        </p:sp>
      </p:grpSp>
      <p:grpSp>
        <p:nvGrpSpPr>
          <p:cNvPr id="54" name="Group 53"/>
          <p:cNvGrpSpPr/>
          <p:nvPr/>
        </p:nvGrpSpPr>
        <p:grpSpPr>
          <a:xfrm>
            <a:off x="-316230" y="43180"/>
            <a:ext cx="12508230" cy="6894830"/>
            <a:chOff x="1000" y="1000"/>
            <a:chExt cx="19248" cy="10856"/>
          </a:xfrm>
        </p:grpSpPr>
        <p:sp>
          <p:nvSpPr>
            <p:cNvPr id="45" name="Freeform 44"/>
            <p:cNvSpPr/>
            <p:nvPr/>
          </p:nvSpPr>
          <p:spPr>
            <a:xfrm>
              <a:off x="1000" y="10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Freeform 45"/>
            <p:cNvSpPr/>
            <p:nvPr/>
          </p:nvSpPr>
          <p:spPr>
            <a:xfrm>
              <a:off x="18004" y="43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6.</a:t>
              </a:r>
            </a:p>
          </p:txBody>
        </p:sp>
      </p:grpSp>
      <p:grpSp>
        <p:nvGrpSpPr>
          <p:cNvPr id="53" name="Group 52"/>
          <p:cNvGrpSpPr/>
          <p:nvPr/>
        </p:nvGrpSpPr>
        <p:grpSpPr>
          <a:xfrm>
            <a:off x="-323850" y="0"/>
            <a:ext cx="12508230" cy="6894830"/>
            <a:chOff x="1200" y="1200"/>
            <a:chExt cx="19248" cy="10856"/>
          </a:xfrm>
        </p:grpSpPr>
        <p:sp>
          <p:nvSpPr>
            <p:cNvPr id="47" name="Freeform 46"/>
            <p:cNvSpPr/>
            <p:nvPr/>
          </p:nvSpPr>
          <p:spPr>
            <a:xfrm>
              <a:off x="1200" y="1200"/>
              <a:ext cx="19248" cy="10857"/>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48" h="10857">
                  <a:moveTo>
                    <a:pt x="0" y="0"/>
                  </a:moveTo>
                  <a:lnTo>
                    <a:pt x="19248" y="0"/>
                  </a:lnTo>
                  <a:lnTo>
                    <a:pt x="19248" y="3310"/>
                  </a:lnTo>
                  <a:lnTo>
                    <a:pt x="19236" y="3309"/>
                  </a:lnTo>
                  <a:cubicBezTo>
                    <a:pt x="19200" y="3307"/>
                    <a:pt x="19163" y="3306"/>
                    <a:pt x="19127" y="3306"/>
                  </a:cubicBezTo>
                  <a:cubicBezTo>
                    <a:pt x="17954" y="3306"/>
                    <a:pt x="17004" y="4256"/>
                    <a:pt x="17004" y="5429"/>
                  </a:cubicBezTo>
                  <a:cubicBezTo>
                    <a:pt x="17004" y="6601"/>
                    <a:pt x="17954" y="7551"/>
                    <a:pt x="19127" y="7551"/>
                  </a:cubicBezTo>
                  <a:cubicBezTo>
                    <a:pt x="19163" y="7551"/>
                    <a:pt x="19200" y="7550"/>
                    <a:pt x="19236" y="7548"/>
                  </a:cubicBezTo>
                  <a:lnTo>
                    <a:pt x="19248" y="7547"/>
                  </a:lnTo>
                  <a:lnTo>
                    <a:pt x="19248" y="10857"/>
                  </a:lnTo>
                  <a:lnTo>
                    <a:pt x="0" y="10857"/>
                  </a:lnTo>
                  <a:lnTo>
                    <a:pt x="0" y="0"/>
                  </a:lnTo>
                  <a:close/>
                </a:path>
              </a:pathLst>
            </a:custGeom>
            <a:solidFill>
              <a:schemeClr val="bg1"/>
            </a:solidFill>
            <a:ln>
              <a:noFill/>
            </a:ln>
            <a:effectLst>
              <a:outerShdw blurRad="165100" dist="139700" dir="2700000" algn="tl" rotWithShape="0">
                <a:prstClr val="black">
                  <a:alpha val="55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47"/>
            <p:cNvSpPr/>
            <p:nvPr/>
          </p:nvSpPr>
          <p:spPr>
            <a:xfrm>
              <a:off x="18204" y="4506"/>
              <a:ext cx="2244" cy="424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244" h="4245">
                  <a:moveTo>
                    <a:pt x="2123" y="0"/>
                  </a:moveTo>
                  <a:cubicBezTo>
                    <a:pt x="2159" y="0"/>
                    <a:pt x="2196" y="1"/>
                    <a:pt x="2232" y="3"/>
                  </a:cubicBezTo>
                  <a:lnTo>
                    <a:pt x="2244" y="4"/>
                  </a:lnTo>
                  <a:lnTo>
                    <a:pt x="2244" y="4241"/>
                  </a:lnTo>
                  <a:lnTo>
                    <a:pt x="2232" y="4242"/>
                  </a:lnTo>
                  <a:cubicBezTo>
                    <a:pt x="2196" y="4244"/>
                    <a:pt x="2159" y="4245"/>
                    <a:pt x="2123" y="4245"/>
                  </a:cubicBezTo>
                  <a:cubicBezTo>
                    <a:pt x="950" y="4245"/>
                    <a:pt x="0" y="3295"/>
                    <a:pt x="0" y="2123"/>
                  </a:cubicBezTo>
                  <a:cubicBezTo>
                    <a:pt x="0" y="950"/>
                    <a:pt x="950" y="0"/>
                    <a:pt x="2123" y="0"/>
                  </a:cubicBezTo>
                  <a:close/>
                </a:path>
              </a:pathLst>
            </a:custGeom>
            <a:solidFill>
              <a:schemeClr val="accent2"/>
            </a:solidFill>
            <a:ln>
              <a:noFill/>
            </a:ln>
            <a:effectLst>
              <a:outerShdw blurRad="165100" dist="139700" dir="216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00"/>
                <a:t> 7.</a:t>
              </a:r>
            </a:p>
          </p:txBody>
        </p:sp>
      </p:grpSp>
      <p:sp>
        <p:nvSpPr>
          <p:cNvPr id="63" name="Text Box 62"/>
          <p:cNvSpPr txBox="1"/>
          <p:nvPr/>
        </p:nvSpPr>
        <p:spPr>
          <a:xfrm>
            <a:off x="3244215" y="43180"/>
            <a:ext cx="4143375" cy="1198880"/>
          </a:xfrm>
          <a:prstGeom prst="rect">
            <a:avLst/>
          </a:prstGeom>
          <a:solidFill>
            <a:srgbClr val="FFC000"/>
          </a:solidFill>
        </p:spPr>
        <p:txBody>
          <a:bodyPr wrap="square" rtlCol="0">
            <a:spAutoFit/>
          </a:bodyPr>
          <a:lstStyle/>
          <a:p>
            <a:pPr algn="dist"/>
            <a:r>
              <a:rPr lang="en-US" altLang="en-US" sz="3600">
                <a:solidFill>
                  <a:schemeClr val="bg1"/>
                </a:solidFill>
                <a:latin typeface="Calibri Light" panose="020F0302020204030204" charset="0"/>
                <a:cs typeface="Calibri Light" panose="020F0302020204030204" charset="0"/>
                <a:sym typeface="+mn-ea"/>
              </a:rPr>
              <a:t>Future of Cloud Computing</a:t>
            </a:r>
          </a:p>
        </p:txBody>
      </p:sp>
      <p:sp>
        <p:nvSpPr>
          <p:cNvPr id="65" name="Text Box 64"/>
          <p:cNvSpPr txBox="1"/>
          <p:nvPr/>
        </p:nvSpPr>
        <p:spPr>
          <a:xfrm>
            <a:off x="-635" y="1242060"/>
            <a:ext cx="10633710" cy="4861560"/>
          </a:xfrm>
          <a:prstGeom prst="rect">
            <a:avLst/>
          </a:prstGeom>
          <a:noFill/>
        </p:spPr>
        <p:txBody>
          <a:bodyPr wrap="square" rtlCol="0">
            <a:spAutoFit/>
          </a:bodyPr>
          <a:lstStyle/>
          <a:p>
            <a:pPr marL="457200" indent="-457200">
              <a:buFont typeface="Arial" panose="020B0604020202020204" pitchFamily="34" charset="0"/>
              <a:buChar char="•"/>
            </a:pPr>
            <a:r>
              <a:rPr lang="en-US" altLang="en-US" sz="2800" b="1">
                <a:latin typeface="Calibri Light" panose="020F0302020204030204" charset="0"/>
                <a:cs typeface="Calibri Light" panose="020F0302020204030204" charset="0"/>
              </a:rPr>
              <a:t>Serverless Computing</a:t>
            </a:r>
          </a:p>
          <a:p>
            <a:pPr indent="0">
              <a:buNone/>
            </a:pPr>
            <a:r>
              <a:rPr lang="en-US" altLang="en-US">
                <a:latin typeface="Calibri Light" panose="020F0302020204030204" charset="0"/>
                <a:cs typeface="Calibri Light" panose="020F0302020204030204" charset="0"/>
              </a:rPr>
              <a:t>Developers focus on writing code, and the cloud handles everything else.</a:t>
            </a:r>
          </a:p>
          <a:p>
            <a:pPr inden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AWS Lambda enables developers to run functions without managing servers.</a:t>
            </a:r>
          </a:p>
          <a:p>
            <a:pPr indent="0">
              <a:buNone/>
            </a:pPr>
            <a:endParaRPr lang="en-US" altLang="en-US">
              <a:latin typeface="Calibri Light" panose="020F0302020204030204" charset="0"/>
              <a:cs typeface="Calibri Light" panose="020F0302020204030204" charset="0"/>
            </a:endParaRPr>
          </a:p>
          <a:p>
            <a:pPr marL="457200" indent="-457200">
              <a:buFont typeface="Arial" panose="020B0604020202020204" pitchFamily="34" charset="0"/>
              <a:buChar char="•"/>
            </a:pPr>
            <a:r>
              <a:rPr lang="en-US" altLang="en-US" sz="2800" b="1">
                <a:latin typeface="Calibri Light" panose="020F0302020204030204" charset="0"/>
                <a:cs typeface="Calibri Light" panose="020F0302020204030204" charset="0"/>
              </a:rPr>
              <a:t>Edge Computing</a:t>
            </a:r>
          </a:p>
          <a:p>
            <a:pPr indent="0">
              <a:buNone/>
            </a:pPr>
            <a:r>
              <a:rPr lang="en-US" altLang="en-US">
                <a:latin typeface="Calibri Light" panose="020F0302020204030204" charset="0"/>
                <a:cs typeface="Calibri Light" panose="020F0302020204030204" charset="0"/>
              </a:rPr>
              <a:t>Data is processed closer to its source (e.g., on a smart device), reducing delays.</a:t>
            </a:r>
          </a:p>
          <a:p>
            <a:pPr inden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Smart home devices like Amazon Alexa use edge computing for faster responses.</a:t>
            </a:r>
          </a:p>
          <a:p>
            <a:pPr indent="0">
              <a:buNone/>
            </a:pPr>
            <a:endParaRPr lang="en-US" altLang="en-US">
              <a:latin typeface="Calibri Light" panose="020F0302020204030204" charset="0"/>
              <a:cs typeface="Calibri Light" panose="020F0302020204030204" charset="0"/>
            </a:endParaRPr>
          </a:p>
          <a:p>
            <a:pPr marL="457200" indent="-457200">
              <a:buFont typeface="Arial" panose="020B0604020202020204" pitchFamily="34" charset="0"/>
              <a:buChar char="•"/>
            </a:pPr>
            <a:r>
              <a:rPr lang="en-US" altLang="en-US" sz="2800" b="1">
                <a:latin typeface="Calibri Light" panose="020F0302020204030204" charset="0"/>
                <a:cs typeface="Calibri Light" panose="020F0302020204030204" charset="0"/>
              </a:rPr>
              <a:t>AI in the Cloud</a:t>
            </a:r>
          </a:p>
          <a:p>
            <a:pPr indent="0">
              <a:buNone/>
            </a:pPr>
            <a:r>
              <a:rPr lang="en-US" altLang="en-US">
                <a:latin typeface="Calibri Light" panose="020F0302020204030204" charset="0"/>
                <a:cs typeface="Calibri Light" panose="020F0302020204030204" charset="0"/>
              </a:rPr>
              <a:t>Cloud platforms provide AI tools for tasks like language translation or fraud detection.</a:t>
            </a:r>
          </a:p>
          <a:p>
            <a:pPr inden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Google Cloud AI powers voice recognition in apps like Google Assistant.</a:t>
            </a:r>
          </a:p>
          <a:p>
            <a:pPr indent="0">
              <a:buNone/>
            </a:pPr>
            <a:endParaRPr lang="en-US" altLang="en-US">
              <a:latin typeface="Calibri Light" panose="020F0302020204030204" charset="0"/>
              <a:cs typeface="Calibri Light" panose="020F0302020204030204" charset="0"/>
            </a:endParaRPr>
          </a:p>
          <a:p>
            <a:pPr marL="457200" indent="-457200">
              <a:buFont typeface="Arial" panose="020B0604020202020204" pitchFamily="34" charset="0"/>
              <a:buChar char="•"/>
            </a:pPr>
            <a:r>
              <a:rPr lang="en-US" altLang="en-US" sz="2800" b="1">
                <a:latin typeface="Calibri Light" panose="020F0302020204030204" charset="0"/>
                <a:cs typeface="Calibri Light" panose="020F0302020204030204" charset="0"/>
              </a:rPr>
              <a:t>Quantum Computing</a:t>
            </a:r>
          </a:p>
          <a:p>
            <a:pPr indent="0">
              <a:buNone/>
            </a:pPr>
            <a:r>
              <a:rPr lang="en-US" altLang="en-US">
                <a:latin typeface="Calibri Light" panose="020F0302020204030204" charset="0"/>
                <a:cs typeface="Calibri Light" panose="020F0302020204030204" charset="0"/>
              </a:rPr>
              <a:t>Quantum computing in the cloud will solve complex problems in seconds.</a:t>
            </a:r>
          </a:p>
          <a:p>
            <a:pPr indent="0">
              <a:buNone/>
            </a:pPr>
            <a:r>
              <a:rPr lang="en-US" altLang="en-US" b="1">
                <a:latin typeface="Calibri Light" panose="020F0302020204030204" charset="0"/>
                <a:cs typeface="Calibri Light" panose="020F0302020204030204" charset="0"/>
              </a:rPr>
              <a:t>Example</a:t>
            </a:r>
            <a:r>
              <a:rPr lang="en-US" altLang="en-US">
                <a:latin typeface="Calibri Light" panose="020F0302020204030204" charset="0"/>
                <a:cs typeface="Calibri Light" panose="020F0302020204030204" charset="0"/>
              </a:rPr>
              <a:t>: IBM is exploring quantum computing to optimize logistics and healthcare research.</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1"/>
                                          </p:val>
                                        </p:tav>
                                        <p:tav tm="100000">
                                          <p:val>
                                            <p:strVal val="#ppt_x"/>
                                          </p:val>
                                        </p:tav>
                                      </p:tavLst>
                                    </p:anim>
                                    <p:anim calcmode="lin" valueType="num">
                                      <p:cBhvr>
                                        <p:cTn id="9"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p:bldP spid="65" grpId="0"/>
      <p:bldP spid="65"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5" name="Rounded Rectangle 4"/>
          <p:cNvSpPr/>
          <p:nvPr/>
        </p:nvSpPr>
        <p:spPr>
          <a:xfrm>
            <a:off x="2411095" y="2134870"/>
            <a:ext cx="7667625" cy="2595880"/>
          </a:xfrm>
          <a:prstGeom prst="roundRect">
            <a:avLst>
              <a:gd name="adj" fmla="val 34075"/>
            </a:avLst>
          </a:prstGeom>
          <a:gradFill rotWithShape="1">
            <a:gsLst>
              <a:gs pos="15000">
                <a:schemeClr val="bg1">
                  <a:alpha val="55000"/>
                </a:schemeClr>
              </a:gs>
              <a:gs pos="73000">
                <a:schemeClr val="tx1">
                  <a:alpha val="55000"/>
                </a:schemeClr>
              </a:gs>
            </a:gsLst>
            <a:path path="rect">
              <a:fillToRect l="50000" t="50000" r="50000" b="50000"/>
            </a:path>
            <a:tileRect/>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Text Box 2"/>
          <p:cNvSpPr txBox="1"/>
          <p:nvPr/>
        </p:nvSpPr>
        <p:spPr>
          <a:xfrm>
            <a:off x="2893060" y="2451735"/>
            <a:ext cx="6703060" cy="1961515"/>
          </a:xfrm>
          <a:prstGeom prst="rect">
            <a:avLst/>
          </a:prstGeom>
          <a:noFill/>
          <a:effectLst>
            <a:outerShdw blurRad="203200" dist="139700" dir="5400000" algn="ctr" rotWithShape="0">
              <a:schemeClr val="tx1">
                <a:alpha val="100000"/>
              </a:schemeClr>
            </a:outerShdw>
          </a:effectLst>
        </p:spPr>
        <p:txBody>
          <a:bodyPr wrap="square" rtlCol="0">
            <a:noAutofit/>
          </a:bodyPr>
          <a:lstStyle/>
          <a:p>
            <a:r>
              <a:rPr lang="en-US" sz="12200">
                <a:solidFill>
                  <a:srgbClr val="D4DBE3"/>
                </a:solidFill>
                <a:latin typeface="Calibri" panose="020F0502020204030204" charset="0"/>
                <a:cs typeface="Calibri" panose="020F0502020204030204" charset="0"/>
              </a:rPr>
              <a:t>Thank you</a:t>
            </a: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par>
                                <p:cTn id="10" presetID="47" presetClass="exit" presetSubtype="0" fill="hold" grpId="0" nodeType="withEffect">
                                  <p:stCondLst>
                                    <p:cond delay="0"/>
                                  </p:stCondLst>
                                  <p:childTnLst>
                                    <p:animEffect transition="out" filter="fade">
                                      <p:cBhvr>
                                        <p:cTn id="11" dur="1000"/>
                                        <p:tgtEl>
                                          <p:spTgt spid="5"/>
                                        </p:tgtEl>
                                      </p:cBhvr>
                                    </p:animEffect>
                                    <p:anim calcmode="lin" valueType="num">
                                      <p:cBhvr>
                                        <p:cTn id="12" dur="1000"/>
                                        <p:tgtEl>
                                          <p:spTgt spid="5"/>
                                        </p:tgtEl>
                                        <p:attrNameLst>
                                          <p:attrName>ppt_x</p:attrName>
                                        </p:attrNameLst>
                                      </p:cBhvr>
                                      <p:tavLst>
                                        <p:tav tm="0">
                                          <p:val>
                                            <p:strVal val="ppt_x"/>
                                          </p:val>
                                        </p:tav>
                                        <p:tav tm="100000">
                                          <p:val>
                                            <p:strVal val="ppt_x"/>
                                          </p:val>
                                        </p:tav>
                                      </p:tavLst>
                                    </p:anim>
                                    <p:anim calcmode="lin" valueType="num">
                                      <p:cBhvr>
                                        <p:cTn id="13" dur="1000"/>
                                        <p:tgtEl>
                                          <p:spTgt spid="5"/>
                                        </p:tgtEl>
                                        <p:attrNameLst>
                                          <p:attrName>ppt_y</p:attrName>
                                        </p:attrNameLst>
                                      </p:cBhvr>
                                      <p:tavLst>
                                        <p:tav tm="0">
                                          <p:val>
                                            <p:strVal val="ppt_y"/>
                                          </p:val>
                                        </p:tav>
                                        <p:tav tm="100000">
                                          <p:val>
                                            <p:strVal val="ppt_y-.1"/>
                                          </p:val>
                                        </p:tav>
                                      </p:tavLst>
                                    </p:anim>
                                    <p:set>
                                      <p:cBhvr>
                                        <p:cTn id="1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 grpId="0" animBg="1"/>
      <p:bldP spid="3"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10010</Words>
  <Application>Microsoft Office PowerPoint</Application>
  <PresentationFormat>Widescreen</PresentationFormat>
  <Paragraphs>289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Guest User</cp:lastModifiedBy>
  <cp:revision>2</cp:revision>
  <dcterms:created xsi:type="dcterms:W3CDTF">2024-12-19T19:49:03Z</dcterms:created>
  <dcterms:modified xsi:type="dcterms:W3CDTF">2024-12-20T10:18:35Z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91E0D95328354CED8FF529BED478D235_11</vt:lpwstr>
  </property>
  <property fmtid="{D5CDD505-2E9C-101B-9397-08002B2CF9AE}" pid="3" name="KSOProductBuildVer">
    <vt:lpwstr>1033-12.2.0.19307</vt:lpwstr>
  </property>
</Properties>
</file>