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Lst>
  <p:notesMasterIdLst>
    <p:notesMasterId r:id="rId6"/>
  </p:notesMasterIdLst>
  <p:sldSz cx="14630400" cy="8229600"/>
  <p:notesSz cx="8229600" cy="14630400"/>
  <p:embeddedFontLst>
    <p:embeddedFont>
      <p:font typeface="Instrument Sans Medium"/>
      <p:regular r:id="rId11"/>
    </p:embeddedFont>
    <p:embeddedFont>
      <p:font typeface="Instrument Sans Medium"/>
      <p:regular r:id="rId12"/>
    </p:embeddedFont>
    <p:embeddedFont>
      <p:font typeface="Instrument Sans Medium"/>
      <p:regular r:id="rId13"/>
    </p:embeddedFont>
    <p:embeddedFont>
      <p:font typeface="Instrument Sans Medium"/>
      <p:regular r:id="rId14"/>
    </p:embeddedFont>
    <p:embeddedFont>
      <p:font typeface="Inter"/>
      <p:regular r:id="rId15"/>
    </p:embeddedFont>
    <p:embeddedFont>
      <p:font typeface="Inter"/>
      <p:regular r:id="rId16"/>
    </p:embeddedFont>
    <p:embeddedFont>
      <p:font typeface="Inter"/>
      <p:regular r:id="rId17"/>
    </p:embeddedFont>
    <p:embeddedFont>
      <p:font typeface="Inter"/>
      <p:regular r:id="rId18"/>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openxmlformats.org/officeDocument/2006/relationships/font" Target="fonts/font1.fntdata"/><Relationship Id="rId12" Type="http://schemas.openxmlformats.org/officeDocument/2006/relationships/font" Target="fonts/font2.fntdata"/><Relationship Id="rId13" Type="http://schemas.openxmlformats.org/officeDocument/2006/relationships/font" Target="fonts/font3.fntdata"/><Relationship Id="rId14" Type="http://schemas.openxmlformats.org/officeDocument/2006/relationships/font" Target="fonts/font4.fntdata"/><Relationship Id="rId15" Type="http://schemas.openxmlformats.org/officeDocument/2006/relationships/font" Target="fonts/font5.fntdata"/><Relationship Id="rId16" Type="http://schemas.openxmlformats.org/officeDocument/2006/relationships/font" Target="fonts/font6.fntdata"/><Relationship Id="rId17" Type="http://schemas.openxmlformats.org/officeDocument/2006/relationships/font" Target="fonts/font7.fntdata"/><Relationship Id="rId18"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4.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1781413"/>
            <a:ext cx="13042821" cy="1417558"/>
          </a:xfrm>
          <a:prstGeom prst="rect">
            <a:avLst/>
          </a:prstGeom>
          <a:noFill/>
          <a:ln/>
        </p:spPr>
        <p:txBody>
          <a:bodyPr wrap="square" lIns="0" tIns="0" rIns="0" bIns="0" rtlCol="0" anchor="t"/>
          <a:lstStyle/>
          <a:p>
            <a:pPr algn="l"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Image-to-Text Search: An AI-Powered Visual Describer</a:t>
            </a:r>
            <a:endParaRPr lang="en-US" sz="4450" dirty="0"/>
          </a:p>
        </p:txBody>
      </p:sp>
      <p:sp>
        <p:nvSpPr>
          <p:cNvPr id="3" name="Text 1"/>
          <p:cNvSpPr/>
          <p:nvPr/>
        </p:nvSpPr>
        <p:spPr>
          <a:xfrm>
            <a:off x="793790" y="3652599"/>
            <a:ext cx="13042821" cy="1814513"/>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The Image-to-Text Search project is a cutting-edge application that converts images into rich textual descriptions using advanced AI technologies. It utilizes a Streamlit interface combined with state-of-the-art models such as BLIP-2 for initial image captioning and the Qwen model for refining those captions into detailed scene narratives. This tool aims to serve diverse needs, including reverse image searches, enhancing accessibility for visually impaired users, and supporting creative content generation across personal and professional domains.</a:t>
            </a:r>
            <a:endParaRPr lang="en-US" sz="1750" dirty="0"/>
          </a:p>
        </p:txBody>
      </p:sp>
      <p:sp>
        <p:nvSpPr>
          <p:cNvPr id="4" name="Text 2"/>
          <p:cNvSpPr/>
          <p:nvPr/>
        </p:nvSpPr>
        <p:spPr>
          <a:xfrm>
            <a:off x="793790" y="5722263"/>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By integrating these technologies, the project delivers versatile and precise image understanding, bridging the gap between visual content and textual information.</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113949"/>
            <a:ext cx="13042821" cy="1417558"/>
          </a:xfrm>
          <a:prstGeom prst="rect">
            <a:avLst/>
          </a:prstGeom>
          <a:noFill/>
          <a:ln/>
        </p:spPr>
        <p:txBody>
          <a:bodyPr wrap="square" lIns="0" tIns="0" rIns="0" bIns="0" rtlCol="0" anchor="t"/>
          <a:lstStyle/>
          <a:p>
            <a:pPr algn="l"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Core Features of the Image-to-Text Search Application</a:t>
            </a:r>
            <a:endParaRPr lang="en-US" sz="4450" dirty="0"/>
          </a:p>
        </p:txBody>
      </p:sp>
      <p:sp>
        <p:nvSpPr>
          <p:cNvPr id="3" name="Shape 1"/>
          <p:cNvSpPr/>
          <p:nvPr/>
        </p:nvSpPr>
        <p:spPr>
          <a:xfrm>
            <a:off x="793790" y="2985135"/>
            <a:ext cx="510302" cy="510302"/>
          </a:xfrm>
          <a:prstGeom prst="roundRect">
            <a:avLst>
              <a:gd name="adj" fmla="val 6667"/>
            </a:avLst>
          </a:prstGeom>
          <a:solidFill>
            <a:srgbClr val="434348"/>
          </a:solidFill>
          <a:ln/>
        </p:spPr>
      </p:sp>
      <p:sp>
        <p:nvSpPr>
          <p:cNvPr id="4" name="Text 2"/>
          <p:cNvSpPr/>
          <p:nvPr/>
        </p:nvSpPr>
        <p:spPr>
          <a:xfrm>
            <a:off x="1530906" y="3063002"/>
            <a:ext cx="2957036"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Image Upload Support</a:t>
            </a:r>
            <a:endParaRPr lang="en-US" sz="2200" dirty="0"/>
          </a:p>
        </p:txBody>
      </p:sp>
      <p:sp>
        <p:nvSpPr>
          <p:cNvPr id="5" name="Text 3"/>
          <p:cNvSpPr/>
          <p:nvPr/>
        </p:nvSpPr>
        <p:spPr>
          <a:xfrm>
            <a:off x="1530906" y="3553420"/>
            <a:ext cx="5642610" cy="1088708"/>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Allows users to easily upload standard image formats like JPG, JPEG, and PNG for processing and analysis.</a:t>
            </a:r>
            <a:endParaRPr lang="en-US" sz="1750" dirty="0"/>
          </a:p>
        </p:txBody>
      </p:sp>
      <p:sp>
        <p:nvSpPr>
          <p:cNvPr id="6" name="Shape 4"/>
          <p:cNvSpPr/>
          <p:nvPr/>
        </p:nvSpPr>
        <p:spPr>
          <a:xfrm>
            <a:off x="7457003" y="2985135"/>
            <a:ext cx="510302" cy="510302"/>
          </a:xfrm>
          <a:prstGeom prst="roundRect">
            <a:avLst>
              <a:gd name="adj" fmla="val 6667"/>
            </a:avLst>
          </a:prstGeom>
          <a:solidFill>
            <a:srgbClr val="434348"/>
          </a:solidFill>
          <a:ln/>
        </p:spPr>
      </p:sp>
      <p:sp>
        <p:nvSpPr>
          <p:cNvPr id="7" name="Text 5"/>
          <p:cNvSpPr/>
          <p:nvPr/>
        </p:nvSpPr>
        <p:spPr>
          <a:xfrm>
            <a:off x="8194119" y="3063002"/>
            <a:ext cx="3977759"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Advanced Captioning Pipeline</a:t>
            </a:r>
            <a:endParaRPr lang="en-US" sz="2200" dirty="0"/>
          </a:p>
        </p:txBody>
      </p:sp>
      <p:sp>
        <p:nvSpPr>
          <p:cNvPr id="8" name="Text 6"/>
          <p:cNvSpPr/>
          <p:nvPr/>
        </p:nvSpPr>
        <p:spPr>
          <a:xfrm>
            <a:off x="8194119" y="3553420"/>
            <a:ext cx="5642610" cy="1088708"/>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Generates initial captions through BLIP-2 and further enhances them with Qwen, producing context-rich, detailed scene descriptions.</a:t>
            </a:r>
            <a:endParaRPr lang="en-US" sz="1750" dirty="0"/>
          </a:p>
        </p:txBody>
      </p:sp>
      <p:sp>
        <p:nvSpPr>
          <p:cNvPr id="9" name="Shape 7"/>
          <p:cNvSpPr/>
          <p:nvPr/>
        </p:nvSpPr>
        <p:spPr>
          <a:xfrm>
            <a:off x="793790" y="5095756"/>
            <a:ext cx="510302" cy="510302"/>
          </a:xfrm>
          <a:prstGeom prst="roundRect">
            <a:avLst>
              <a:gd name="adj" fmla="val 6667"/>
            </a:avLst>
          </a:prstGeom>
          <a:solidFill>
            <a:srgbClr val="434348"/>
          </a:solidFill>
          <a:ln/>
        </p:spPr>
      </p:sp>
      <p:sp>
        <p:nvSpPr>
          <p:cNvPr id="10" name="Text 8"/>
          <p:cNvSpPr/>
          <p:nvPr/>
        </p:nvSpPr>
        <p:spPr>
          <a:xfrm>
            <a:off x="1530906" y="5173623"/>
            <a:ext cx="2937391"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User-Centric Interface</a:t>
            </a:r>
            <a:endParaRPr lang="en-US" sz="2200" dirty="0"/>
          </a:p>
        </p:txBody>
      </p:sp>
      <p:sp>
        <p:nvSpPr>
          <p:cNvPr id="11" name="Text 9"/>
          <p:cNvSpPr/>
          <p:nvPr/>
        </p:nvSpPr>
        <p:spPr>
          <a:xfrm>
            <a:off x="1530906" y="5664041"/>
            <a:ext cx="5642610" cy="1088708"/>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Employs a modern and responsive UI featuring gradient themes and subtle animations to create an intuitive user experience.</a:t>
            </a:r>
            <a:endParaRPr lang="en-US" sz="1750" dirty="0"/>
          </a:p>
        </p:txBody>
      </p:sp>
      <p:sp>
        <p:nvSpPr>
          <p:cNvPr id="12" name="Shape 10"/>
          <p:cNvSpPr/>
          <p:nvPr/>
        </p:nvSpPr>
        <p:spPr>
          <a:xfrm>
            <a:off x="7457003" y="5095756"/>
            <a:ext cx="510302" cy="510302"/>
          </a:xfrm>
          <a:prstGeom prst="roundRect">
            <a:avLst>
              <a:gd name="adj" fmla="val 6667"/>
            </a:avLst>
          </a:prstGeom>
          <a:solidFill>
            <a:srgbClr val="434348"/>
          </a:solidFill>
          <a:ln/>
        </p:spPr>
      </p:sp>
      <p:sp>
        <p:nvSpPr>
          <p:cNvPr id="13" name="Text 11"/>
          <p:cNvSpPr/>
          <p:nvPr/>
        </p:nvSpPr>
        <p:spPr>
          <a:xfrm>
            <a:off x="8194119" y="5173623"/>
            <a:ext cx="4488061"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Robust Logging &amp; Modular Design</a:t>
            </a:r>
            <a:endParaRPr lang="en-US" sz="2200" dirty="0"/>
          </a:p>
        </p:txBody>
      </p:sp>
      <p:sp>
        <p:nvSpPr>
          <p:cNvPr id="14" name="Text 12"/>
          <p:cNvSpPr/>
          <p:nvPr/>
        </p:nvSpPr>
        <p:spPr>
          <a:xfrm>
            <a:off x="8194119" y="5664041"/>
            <a:ext cx="5642610" cy="1451610"/>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Includes comprehensive logging of image handling and error tracking, with organized modular code separating image processing, captioning, and language model components.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18661" y="704969"/>
            <a:ext cx="10772299" cy="641747"/>
          </a:xfrm>
          <a:prstGeom prst="rect">
            <a:avLst/>
          </a:prstGeom>
          <a:noFill/>
          <a:ln/>
        </p:spPr>
        <p:txBody>
          <a:bodyPr wrap="none" lIns="0" tIns="0" rIns="0" bIns="0" rtlCol="0" anchor="t"/>
          <a:lstStyle/>
          <a:p>
            <a:pPr algn="l" indent="0" marL="0">
              <a:lnSpc>
                <a:spcPts val="5050"/>
              </a:lnSpc>
              <a:buNone/>
            </a:pPr>
            <a:r>
              <a:rPr lang="en-US" sz="4000" dirty="0">
                <a:solidFill>
                  <a:srgbClr val="EFD5FA"/>
                </a:solidFill>
                <a:latin typeface="Instrument Sans Medium" pitchFamily="34" charset="0"/>
                <a:ea typeface="Instrument Sans Medium" pitchFamily="34" charset="-122"/>
                <a:cs typeface="Instrument Sans Medium" pitchFamily="34" charset="-120"/>
              </a:rPr>
              <a:t>Efficient Workflow from Image to Description</a:t>
            </a:r>
            <a:endParaRPr lang="en-US" sz="4000" dirty="0"/>
          </a:p>
        </p:txBody>
      </p:sp>
      <p:pic>
        <p:nvPicPr>
          <p:cNvPr id="3" name="Image 0" descr="preencoded.png">    </p:cNvPr>
          <p:cNvPicPr>
            <a:picLocks noChangeAspect="1"/>
          </p:cNvPicPr>
          <p:nvPr/>
        </p:nvPicPr>
        <p:blipFill>
          <a:blip r:embed="rId1"/>
          <a:stretch>
            <a:fillRect/>
          </a:stretch>
        </p:blipFill>
        <p:spPr>
          <a:xfrm>
            <a:off x="718661" y="1757363"/>
            <a:ext cx="1026676" cy="1511737"/>
          </a:xfrm>
          <a:prstGeom prst="rect">
            <a:avLst/>
          </a:prstGeom>
        </p:spPr>
      </p:pic>
      <p:sp>
        <p:nvSpPr>
          <p:cNvPr id="4" name="Text 1"/>
          <p:cNvSpPr/>
          <p:nvPr/>
        </p:nvSpPr>
        <p:spPr>
          <a:xfrm>
            <a:off x="2053233" y="1962626"/>
            <a:ext cx="2566749" cy="320873"/>
          </a:xfrm>
          <a:prstGeom prst="rect">
            <a:avLst/>
          </a:prstGeom>
          <a:noFill/>
          <a:ln/>
        </p:spPr>
        <p:txBody>
          <a:bodyPr wrap="none" lIns="0" tIns="0" rIns="0" bIns="0" rtlCol="0" anchor="t"/>
          <a:lstStyle/>
          <a:p>
            <a:pPr algn="l" indent="0" marL="0">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Image Loading</a:t>
            </a:r>
            <a:endParaRPr lang="en-US" sz="2000" dirty="0"/>
          </a:p>
        </p:txBody>
      </p:sp>
      <p:sp>
        <p:nvSpPr>
          <p:cNvPr id="5" name="Text 2"/>
          <p:cNvSpPr/>
          <p:nvPr/>
        </p:nvSpPr>
        <p:spPr>
          <a:xfrm>
            <a:off x="2053233" y="2406610"/>
            <a:ext cx="11858506" cy="657225"/>
          </a:xfrm>
          <a:prstGeom prst="rect">
            <a:avLst/>
          </a:prstGeom>
          <a:noFill/>
          <a:ln/>
        </p:spPr>
        <p:txBody>
          <a:bodyPr wrap="square" lIns="0" tIns="0" rIns="0" bIns="0" rtlCol="0" anchor="t"/>
          <a:lstStyle/>
          <a:p>
            <a:pPr algn="l" indent="0" marL="0">
              <a:lnSpc>
                <a:spcPts val="2550"/>
              </a:lnSpc>
              <a:buNone/>
            </a:pPr>
            <a:r>
              <a:rPr lang="en-US" sz="1600" dirty="0">
                <a:solidFill>
                  <a:srgbClr val="C7CDD6"/>
                </a:solidFill>
                <a:latin typeface="Inter" pitchFamily="34" charset="0"/>
                <a:ea typeface="Inter" pitchFamily="34" charset="-122"/>
                <a:cs typeface="Inter" pitchFamily="34" charset="-120"/>
              </a:rPr>
              <a:t>The img_opener.py module uses the Python Imaging Library (PIL) to load user-uploaded images while logging each activity for traceability.</a:t>
            </a:r>
            <a:endParaRPr lang="en-US" sz="1600" dirty="0"/>
          </a:p>
        </p:txBody>
      </p:sp>
      <p:pic>
        <p:nvPicPr>
          <p:cNvPr id="6" name="Image 1" descr="preencoded.png">    </p:cNvPr>
          <p:cNvPicPr>
            <a:picLocks noChangeAspect="1"/>
          </p:cNvPicPr>
          <p:nvPr/>
        </p:nvPicPr>
        <p:blipFill>
          <a:blip r:embed="rId2"/>
          <a:stretch>
            <a:fillRect/>
          </a:stretch>
        </p:blipFill>
        <p:spPr>
          <a:xfrm>
            <a:off x="718661" y="3269099"/>
            <a:ext cx="1026676" cy="1231940"/>
          </a:xfrm>
          <a:prstGeom prst="rect">
            <a:avLst/>
          </a:prstGeom>
        </p:spPr>
      </p:pic>
      <p:sp>
        <p:nvSpPr>
          <p:cNvPr id="7" name="Text 3"/>
          <p:cNvSpPr/>
          <p:nvPr/>
        </p:nvSpPr>
        <p:spPr>
          <a:xfrm>
            <a:off x="2053233" y="3474363"/>
            <a:ext cx="2566749" cy="320873"/>
          </a:xfrm>
          <a:prstGeom prst="rect">
            <a:avLst/>
          </a:prstGeom>
          <a:noFill/>
          <a:ln/>
        </p:spPr>
        <p:txBody>
          <a:bodyPr wrap="none" lIns="0" tIns="0" rIns="0" bIns="0" rtlCol="0" anchor="t"/>
          <a:lstStyle/>
          <a:p>
            <a:pPr algn="l" indent="0" marL="0">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Caption Generation</a:t>
            </a:r>
            <a:endParaRPr lang="en-US" sz="2000" dirty="0"/>
          </a:p>
        </p:txBody>
      </p:sp>
      <p:sp>
        <p:nvSpPr>
          <p:cNvPr id="8" name="Text 4"/>
          <p:cNvSpPr/>
          <p:nvPr/>
        </p:nvSpPr>
        <p:spPr>
          <a:xfrm>
            <a:off x="2053233" y="3918347"/>
            <a:ext cx="11858506" cy="328613"/>
          </a:xfrm>
          <a:prstGeom prst="rect">
            <a:avLst/>
          </a:prstGeom>
          <a:noFill/>
          <a:ln/>
        </p:spPr>
        <p:txBody>
          <a:bodyPr wrap="none" lIns="0" tIns="0" rIns="0" bIns="0" rtlCol="0" anchor="t"/>
          <a:lstStyle/>
          <a:p>
            <a:pPr algn="l" indent="0" marL="0">
              <a:lnSpc>
                <a:spcPts val="2550"/>
              </a:lnSpc>
              <a:buNone/>
            </a:pPr>
            <a:r>
              <a:rPr lang="en-US" sz="1600" dirty="0">
                <a:solidFill>
                  <a:srgbClr val="C7CDD6"/>
                </a:solidFill>
                <a:latin typeface="Inter" pitchFamily="34" charset="0"/>
                <a:ea typeface="Inter" pitchFamily="34" charset="-122"/>
                <a:cs typeface="Inter" pitchFamily="34" charset="-120"/>
              </a:rPr>
              <a:t>BLIP-2 generates a raw, initial caption that outlines the main content of the image as a foundation for refinement.</a:t>
            </a:r>
            <a:endParaRPr lang="en-US" sz="1600" dirty="0"/>
          </a:p>
        </p:txBody>
      </p:sp>
      <p:pic>
        <p:nvPicPr>
          <p:cNvPr id="9" name="Image 2" descr="preencoded.png">    </p:cNvPr>
          <p:cNvPicPr>
            <a:picLocks noChangeAspect="1"/>
          </p:cNvPicPr>
          <p:nvPr/>
        </p:nvPicPr>
        <p:blipFill>
          <a:blip r:embed="rId3"/>
          <a:stretch>
            <a:fillRect/>
          </a:stretch>
        </p:blipFill>
        <p:spPr>
          <a:xfrm>
            <a:off x="718661" y="4501039"/>
            <a:ext cx="1026676" cy="1511737"/>
          </a:xfrm>
          <a:prstGeom prst="rect">
            <a:avLst/>
          </a:prstGeom>
        </p:spPr>
      </p:pic>
      <p:sp>
        <p:nvSpPr>
          <p:cNvPr id="10" name="Text 5"/>
          <p:cNvSpPr/>
          <p:nvPr/>
        </p:nvSpPr>
        <p:spPr>
          <a:xfrm>
            <a:off x="2053233" y="4706303"/>
            <a:ext cx="2566749" cy="320873"/>
          </a:xfrm>
          <a:prstGeom prst="rect">
            <a:avLst/>
          </a:prstGeom>
          <a:noFill/>
          <a:ln/>
        </p:spPr>
        <p:txBody>
          <a:bodyPr wrap="none" lIns="0" tIns="0" rIns="0" bIns="0" rtlCol="0" anchor="t"/>
          <a:lstStyle/>
          <a:p>
            <a:pPr algn="l" indent="0" marL="0">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Scene Refinement</a:t>
            </a:r>
            <a:endParaRPr lang="en-US" sz="2000" dirty="0"/>
          </a:p>
        </p:txBody>
      </p:sp>
      <p:sp>
        <p:nvSpPr>
          <p:cNvPr id="11" name="Text 6"/>
          <p:cNvSpPr/>
          <p:nvPr/>
        </p:nvSpPr>
        <p:spPr>
          <a:xfrm>
            <a:off x="2053233" y="5150287"/>
            <a:ext cx="11858506" cy="657225"/>
          </a:xfrm>
          <a:prstGeom prst="rect">
            <a:avLst/>
          </a:prstGeom>
          <a:noFill/>
          <a:ln/>
        </p:spPr>
        <p:txBody>
          <a:bodyPr wrap="square" lIns="0" tIns="0" rIns="0" bIns="0" rtlCol="0" anchor="t"/>
          <a:lstStyle/>
          <a:p>
            <a:pPr algn="l" indent="0" marL="0">
              <a:lnSpc>
                <a:spcPts val="2550"/>
              </a:lnSpc>
              <a:buNone/>
            </a:pPr>
            <a:r>
              <a:rPr lang="en-US" sz="1600" dirty="0">
                <a:solidFill>
                  <a:srgbClr val="C7CDD6"/>
                </a:solidFill>
                <a:latin typeface="Inter" pitchFamily="34" charset="0"/>
                <a:ea typeface="Inter" pitchFamily="34" charset="-122"/>
                <a:cs typeface="Inter" pitchFamily="34" charset="-120"/>
              </a:rPr>
              <a:t>The chat_model.py uses Qwen, preconfigured by utils.py, to enrich captions by adding relevant context and removing generic descriptions.</a:t>
            </a:r>
            <a:endParaRPr lang="en-US" sz="1600" dirty="0"/>
          </a:p>
        </p:txBody>
      </p:sp>
      <p:pic>
        <p:nvPicPr>
          <p:cNvPr id="12" name="Image 3" descr="preencoded.png">    </p:cNvPr>
          <p:cNvPicPr>
            <a:picLocks noChangeAspect="1"/>
          </p:cNvPicPr>
          <p:nvPr/>
        </p:nvPicPr>
        <p:blipFill>
          <a:blip r:embed="rId4"/>
          <a:stretch>
            <a:fillRect/>
          </a:stretch>
        </p:blipFill>
        <p:spPr>
          <a:xfrm>
            <a:off x="718661" y="6012775"/>
            <a:ext cx="1026676" cy="1511737"/>
          </a:xfrm>
          <a:prstGeom prst="rect">
            <a:avLst/>
          </a:prstGeom>
        </p:spPr>
      </p:pic>
      <p:sp>
        <p:nvSpPr>
          <p:cNvPr id="13" name="Text 7"/>
          <p:cNvSpPr/>
          <p:nvPr/>
        </p:nvSpPr>
        <p:spPr>
          <a:xfrm>
            <a:off x="2053233" y="6218039"/>
            <a:ext cx="2566749" cy="320873"/>
          </a:xfrm>
          <a:prstGeom prst="rect">
            <a:avLst/>
          </a:prstGeom>
          <a:noFill/>
          <a:ln/>
        </p:spPr>
        <p:txBody>
          <a:bodyPr wrap="none" lIns="0" tIns="0" rIns="0" bIns="0" rtlCol="0" anchor="t"/>
          <a:lstStyle/>
          <a:p>
            <a:pPr algn="l" indent="0" marL="0">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Presentation Layer</a:t>
            </a:r>
            <a:endParaRPr lang="en-US" sz="2000" dirty="0"/>
          </a:p>
        </p:txBody>
      </p:sp>
      <p:sp>
        <p:nvSpPr>
          <p:cNvPr id="14" name="Text 8"/>
          <p:cNvSpPr/>
          <p:nvPr/>
        </p:nvSpPr>
        <p:spPr>
          <a:xfrm>
            <a:off x="2053233" y="6662023"/>
            <a:ext cx="11858506" cy="657225"/>
          </a:xfrm>
          <a:prstGeom prst="rect">
            <a:avLst/>
          </a:prstGeom>
          <a:noFill/>
          <a:ln/>
        </p:spPr>
        <p:txBody>
          <a:bodyPr wrap="square" lIns="0" tIns="0" rIns="0" bIns="0" rtlCol="0" anchor="t"/>
          <a:lstStyle/>
          <a:p>
            <a:pPr algn="l" indent="0" marL="0">
              <a:lnSpc>
                <a:spcPts val="2550"/>
              </a:lnSpc>
              <a:buNone/>
            </a:pPr>
            <a:r>
              <a:rPr lang="en-US" sz="1600" dirty="0">
                <a:solidFill>
                  <a:srgbClr val="C7CDD6"/>
                </a:solidFill>
                <a:latin typeface="Inter" pitchFamily="34" charset="0"/>
                <a:ea typeface="Inter" pitchFamily="34" charset="-122"/>
                <a:cs typeface="Inter" pitchFamily="34" charset="-120"/>
              </a:rPr>
              <a:t>main.py integrates all steps into a cohesive Streamlit application, showcasing the original image, raw captions, and enhanced descriptions in an interactive tabbed interface.</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972866"/>
            <a:ext cx="12347615" cy="708779"/>
          </a:xfrm>
          <a:prstGeom prst="rect">
            <a:avLst/>
          </a:prstGeom>
          <a:noFill/>
          <a:ln/>
        </p:spPr>
        <p:txBody>
          <a:bodyPr wrap="none" lIns="0" tIns="0" rIns="0" bIns="0" rtlCol="0" anchor="t"/>
          <a:lstStyle/>
          <a:p>
            <a:pPr algn="l"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Delivering Rich, Contextual Scene Descriptions</a:t>
            </a:r>
            <a:endParaRPr lang="en-US" sz="4450" dirty="0"/>
          </a:p>
        </p:txBody>
      </p:sp>
      <p:sp>
        <p:nvSpPr>
          <p:cNvPr id="3" name="Shape 1"/>
          <p:cNvSpPr/>
          <p:nvPr/>
        </p:nvSpPr>
        <p:spPr>
          <a:xfrm>
            <a:off x="793790" y="3135273"/>
            <a:ext cx="4196358" cy="3121462"/>
          </a:xfrm>
          <a:prstGeom prst="roundRect">
            <a:avLst>
              <a:gd name="adj" fmla="val 1090"/>
            </a:avLst>
          </a:prstGeom>
          <a:solidFill>
            <a:srgbClr val="434348"/>
          </a:solidFill>
          <a:ln/>
        </p:spPr>
      </p:sp>
      <p:sp>
        <p:nvSpPr>
          <p:cNvPr id="4" name="Text 2"/>
          <p:cNvSpPr/>
          <p:nvPr/>
        </p:nvSpPr>
        <p:spPr>
          <a:xfrm>
            <a:off x="1020604" y="3362087"/>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Precision and Detail</a:t>
            </a:r>
            <a:endParaRPr lang="en-US" sz="2200" dirty="0"/>
          </a:p>
        </p:txBody>
      </p:sp>
      <p:sp>
        <p:nvSpPr>
          <p:cNvPr id="5" name="Text 3"/>
          <p:cNvSpPr/>
          <p:nvPr/>
        </p:nvSpPr>
        <p:spPr>
          <a:xfrm>
            <a:off x="1020604" y="3852505"/>
            <a:ext cx="3742730" cy="2177415"/>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The system creates vivid, professionally worded descriptions, such as a serene beach sunset with colorful skies and gentle waves, evoking calmness and tranquility.</a:t>
            </a:r>
            <a:endParaRPr lang="en-US" sz="1750" dirty="0"/>
          </a:p>
        </p:txBody>
      </p:sp>
      <p:sp>
        <p:nvSpPr>
          <p:cNvPr id="6" name="Shape 4"/>
          <p:cNvSpPr/>
          <p:nvPr/>
        </p:nvSpPr>
        <p:spPr>
          <a:xfrm>
            <a:off x="5216962" y="3135273"/>
            <a:ext cx="4196358" cy="3121462"/>
          </a:xfrm>
          <a:prstGeom prst="roundRect">
            <a:avLst>
              <a:gd name="adj" fmla="val 1090"/>
            </a:avLst>
          </a:prstGeom>
          <a:solidFill>
            <a:srgbClr val="434348"/>
          </a:solidFill>
          <a:ln/>
        </p:spPr>
      </p:sp>
      <p:sp>
        <p:nvSpPr>
          <p:cNvPr id="7" name="Text 5"/>
          <p:cNvSpPr/>
          <p:nvPr/>
        </p:nvSpPr>
        <p:spPr>
          <a:xfrm>
            <a:off x="5443776" y="3362087"/>
            <a:ext cx="2865477"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Practical Applications</a:t>
            </a:r>
            <a:endParaRPr lang="en-US" sz="2200" dirty="0"/>
          </a:p>
        </p:txBody>
      </p:sp>
      <p:sp>
        <p:nvSpPr>
          <p:cNvPr id="8" name="Text 6"/>
          <p:cNvSpPr/>
          <p:nvPr/>
        </p:nvSpPr>
        <p:spPr>
          <a:xfrm>
            <a:off x="5443776" y="3852505"/>
            <a:ext cx="3742730" cy="2177415"/>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Supports reverse image search functionality, assists accessibility tools for the visually impaired, and aids in story generation and image dataset labeling for computer vision.</a:t>
            </a:r>
            <a:endParaRPr lang="en-US" sz="1750" dirty="0"/>
          </a:p>
        </p:txBody>
      </p:sp>
      <p:sp>
        <p:nvSpPr>
          <p:cNvPr id="9" name="Shape 7"/>
          <p:cNvSpPr/>
          <p:nvPr/>
        </p:nvSpPr>
        <p:spPr>
          <a:xfrm>
            <a:off x="9640133" y="3135273"/>
            <a:ext cx="4196358" cy="3121462"/>
          </a:xfrm>
          <a:prstGeom prst="roundRect">
            <a:avLst>
              <a:gd name="adj" fmla="val 1090"/>
            </a:avLst>
          </a:prstGeom>
          <a:solidFill>
            <a:srgbClr val="434348"/>
          </a:solidFill>
          <a:ln/>
        </p:spPr>
      </p:sp>
      <p:sp>
        <p:nvSpPr>
          <p:cNvPr id="10" name="Text 8"/>
          <p:cNvSpPr/>
          <p:nvPr/>
        </p:nvSpPr>
        <p:spPr>
          <a:xfrm>
            <a:off x="9866948" y="3362087"/>
            <a:ext cx="2866073"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Impact and Versatility</a:t>
            </a:r>
            <a:endParaRPr lang="en-US" sz="2200" dirty="0"/>
          </a:p>
        </p:txBody>
      </p:sp>
      <p:sp>
        <p:nvSpPr>
          <p:cNvPr id="11" name="Text 9"/>
          <p:cNvSpPr/>
          <p:nvPr/>
        </p:nvSpPr>
        <p:spPr>
          <a:xfrm>
            <a:off x="9866948" y="3852505"/>
            <a:ext cx="3742730" cy="2177415"/>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By transforming visual inputs into meaningful text, the project enhances usability across multiple domains, highlighting its broad potential for improving digital content interaction.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2025-05-17T06:44:12Z</dcterms:created>
  <dcterms:modified xsi:type="dcterms:W3CDTF">2025-05-17T06:44:12Z</dcterms:modified>
</cp:coreProperties>
</file>