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Lst>
  <p:notesMasterIdLst>
    <p:notesMasterId r:id="rId6"/>
  </p:notesMasterIdLst>
  <p:sldSz cx="14630400" cy="8229600"/>
  <p:notesSz cx="8229600" cy="14630400"/>
  <p:embeddedFontLst>
    <p:embeddedFont>
      <p:font typeface="Instrument Sans Medium"/>
      <p:regular r:id="rId11"/>
    </p:embeddedFont>
    <p:embeddedFont>
      <p:font typeface="Instrument Sans Medium"/>
      <p:regular r:id="rId12"/>
    </p:embeddedFont>
    <p:embeddedFont>
      <p:font typeface="Instrument Sans Medium"/>
      <p:regular r:id="rId13"/>
    </p:embeddedFont>
    <p:embeddedFont>
      <p:font typeface="Instrument Sans Medium"/>
      <p:regular r:id="rId14"/>
    </p:embeddedFont>
    <p:embeddedFont>
      <p:font typeface="Inter"/>
      <p:regular r:id="rId15"/>
    </p:embeddedFont>
    <p:embeddedFont>
      <p:font typeface="Inter"/>
      <p:regular r:id="rId16"/>
    </p:embeddedFont>
    <p:embeddedFont>
      <p:font typeface="Inter"/>
      <p:regular r:id="rId17"/>
    </p:embeddedFont>
    <p:embeddedFont>
      <p:font typeface="Inter"/>
      <p:regular r:id="rId18"/>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1" Type="http://schemas.openxmlformats.org/officeDocument/2006/relationships/font" Target="fonts/font1.fntdata"/><Relationship Id="rId12" Type="http://schemas.openxmlformats.org/officeDocument/2006/relationships/font" Target="fonts/font2.fntdata"/><Relationship Id="rId13" Type="http://schemas.openxmlformats.org/officeDocument/2006/relationships/font" Target="fonts/font3.fntdata"/><Relationship Id="rId14" Type="http://schemas.openxmlformats.org/officeDocument/2006/relationships/font" Target="fonts/font4.fntdata"/><Relationship Id="rId15" Type="http://schemas.openxmlformats.org/officeDocument/2006/relationships/font" Target="fonts/font5.fntdata"/><Relationship Id="rId16" Type="http://schemas.openxmlformats.org/officeDocument/2006/relationships/font" Target="fonts/font6.fntdata"/><Relationship Id="rId17" Type="http://schemas.openxmlformats.org/officeDocument/2006/relationships/font" Target="fonts/font7.fntdata"/><Relationship Id="rId18"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slideLayout" Target="../slideLayouts/slideLayout4.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2317313"/>
            <a:ext cx="11610023" cy="708779"/>
          </a:xfrm>
          <a:prstGeom prst="rect">
            <a:avLst/>
          </a:prstGeom>
          <a:noFill/>
          <a:ln/>
        </p:spPr>
        <p:txBody>
          <a:bodyPr wrap="none" lIns="0" tIns="0" rIns="0" bIns="0" rtlCol="0" anchor="t"/>
          <a:lstStyle/>
          <a:p>
            <a:pPr algn="l" indent="0" marL="0">
              <a:lnSpc>
                <a:spcPts val="5550"/>
              </a:lnSpc>
              <a:buNone/>
            </a:pPr>
            <a:r>
              <a:rPr lang="en-US" sz="4450" dirty="0">
                <a:solidFill>
                  <a:srgbClr val="EFD5FA"/>
                </a:solidFill>
                <a:latin typeface="Instrument Sans Medium" pitchFamily="34" charset="0"/>
                <a:ea typeface="Instrument Sans Medium" pitchFamily="34" charset="-122"/>
                <a:cs typeface="Instrument Sans Medium" pitchFamily="34" charset="-120"/>
              </a:rPr>
              <a:t>Automated Social Media Publisher Overview</a:t>
            </a:r>
            <a:endParaRPr lang="en-US" sz="4450" dirty="0"/>
          </a:p>
        </p:txBody>
      </p:sp>
      <p:sp>
        <p:nvSpPr>
          <p:cNvPr id="3" name="Text 1"/>
          <p:cNvSpPr/>
          <p:nvPr/>
        </p:nvSpPr>
        <p:spPr>
          <a:xfrm>
            <a:off x="793790" y="3479721"/>
            <a:ext cx="13042821" cy="1088708"/>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Welcome to the Automated Social Media Publisher, a streamlined solution designed to simplify social media management. Developed using Make, this tool automates posting to LinkedIn by extracting text from Google Drive files, refining it, and publishing seamlessly.</a:t>
            </a:r>
            <a:endParaRPr lang="en-US" sz="1750" dirty="0"/>
          </a:p>
        </p:txBody>
      </p:sp>
      <p:sp>
        <p:nvSpPr>
          <p:cNvPr id="4" name="Text 2"/>
          <p:cNvSpPr/>
          <p:nvPr/>
        </p:nvSpPr>
        <p:spPr>
          <a:xfrm>
            <a:off x="793790" y="4823579"/>
            <a:ext cx="13042821" cy="1088708"/>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Created as of May 19, 2025, it enhances efficiency by saving time, ensuring consistent messaging, and increasing engagement on professional networks. Plans are in place to expand support to other platforms such as Twitter/X for broader social media outreach.</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387435"/>
            <a:ext cx="10741938" cy="708779"/>
          </a:xfrm>
          <a:prstGeom prst="rect">
            <a:avLst/>
          </a:prstGeom>
          <a:noFill/>
          <a:ln/>
        </p:spPr>
        <p:txBody>
          <a:bodyPr wrap="none" lIns="0" tIns="0" rIns="0" bIns="0" rtlCol="0" anchor="t"/>
          <a:lstStyle/>
          <a:p>
            <a:pPr algn="l" indent="0" marL="0">
              <a:lnSpc>
                <a:spcPts val="5550"/>
              </a:lnSpc>
              <a:buNone/>
            </a:pPr>
            <a:r>
              <a:rPr lang="en-US" sz="4450" dirty="0">
                <a:solidFill>
                  <a:srgbClr val="EFD5FA"/>
                </a:solidFill>
                <a:latin typeface="Instrument Sans Medium" pitchFamily="34" charset="0"/>
                <a:ea typeface="Instrument Sans Medium" pitchFamily="34" charset="-122"/>
                <a:cs typeface="Instrument Sans Medium" pitchFamily="34" charset="-120"/>
              </a:rPr>
              <a:t>Key Features of the Automated Publisher</a:t>
            </a:r>
            <a:endParaRPr lang="en-US" sz="4450" dirty="0"/>
          </a:p>
        </p:txBody>
      </p:sp>
      <p:sp>
        <p:nvSpPr>
          <p:cNvPr id="3" name="Shape 1"/>
          <p:cNvSpPr/>
          <p:nvPr/>
        </p:nvSpPr>
        <p:spPr>
          <a:xfrm>
            <a:off x="793790" y="2549843"/>
            <a:ext cx="6408063" cy="2032754"/>
          </a:xfrm>
          <a:prstGeom prst="roundRect">
            <a:avLst>
              <a:gd name="adj" fmla="val 1674"/>
            </a:avLst>
          </a:prstGeom>
          <a:solidFill>
            <a:srgbClr val="434348"/>
          </a:solidFill>
          <a:ln/>
        </p:spPr>
      </p:sp>
      <p:sp>
        <p:nvSpPr>
          <p:cNvPr id="4" name="Text 2"/>
          <p:cNvSpPr/>
          <p:nvPr/>
        </p:nvSpPr>
        <p:spPr>
          <a:xfrm>
            <a:off x="1020604" y="2776657"/>
            <a:ext cx="3846552" cy="354330"/>
          </a:xfrm>
          <a:prstGeom prst="rect">
            <a:avLst/>
          </a:prstGeom>
          <a:noFill/>
          <a:ln/>
        </p:spPr>
        <p:txBody>
          <a:bodyPr wrap="none" lIns="0" tIns="0" rIns="0" bIns="0" rtlCol="0" anchor="t"/>
          <a:lstStyle/>
          <a:p>
            <a:pPr algn="l" indent="0" marL="0">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Automated Content Retrieval</a:t>
            </a:r>
            <a:endParaRPr lang="en-US" sz="2200" dirty="0"/>
          </a:p>
        </p:txBody>
      </p:sp>
      <p:sp>
        <p:nvSpPr>
          <p:cNvPr id="5" name="Text 3"/>
          <p:cNvSpPr/>
          <p:nvPr/>
        </p:nvSpPr>
        <p:spPr>
          <a:xfrm>
            <a:off x="1020604" y="3267075"/>
            <a:ext cx="5954435" cy="725805"/>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Automatically pulls text from specified Google Drive folders, removing the need for manual content uploads.</a:t>
            </a:r>
            <a:endParaRPr lang="en-US" sz="1750" dirty="0"/>
          </a:p>
        </p:txBody>
      </p:sp>
      <p:sp>
        <p:nvSpPr>
          <p:cNvPr id="6" name="Shape 4"/>
          <p:cNvSpPr/>
          <p:nvPr/>
        </p:nvSpPr>
        <p:spPr>
          <a:xfrm>
            <a:off x="7428667" y="2549843"/>
            <a:ext cx="6408063" cy="2032754"/>
          </a:xfrm>
          <a:prstGeom prst="roundRect">
            <a:avLst>
              <a:gd name="adj" fmla="val 1674"/>
            </a:avLst>
          </a:prstGeom>
          <a:solidFill>
            <a:srgbClr val="434348"/>
          </a:solidFill>
          <a:ln/>
        </p:spPr>
      </p:sp>
      <p:sp>
        <p:nvSpPr>
          <p:cNvPr id="7" name="Text 5"/>
          <p:cNvSpPr/>
          <p:nvPr/>
        </p:nvSpPr>
        <p:spPr>
          <a:xfrm>
            <a:off x="7655481" y="2776657"/>
            <a:ext cx="3509248" cy="354330"/>
          </a:xfrm>
          <a:prstGeom prst="rect">
            <a:avLst/>
          </a:prstGeom>
          <a:noFill/>
          <a:ln/>
        </p:spPr>
        <p:txBody>
          <a:bodyPr wrap="none" lIns="0" tIns="0" rIns="0" bIns="0" rtlCol="0" anchor="t"/>
          <a:lstStyle/>
          <a:p>
            <a:pPr algn="l" indent="0" marL="0">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Intelligent Text Formatting</a:t>
            </a:r>
            <a:endParaRPr lang="en-US" sz="2200" dirty="0"/>
          </a:p>
        </p:txBody>
      </p:sp>
      <p:sp>
        <p:nvSpPr>
          <p:cNvPr id="8" name="Text 6"/>
          <p:cNvSpPr/>
          <p:nvPr/>
        </p:nvSpPr>
        <p:spPr>
          <a:xfrm>
            <a:off x="7655481" y="3267075"/>
            <a:ext cx="5954435" cy="1088708"/>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Utilizes GroqCloud LLM to transform raw text into professionally formatted, platform-specific posts with optimized tone and relevant hashtags.</a:t>
            </a:r>
            <a:endParaRPr lang="en-US" sz="1750" dirty="0"/>
          </a:p>
        </p:txBody>
      </p:sp>
      <p:sp>
        <p:nvSpPr>
          <p:cNvPr id="9" name="Shape 7"/>
          <p:cNvSpPr/>
          <p:nvPr/>
        </p:nvSpPr>
        <p:spPr>
          <a:xfrm>
            <a:off x="793790" y="4809411"/>
            <a:ext cx="6408063" cy="2032754"/>
          </a:xfrm>
          <a:prstGeom prst="roundRect">
            <a:avLst>
              <a:gd name="adj" fmla="val 1674"/>
            </a:avLst>
          </a:prstGeom>
          <a:solidFill>
            <a:srgbClr val="434348"/>
          </a:solidFill>
          <a:ln/>
        </p:spPr>
      </p:sp>
      <p:sp>
        <p:nvSpPr>
          <p:cNvPr id="10" name="Text 8"/>
          <p:cNvSpPr/>
          <p:nvPr/>
        </p:nvSpPr>
        <p:spPr>
          <a:xfrm>
            <a:off x="1020604" y="5036225"/>
            <a:ext cx="5308997" cy="354330"/>
          </a:xfrm>
          <a:prstGeom prst="rect">
            <a:avLst/>
          </a:prstGeom>
          <a:noFill/>
          <a:ln/>
        </p:spPr>
        <p:txBody>
          <a:bodyPr wrap="none" lIns="0" tIns="0" rIns="0" bIns="0" rtlCol="0" anchor="t"/>
          <a:lstStyle/>
          <a:p>
            <a:pPr algn="l" indent="0" marL="0">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Customizable Multi-Platform Workflows</a:t>
            </a:r>
            <a:endParaRPr lang="en-US" sz="2200" dirty="0"/>
          </a:p>
        </p:txBody>
      </p:sp>
      <p:sp>
        <p:nvSpPr>
          <p:cNvPr id="11" name="Text 9"/>
          <p:cNvSpPr/>
          <p:nvPr/>
        </p:nvSpPr>
        <p:spPr>
          <a:xfrm>
            <a:off x="1020604" y="5526643"/>
            <a:ext cx="5954435" cy="1088708"/>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Employs a Router to manage posts across platforms, currently optimized for LinkedIn with scalable architecture for future expansions.</a:t>
            </a:r>
            <a:endParaRPr lang="en-US" sz="1750" dirty="0"/>
          </a:p>
        </p:txBody>
      </p:sp>
      <p:sp>
        <p:nvSpPr>
          <p:cNvPr id="12" name="Shape 10"/>
          <p:cNvSpPr/>
          <p:nvPr/>
        </p:nvSpPr>
        <p:spPr>
          <a:xfrm>
            <a:off x="7428667" y="4809411"/>
            <a:ext cx="6408063" cy="2032754"/>
          </a:xfrm>
          <a:prstGeom prst="roundRect">
            <a:avLst>
              <a:gd name="adj" fmla="val 1674"/>
            </a:avLst>
          </a:prstGeom>
          <a:solidFill>
            <a:srgbClr val="434348"/>
          </a:solidFill>
          <a:ln/>
        </p:spPr>
      </p:sp>
      <p:sp>
        <p:nvSpPr>
          <p:cNvPr id="13" name="Text 11"/>
          <p:cNvSpPr/>
          <p:nvPr/>
        </p:nvSpPr>
        <p:spPr>
          <a:xfrm>
            <a:off x="7655481" y="5036225"/>
            <a:ext cx="4475559" cy="354330"/>
          </a:xfrm>
          <a:prstGeom prst="rect">
            <a:avLst/>
          </a:prstGeom>
          <a:noFill/>
          <a:ln/>
        </p:spPr>
        <p:txBody>
          <a:bodyPr wrap="none" lIns="0" tIns="0" rIns="0" bIns="0" rtlCol="0" anchor="t"/>
          <a:lstStyle/>
          <a:p>
            <a:pPr algn="l" indent="0" marL="0">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Real-Time Scheduling &amp; Encoding</a:t>
            </a:r>
            <a:endParaRPr lang="en-US" sz="2200" dirty="0"/>
          </a:p>
        </p:txBody>
      </p:sp>
      <p:sp>
        <p:nvSpPr>
          <p:cNvPr id="14" name="Text 12"/>
          <p:cNvSpPr/>
          <p:nvPr/>
        </p:nvSpPr>
        <p:spPr>
          <a:xfrm>
            <a:off x="7655481" y="5526643"/>
            <a:ext cx="5954435" cy="1088708"/>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Enables automatic content posting every 15 minutes or on demand, with robust encoding processes converting binary data to UTF-8 text flawlessly.</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18661" y="844868"/>
            <a:ext cx="7486769" cy="641747"/>
          </a:xfrm>
          <a:prstGeom prst="rect">
            <a:avLst/>
          </a:prstGeom>
          <a:noFill/>
          <a:ln/>
        </p:spPr>
        <p:txBody>
          <a:bodyPr wrap="none" lIns="0" tIns="0" rIns="0" bIns="0" rtlCol="0" anchor="t"/>
          <a:lstStyle/>
          <a:p>
            <a:pPr algn="l" indent="0" marL="0">
              <a:lnSpc>
                <a:spcPts val="5050"/>
              </a:lnSpc>
              <a:buNone/>
            </a:pPr>
            <a:r>
              <a:rPr lang="en-US" sz="4000" dirty="0">
                <a:solidFill>
                  <a:srgbClr val="EFD5FA"/>
                </a:solidFill>
                <a:latin typeface="Instrument Sans Medium" pitchFamily="34" charset="0"/>
                <a:ea typeface="Instrument Sans Medium" pitchFamily="34" charset="-122"/>
                <a:cs typeface="Instrument Sans Medium" pitchFamily="34" charset="-120"/>
              </a:rPr>
              <a:t>Automated Publisher Workflow</a:t>
            </a:r>
            <a:endParaRPr lang="en-US" sz="4000" dirty="0"/>
          </a:p>
        </p:txBody>
      </p:sp>
      <p:pic>
        <p:nvPicPr>
          <p:cNvPr id="3" name="Image 0" descr="preencoded.png">    </p:cNvPr>
          <p:cNvPicPr>
            <a:picLocks noChangeAspect="1"/>
          </p:cNvPicPr>
          <p:nvPr/>
        </p:nvPicPr>
        <p:blipFill>
          <a:blip r:embed="rId1"/>
          <a:stretch>
            <a:fillRect/>
          </a:stretch>
        </p:blipFill>
        <p:spPr>
          <a:xfrm>
            <a:off x="718661" y="1897261"/>
            <a:ext cx="1026676" cy="1231940"/>
          </a:xfrm>
          <a:prstGeom prst="rect">
            <a:avLst/>
          </a:prstGeom>
        </p:spPr>
      </p:pic>
      <p:sp>
        <p:nvSpPr>
          <p:cNvPr id="4" name="Text 1"/>
          <p:cNvSpPr/>
          <p:nvPr/>
        </p:nvSpPr>
        <p:spPr>
          <a:xfrm>
            <a:off x="2053233" y="2102525"/>
            <a:ext cx="3134916" cy="320873"/>
          </a:xfrm>
          <a:prstGeom prst="rect">
            <a:avLst/>
          </a:prstGeom>
          <a:noFill/>
          <a:ln/>
        </p:spPr>
        <p:txBody>
          <a:bodyPr wrap="none" lIns="0" tIns="0" rIns="0" bIns="0" rtlCol="0" anchor="t"/>
          <a:lstStyle/>
          <a:p>
            <a:pPr algn="l" indent="0" marL="0">
              <a:lnSpc>
                <a:spcPts val="2500"/>
              </a:lnSpc>
              <a:buNone/>
            </a:pPr>
            <a:r>
              <a:rPr lang="en-US" sz="2000" dirty="0">
                <a:solidFill>
                  <a:srgbClr val="C7CDD6"/>
                </a:solidFill>
                <a:latin typeface="Instrument Sans Medium" pitchFamily="34" charset="0"/>
                <a:ea typeface="Instrument Sans Medium" pitchFamily="34" charset="-122"/>
                <a:cs typeface="Instrument Sans Medium" pitchFamily="34" charset="-120"/>
              </a:rPr>
              <a:t>File Monitoring &amp; Retrieval</a:t>
            </a:r>
            <a:endParaRPr lang="en-US" sz="2000" dirty="0"/>
          </a:p>
        </p:txBody>
      </p:sp>
      <p:sp>
        <p:nvSpPr>
          <p:cNvPr id="5" name="Text 2"/>
          <p:cNvSpPr/>
          <p:nvPr/>
        </p:nvSpPr>
        <p:spPr>
          <a:xfrm>
            <a:off x="2053233" y="2546509"/>
            <a:ext cx="11858506" cy="328613"/>
          </a:xfrm>
          <a:prstGeom prst="rect">
            <a:avLst/>
          </a:prstGeom>
          <a:noFill/>
          <a:ln/>
        </p:spPr>
        <p:txBody>
          <a:bodyPr wrap="none" lIns="0" tIns="0" rIns="0" bIns="0" rtlCol="0" anchor="t"/>
          <a:lstStyle/>
          <a:p>
            <a:pPr algn="l" indent="0" marL="0">
              <a:lnSpc>
                <a:spcPts val="2550"/>
              </a:lnSpc>
              <a:buNone/>
            </a:pPr>
            <a:r>
              <a:rPr lang="en-US" sz="1600" dirty="0">
                <a:solidFill>
                  <a:srgbClr val="C7CDD6"/>
                </a:solidFill>
                <a:latin typeface="Inter" pitchFamily="34" charset="0"/>
                <a:ea typeface="Inter" pitchFamily="34" charset="-122"/>
                <a:cs typeface="Inter" pitchFamily="34" charset="-120"/>
              </a:rPr>
              <a:t>The Google Drive module monitors designated folders, detecting new text files like linkedIn.txt for processing.</a:t>
            </a:r>
            <a:endParaRPr lang="en-US" sz="1600" dirty="0"/>
          </a:p>
        </p:txBody>
      </p:sp>
      <p:pic>
        <p:nvPicPr>
          <p:cNvPr id="6" name="Image 1" descr="preencoded.png">    </p:cNvPr>
          <p:cNvPicPr>
            <a:picLocks noChangeAspect="1"/>
          </p:cNvPicPr>
          <p:nvPr/>
        </p:nvPicPr>
        <p:blipFill>
          <a:blip r:embed="rId2"/>
          <a:stretch>
            <a:fillRect/>
          </a:stretch>
        </p:blipFill>
        <p:spPr>
          <a:xfrm>
            <a:off x="718661" y="3129201"/>
            <a:ext cx="1026676" cy="1511737"/>
          </a:xfrm>
          <a:prstGeom prst="rect">
            <a:avLst/>
          </a:prstGeom>
        </p:spPr>
      </p:pic>
      <p:sp>
        <p:nvSpPr>
          <p:cNvPr id="7" name="Text 3"/>
          <p:cNvSpPr/>
          <p:nvPr/>
        </p:nvSpPr>
        <p:spPr>
          <a:xfrm>
            <a:off x="2053233" y="3334464"/>
            <a:ext cx="2566749" cy="320873"/>
          </a:xfrm>
          <a:prstGeom prst="rect">
            <a:avLst/>
          </a:prstGeom>
          <a:noFill/>
          <a:ln/>
        </p:spPr>
        <p:txBody>
          <a:bodyPr wrap="none" lIns="0" tIns="0" rIns="0" bIns="0" rtlCol="0" anchor="t"/>
          <a:lstStyle/>
          <a:p>
            <a:pPr algn="l" indent="0" marL="0">
              <a:lnSpc>
                <a:spcPts val="2500"/>
              </a:lnSpc>
              <a:buNone/>
            </a:pPr>
            <a:r>
              <a:rPr lang="en-US" sz="2000" dirty="0">
                <a:solidFill>
                  <a:srgbClr val="C7CDD6"/>
                </a:solidFill>
                <a:latin typeface="Instrument Sans Medium" pitchFamily="34" charset="0"/>
                <a:ea typeface="Instrument Sans Medium" pitchFamily="34" charset="-122"/>
                <a:cs typeface="Instrument Sans Medium" pitchFamily="34" charset="-120"/>
              </a:rPr>
              <a:t>Data Conversion</a:t>
            </a:r>
            <a:endParaRPr lang="en-US" sz="2000" dirty="0"/>
          </a:p>
        </p:txBody>
      </p:sp>
      <p:sp>
        <p:nvSpPr>
          <p:cNvPr id="8" name="Text 4"/>
          <p:cNvSpPr/>
          <p:nvPr/>
        </p:nvSpPr>
        <p:spPr>
          <a:xfrm>
            <a:off x="2053233" y="3778448"/>
            <a:ext cx="11858506" cy="657225"/>
          </a:xfrm>
          <a:prstGeom prst="rect">
            <a:avLst/>
          </a:prstGeom>
          <a:noFill/>
          <a:ln/>
        </p:spPr>
        <p:txBody>
          <a:bodyPr wrap="square" lIns="0" tIns="0" rIns="0" bIns="0" rtlCol="0" anchor="t"/>
          <a:lstStyle/>
          <a:p>
            <a:pPr algn="l" indent="0" marL="0">
              <a:lnSpc>
                <a:spcPts val="2550"/>
              </a:lnSpc>
              <a:buNone/>
            </a:pPr>
            <a:r>
              <a:rPr lang="en-US" sz="1600" dirty="0">
                <a:solidFill>
                  <a:srgbClr val="C7CDD6"/>
                </a:solidFill>
                <a:latin typeface="Inter" pitchFamily="34" charset="0"/>
                <a:ea typeface="Inter" pitchFamily="34" charset="-122"/>
                <a:cs typeface="Inter" pitchFamily="34" charset="-120"/>
              </a:rPr>
              <a:t>Binary file content is converted by a Tools module into readable UTF-8 format, ensuring textual accuracy and compatibility.</a:t>
            </a:r>
            <a:endParaRPr lang="en-US" sz="1600" dirty="0"/>
          </a:p>
        </p:txBody>
      </p:sp>
      <p:pic>
        <p:nvPicPr>
          <p:cNvPr id="9" name="Image 2" descr="preencoded.png">    </p:cNvPr>
          <p:cNvPicPr>
            <a:picLocks noChangeAspect="1"/>
          </p:cNvPicPr>
          <p:nvPr/>
        </p:nvPicPr>
        <p:blipFill>
          <a:blip r:embed="rId3"/>
          <a:stretch>
            <a:fillRect/>
          </a:stretch>
        </p:blipFill>
        <p:spPr>
          <a:xfrm>
            <a:off x="718661" y="4640937"/>
            <a:ext cx="1026676" cy="1231940"/>
          </a:xfrm>
          <a:prstGeom prst="rect">
            <a:avLst/>
          </a:prstGeom>
        </p:spPr>
      </p:pic>
      <p:sp>
        <p:nvSpPr>
          <p:cNvPr id="10" name="Text 5"/>
          <p:cNvSpPr/>
          <p:nvPr/>
        </p:nvSpPr>
        <p:spPr>
          <a:xfrm>
            <a:off x="2053233" y="4846201"/>
            <a:ext cx="2566749" cy="320873"/>
          </a:xfrm>
          <a:prstGeom prst="rect">
            <a:avLst/>
          </a:prstGeom>
          <a:noFill/>
          <a:ln/>
        </p:spPr>
        <p:txBody>
          <a:bodyPr wrap="none" lIns="0" tIns="0" rIns="0" bIns="0" rtlCol="0" anchor="t"/>
          <a:lstStyle/>
          <a:p>
            <a:pPr algn="l" indent="0" marL="0">
              <a:lnSpc>
                <a:spcPts val="2500"/>
              </a:lnSpc>
              <a:buNone/>
            </a:pPr>
            <a:r>
              <a:rPr lang="en-US" sz="2000" dirty="0">
                <a:solidFill>
                  <a:srgbClr val="C7CDD6"/>
                </a:solidFill>
                <a:latin typeface="Instrument Sans Medium" pitchFamily="34" charset="0"/>
                <a:ea typeface="Instrument Sans Medium" pitchFamily="34" charset="-122"/>
                <a:cs typeface="Instrument Sans Medium" pitchFamily="34" charset="-120"/>
              </a:rPr>
              <a:t>Smart Formatting</a:t>
            </a:r>
            <a:endParaRPr lang="en-US" sz="2000" dirty="0"/>
          </a:p>
        </p:txBody>
      </p:sp>
      <p:sp>
        <p:nvSpPr>
          <p:cNvPr id="11" name="Text 6"/>
          <p:cNvSpPr/>
          <p:nvPr/>
        </p:nvSpPr>
        <p:spPr>
          <a:xfrm>
            <a:off x="2053233" y="5290185"/>
            <a:ext cx="11858506" cy="328613"/>
          </a:xfrm>
          <a:prstGeom prst="rect">
            <a:avLst/>
          </a:prstGeom>
          <a:noFill/>
          <a:ln/>
        </p:spPr>
        <p:txBody>
          <a:bodyPr wrap="none" lIns="0" tIns="0" rIns="0" bIns="0" rtlCol="0" anchor="t"/>
          <a:lstStyle/>
          <a:p>
            <a:pPr algn="l" indent="0" marL="0">
              <a:lnSpc>
                <a:spcPts val="2550"/>
              </a:lnSpc>
              <a:buNone/>
            </a:pPr>
            <a:r>
              <a:rPr lang="en-US" sz="1600" dirty="0">
                <a:solidFill>
                  <a:srgbClr val="C7CDD6"/>
                </a:solidFill>
                <a:latin typeface="Inter" pitchFamily="34" charset="0"/>
                <a:ea typeface="Inter" pitchFamily="34" charset="-122"/>
                <a:cs typeface="Inter" pitchFamily="34" charset="-120"/>
              </a:rPr>
              <a:t>GroqCloud LLM enhances the text, generating engaging LinkedIn posts complete with appropriate tone and hashtags.</a:t>
            </a:r>
            <a:endParaRPr lang="en-US" sz="1600" dirty="0"/>
          </a:p>
        </p:txBody>
      </p:sp>
      <p:pic>
        <p:nvPicPr>
          <p:cNvPr id="12" name="Image 3" descr="preencoded.png">    </p:cNvPr>
          <p:cNvPicPr>
            <a:picLocks noChangeAspect="1"/>
          </p:cNvPicPr>
          <p:nvPr/>
        </p:nvPicPr>
        <p:blipFill>
          <a:blip r:embed="rId4"/>
          <a:stretch>
            <a:fillRect/>
          </a:stretch>
        </p:blipFill>
        <p:spPr>
          <a:xfrm>
            <a:off x="718661" y="5872877"/>
            <a:ext cx="1026676" cy="1511737"/>
          </a:xfrm>
          <a:prstGeom prst="rect">
            <a:avLst/>
          </a:prstGeom>
        </p:spPr>
      </p:pic>
      <p:sp>
        <p:nvSpPr>
          <p:cNvPr id="13" name="Text 7"/>
          <p:cNvSpPr/>
          <p:nvPr/>
        </p:nvSpPr>
        <p:spPr>
          <a:xfrm>
            <a:off x="2053233" y="6078141"/>
            <a:ext cx="2566749" cy="320873"/>
          </a:xfrm>
          <a:prstGeom prst="rect">
            <a:avLst/>
          </a:prstGeom>
          <a:noFill/>
          <a:ln/>
        </p:spPr>
        <p:txBody>
          <a:bodyPr wrap="none" lIns="0" tIns="0" rIns="0" bIns="0" rtlCol="0" anchor="t"/>
          <a:lstStyle/>
          <a:p>
            <a:pPr algn="l" indent="0" marL="0">
              <a:lnSpc>
                <a:spcPts val="2500"/>
              </a:lnSpc>
              <a:buNone/>
            </a:pPr>
            <a:r>
              <a:rPr lang="en-US" sz="2000" dirty="0">
                <a:solidFill>
                  <a:srgbClr val="C7CDD6"/>
                </a:solidFill>
                <a:latin typeface="Instrument Sans Medium" pitchFamily="34" charset="0"/>
                <a:ea typeface="Instrument Sans Medium" pitchFamily="34" charset="-122"/>
                <a:cs typeface="Instrument Sans Medium" pitchFamily="34" charset="-120"/>
              </a:rPr>
              <a:t>Publishing &amp; Routing</a:t>
            </a:r>
            <a:endParaRPr lang="en-US" sz="2000" dirty="0"/>
          </a:p>
        </p:txBody>
      </p:sp>
      <p:sp>
        <p:nvSpPr>
          <p:cNvPr id="14" name="Text 8"/>
          <p:cNvSpPr/>
          <p:nvPr/>
        </p:nvSpPr>
        <p:spPr>
          <a:xfrm>
            <a:off x="2053233" y="6522125"/>
            <a:ext cx="11858506" cy="657225"/>
          </a:xfrm>
          <a:prstGeom prst="rect">
            <a:avLst/>
          </a:prstGeom>
          <a:noFill/>
          <a:ln/>
        </p:spPr>
        <p:txBody>
          <a:bodyPr wrap="square" lIns="0" tIns="0" rIns="0" bIns="0" rtlCol="0" anchor="t"/>
          <a:lstStyle/>
          <a:p>
            <a:pPr algn="l" indent="0" marL="0">
              <a:lnSpc>
                <a:spcPts val="2550"/>
              </a:lnSpc>
              <a:buNone/>
            </a:pPr>
            <a:r>
              <a:rPr lang="en-US" sz="1600" dirty="0">
                <a:solidFill>
                  <a:srgbClr val="C7CDD6"/>
                </a:solidFill>
                <a:latin typeface="Inter" pitchFamily="34" charset="0"/>
                <a:ea typeface="Inter" pitchFamily="34" charset="-122"/>
                <a:cs typeface="Inter" pitchFamily="34" charset="-120"/>
              </a:rPr>
              <a:t>The LinkedIn module publishes posts, while a Router and Break module support platform scalability and efficient flow control.</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649730"/>
            <a:ext cx="6705719" cy="708779"/>
          </a:xfrm>
          <a:prstGeom prst="rect">
            <a:avLst/>
          </a:prstGeom>
          <a:noFill/>
          <a:ln/>
        </p:spPr>
        <p:txBody>
          <a:bodyPr wrap="none" lIns="0" tIns="0" rIns="0" bIns="0" rtlCol="0" anchor="t"/>
          <a:lstStyle/>
          <a:p>
            <a:pPr algn="l" indent="0" marL="0">
              <a:lnSpc>
                <a:spcPts val="5550"/>
              </a:lnSpc>
              <a:buNone/>
            </a:pPr>
            <a:r>
              <a:rPr lang="en-US" sz="4450" dirty="0">
                <a:solidFill>
                  <a:srgbClr val="EFD5FA"/>
                </a:solidFill>
                <a:latin typeface="Instrument Sans Medium" pitchFamily="34" charset="0"/>
                <a:ea typeface="Instrument Sans Medium" pitchFamily="34" charset="-122"/>
                <a:cs typeface="Instrument Sans Medium" pitchFamily="34" charset="-120"/>
              </a:rPr>
              <a:t>Outcomes &amp; Future Plans</a:t>
            </a:r>
            <a:endParaRPr lang="en-US" sz="4450" dirty="0"/>
          </a:p>
        </p:txBody>
      </p:sp>
      <p:sp>
        <p:nvSpPr>
          <p:cNvPr id="3" name="Shape 1"/>
          <p:cNvSpPr/>
          <p:nvPr/>
        </p:nvSpPr>
        <p:spPr>
          <a:xfrm>
            <a:off x="793790" y="2812137"/>
            <a:ext cx="510302" cy="510302"/>
          </a:xfrm>
          <a:prstGeom prst="roundRect">
            <a:avLst>
              <a:gd name="adj" fmla="val 6667"/>
            </a:avLst>
          </a:prstGeom>
          <a:solidFill>
            <a:srgbClr val="434348"/>
          </a:solidFill>
          <a:ln/>
        </p:spPr>
      </p:sp>
      <p:sp>
        <p:nvSpPr>
          <p:cNvPr id="4" name="Text 2"/>
          <p:cNvSpPr/>
          <p:nvPr/>
        </p:nvSpPr>
        <p:spPr>
          <a:xfrm>
            <a:off x="1530906" y="2890004"/>
            <a:ext cx="3979069" cy="354330"/>
          </a:xfrm>
          <a:prstGeom prst="rect">
            <a:avLst/>
          </a:prstGeom>
          <a:noFill/>
          <a:ln/>
        </p:spPr>
        <p:txBody>
          <a:bodyPr wrap="none" lIns="0" tIns="0" rIns="0" bIns="0" rtlCol="0" anchor="t"/>
          <a:lstStyle/>
          <a:p>
            <a:pPr algn="l" indent="0" marL="0">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Consistent High-Quality Posts</a:t>
            </a:r>
            <a:endParaRPr lang="en-US" sz="2200" dirty="0"/>
          </a:p>
        </p:txBody>
      </p:sp>
      <p:sp>
        <p:nvSpPr>
          <p:cNvPr id="5" name="Text 3"/>
          <p:cNvSpPr/>
          <p:nvPr/>
        </p:nvSpPr>
        <p:spPr>
          <a:xfrm>
            <a:off x="1530906" y="3380423"/>
            <a:ext cx="5642610" cy="1088708"/>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The publisher reliably delivers polished LinkedIn updates, saving users substantial manual effort weekly.</a:t>
            </a:r>
            <a:endParaRPr lang="en-US" sz="1750" dirty="0"/>
          </a:p>
        </p:txBody>
      </p:sp>
      <p:sp>
        <p:nvSpPr>
          <p:cNvPr id="6" name="Shape 4"/>
          <p:cNvSpPr/>
          <p:nvPr/>
        </p:nvSpPr>
        <p:spPr>
          <a:xfrm>
            <a:off x="7457003" y="2812137"/>
            <a:ext cx="510302" cy="510302"/>
          </a:xfrm>
          <a:prstGeom prst="roundRect">
            <a:avLst>
              <a:gd name="adj" fmla="val 6667"/>
            </a:avLst>
          </a:prstGeom>
          <a:solidFill>
            <a:srgbClr val="434348"/>
          </a:solidFill>
          <a:ln/>
        </p:spPr>
      </p:sp>
      <p:sp>
        <p:nvSpPr>
          <p:cNvPr id="7" name="Text 5"/>
          <p:cNvSpPr/>
          <p:nvPr/>
        </p:nvSpPr>
        <p:spPr>
          <a:xfrm>
            <a:off x="8194119" y="2890004"/>
            <a:ext cx="3107531" cy="354330"/>
          </a:xfrm>
          <a:prstGeom prst="rect">
            <a:avLst/>
          </a:prstGeom>
          <a:noFill/>
          <a:ln/>
        </p:spPr>
        <p:txBody>
          <a:bodyPr wrap="none" lIns="0" tIns="0" rIns="0" bIns="0" rtlCol="0" anchor="t"/>
          <a:lstStyle/>
          <a:p>
            <a:pPr algn="l" indent="0" marL="0">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Enhanced Engagement</a:t>
            </a:r>
            <a:endParaRPr lang="en-US" sz="2200" dirty="0"/>
          </a:p>
        </p:txBody>
      </p:sp>
      <p:sp>
        <p:nvSpPr>
          <p:cNvPr id="8" name="Text 6"/>
          <p:cNvSpPr/>
          <p:nvPr/>
        </p:nvSpPr>
        <p:spPr>
          <a:xfrm>
            <a:off x="8194119" y="3380423"/>
            <a:ext cx="5642610" cy="1088708"/>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Integration with GroqCloud ensures posts are professional and engaging, increasing visibility and interaction.</a:t>
            </a:r>
            <a:endParaRPr lang="en-US" sz="1750" dirty="0"/>
          </a:p>
        </p:txBody>
      </p:sp>
      <p:sp>
        <p:nvSpPr>
          <p:cNvPr id="9" name="Shape 7"/>
          <p:cNvSpPr/>
          <p:nvPr/>
        </p:nvSpPr>
        <p:spPr>
          <a:xfrm>
            <a:off x="793790" y="4922758"/>
            <a:ext cx="510302" cy="510302"/>
          </a:xfrm>
          <a:prstGeom prst="roundRect">
            <a:avLst>
              <a:gd name="adj" fmla="val 6667"/>
            </a:avLst>
          </a:prstGeom>
          <a:solidFill>
            <a:srgbClr val="434348"/>
          </a:solidFill>
          <a:ln/>
        </p:spPr>
      </p:sp>
      <p:sp>
        <p:nvSpPr>
          <p:cNvPr id="10" name="Text 8"/>
          <p:cNvSpPr/>
          <p:nvPr/>
        </p:nvSpPr>
        <p:spPr>
          <a:xfrm>
            <a:off x="1530906" y="5000625"/>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Scalable Expansion</a:t>
            </a:r>
            <a:endParaRPr lang="en-US" sz="2200" dirty="0"/>
          </a:p>
        </p:txBody>
      </p:sp>
      <p:sp>
        <p:nvSpPr>
          <p:cNvPr id="11" name="Text 9"/>
          <p:cNvSpPr/>
          <p:nvPr/>
        </p:nvSpPr>
        <p:spPr>
          <a:xfrm>
            <a:off x="1530906" y="5491043"/>
            <a:ext cx="5642610" cy="1088708"/>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Tested successfully as of May 19, 2025, with planned support for Twitter/X using alternative APIs to expand social reach.</a:t>
            </a:r>
            <a:endParaRPr lang="en-US" sz="1750" dirty="0"/>
          </a:p>
        </p:txBody>
      </p:sp>
      <p:sp>
        <p:nvSpPr>
          <p:cNvPr id="12" name="Shape 10"/>
          <p:cNvSpPr/>
          <p:nvPr/>
        </p:nvSpPr>
        <p:spPr>
          <a:xfrm>
            <a:off x="7457003" y="4922758"/>
            <a:ext cx="510302" cy="510302"/>
          </a:xfrm>
          <a:prstGeom prst="roundRect">
            <a:avLst>
              <a:gd name="adj" fmla="val 6667"/>
            </a:avLst>
          </a:prstGeom>
          <a:solidFill>
            <a:srgbClr val="434348"/>
          </a:solidFill>
          <a:ln/>
        </p:spPr>
      </p:sp>
      <p:sp>
        <p:nvSpPr>
          <p:cNvPr id="13" name="Text 11"/>
          <p:cNvSpPr/>
          <p:nvPr/>
        </p:nvSpPr>
        <p:spPr>
          <a:xfrm>
            <a:off x="8194119" y="5000625"/>
            <a:ext cx="3906322" cy="354330"/>
          </a:xfrm>
          <a:prstGeom prst="rect">
            <a:avLst/>
          </a:prstGeom>
          <a:noFill/>
          <a:ln/>
        </p:spPr>
        <p:txBody>
          <a:bodyPr wrap="none" lIns="0" tIns="0" rIns="0" bIns="0" rtlCol="0" anchor="t"/>
          <a:lstStyle/>
          <a:p>
            <a:pPr algn="l" indent="0" marL="0">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Empowering Online Presence</a:t>
            </a:r>
            <a:endParaRPr lang="en-US" sz="2200" dirty="0"/>
          </a:p>
        </p:txBody>
      </p:sp>
      <p:sp>
        <p:nvSpPr>
          <p:cNvPr id="14" name="Text 12"/>
          <p:cNvSpPr/>
          <p:nvPr/>
        </p:nvSpPr>
        <p:spPr>
          <a:xfrm>
            <a:off x="8194119" y="5491043"/>
            <a:ext cx="5642610" cy="1088708"/>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This tool helps professionals and businesses maintain active, consistent social media profiles with minimal effort.</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Slide 1</vt:lpstr>
      <vt:lpstr>Slide 2</vt:lpstr>
      <vt:lpstr>Slide 3</vt:lpstr>
      <vt:lpstr>Slide 4</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2025-05-19T06:36:54Z</dcterms:created>
  <dcterms:modified xsi:type="dcterms:W3CDTF">2025-05-19T06:36:54Z</dcterms:modified>
</cp:coreProperties>
</file>