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embeddedFontLst>
    <p:embeddedFont>
      <p:font typeface="Instrument Sans Medium"/>
      <p:regular r:id="rId11"/>
    </p:embeddedFont>
    <p:embeddedFont>
      <p:font typeface="Instrument Sans Medium"/>
      <p:regular r:id="rId12"/>
    </p:embeddedFont>
    <p:embeddedFont>
      <p:font typeface="Instrument Sans Medium"/>
      <p:regular r:id="rId13"/>
    </p:embeddedFont>
    <p:embeddedFont>
      <p:font typeface="Instrument Sans Medium"/>
      <p:regular r:id="rId14"/>
    </p:embeddedFont>
    <p:embeddedFont>
      <p:font typeface="Inter"/>
      <p:regular r:id="rId15"/>
    </p:embeddedFont>
    <p:embeddedFont>
      <p:font typeface="Inter"/>
      <p:regular r:id="rId16"/>
    </p:embeddedFont>
    <p:embeddedFont>
      <p:font typeface="Inter"/>
      <p:regular r:id="rId17"/>
    </p:embeddedFont>
    <p:embeddedFont>
      <p:font typeface="Inter"/>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 Id="rId17" Type="http://schemas.openxmlformats.org/officeDocument/2006/relationships/font" Target="fonts/font7.fntdata"/><Relationship Id="rId18"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781413"/>
            <a:ext cx="13042821" cy="1417558"/>
          </a:xfrm>
          <a:prstGeom prst="rect">
            <a:avLst/>
          </a:prstGeom>
          <a:noFill/>
          <a:ln/>
        </p:spPr>
        <p:txBody>
          <a:bodyPr wrap="squar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Roman to Native Script Converter: Bridging Language Scripts</a:t>
            </a:r>
            <a:endParaRPr lang="en-US" sz="4450" dirty="0"/>
          </a:p>
        </p:txBody>
      </p:sp>
      <p:sp>
        <p:nvSpPr>
          <p:cNvPr id="3" name="Text 1"/>
          <p:cNvSpPr/>
          <p:nvPr/>
        </p:nvSpPr>
        <p:spPr>
          <a:xfrm>
            <a:off x="793790" y="3652599"/>
            <a:ext cx="13042821" cy="1451610"/>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The Roman to Native Script Converter is an AI-driven web app that transforms Romanized text from any language into its native script. It tackles the challenge of inconsistent Romanization commonly found in informal communication by standardizing text into formal scripts. For example, it converts Romanized Hindi and Urdu into the Urdu script, while also converting languages like Chinese or Arabic into their original character sets.</a:t>
            </a:r>
            <a:endParaRPr lang="en-US" sz="1750" dirty="0"/>
          </a:p>
        </p:txBody>
      </p:sp>
      <p:sp>
        <p:nvSpPr>
          <p:cNvPr id="4" name="Text 2"/>
          <p:cNvSpPr/>
          <p:nvPr/>
        </p:nvSpPr>
        <p:spPr>
          <a:xfrm>
            <a:off x="793790" y="5359360"/>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Developed using Python, Streamlit, and powered by the Qwen-QWQ-32B model on GroqCloud, this tool provides accurate, context-aware translations through an intuitive user interface, enhancing multilingual communication worldwide.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55539"/>
            <a:ext cx="8377714"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Core Features and Functionality</a:t>
            </a:r>
            <a:endParaRPr lang="en-US" sz="4450" dirty="0"/>
          </a:p>
        </p:txBody>
      </p:sp>
      <p:sp>
        <p:nvSpPr>
          <p:cNvPr id="3" name="Text 1"/>
          <p:cNvSpPr/>
          <p:nvPr/>
        </p:nvSpPr>
        <p:spPr>
          <a:xfrm>
            <a:off x="793790" y="2731294"/>
            <a:ext cx="2845594" cy="708660"/>
          </a:xfrm>
          <a:prstGeom prst="rect">
            <a:avLst/>
          </a:prstGeom>
          <a:noFill/>
          <a:ln/>
        </p:spPr>
        <p:txBody>
          <a:bodyPr wrap="squar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Multilingual Conversion</a:t>
            </a:r>
            <a:endParaRPr lang="en-US" sz="2200" dirty="0"/>
          </a:p>
        </p:txBody>
      </p:sp>
      <p:sp>
        <p:nvSpPr>
          <p:cNvPr id="4" name="Text 2"/>
          <p:cNvSpPr/>
          <p:nvPr/>
        </p:nvSpPr>
        <p:spPr>
          <a:xfrm>
            <a:off x="793790" y="3666768"/>
            <a:ext cx="2845594" cy="2903220"/>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Supports Romanized input from any language and converts it into the correct native script, e.g., "aap kese ho?" to "آپ کیسے ہو؟" for Urdu/Hindi, and "ni hao" to "你好" for Chinese.</a:t>
            </a:r>
            <a:endParaRPr lang="en-US" sz="1750" dirty="0"/>
          </a:p>
        </p:txBody>
      </p:sp>
      <p:sp>
        <p:nvSpPr>
          <p:cNvPr id="5" name="Text 3"/>
          <p:cNvSpPr/>
          <p:nvPr/>
        </p:nvSpPr>
        <p:spPr>
          <a:xfrm>
            <a:off x="4200406" y="2731294"/>
            <a:ext cx="2845594" cy="708660"/>
          </a:xfrm>
          <a:prstGeom prst="rect">
            <a:avLst/>
          </a:prstGeom>
          <a:noFill/>
          <a:ln/>
        </p:spPr>
        <p:txBody>
          <a:bodyPr wrap="squar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Hindi/Urdu Special Rule</a:t>
            </a:r>
            <a:endParaRPr lang="en-US" sz="2200" dirty="0"/>
          </a:p>
        </p:txBody>
      </p:sp>
      <p:sp>
        <p:nvSpPr>
          <p:cNvPr id="6" name="Text 4"/>
          <p:cNvSpPr/>
          <p:nvPr/>
        </p:nvSpPr>
        <p:spPr>
          <a:xfrm>
            <a:off x="4200406" y="3666768"/>
            <a:ext cx="2845594" cy="1814513"/>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Consistently converts Romanized Hindi and Urdu text into the Urdu script, ensuring uniformity in representation.</a:t>
            </a:r>
            <a:endParaRPr lang="en-US" sz="1750" dirty="0"/>
          </a:p>
        </p:txBody>
      </p:sp>
      <p:sp>
        <p:nvSpPr>
          <p:cNvPr id="7" name="Text 5"/>
          <p:cNvSpPr/>
          <p:nvPr/>
        </p:nvSpPr>
        <p:spPr>
          <a:xfrm>
            <a:off x="7607022" y="2731294"/>
            <a:ext cx="2845594" cy="708660"/>
          </a:xfrm>
          <a:prstGeom prst="rect">
            <a:avLst/>
          </a:prstGeom>
          <a:noFill/>
          <a:ln/>
        </p:spPr>
        <p:txBody>
          <a:bodyPr wrap="squar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Handling Unrecognizable Input</a:t>
            </a:r>
            <a:endParaRPr lang="en-US" sz="2200" dirty="0"/>
          </a:p>
        </p:txBody>
      </p:sp>
      <p:sp>
        <p:nvSpPr>
          <p:cNvPr id="8" name="Text 6"/>
          <p:cNvSpPr/>
          <p:nvPr/>
        </p:nvSpPr>
        <p:spPr>
          <a:xfrm>
            <a:off x="7607022" y="3666768"/>
            <a:ext cx="2845594" cy="254031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Gracefully manages invalid or nonsensical inputs by providing a courteous apology message instead of errors, improving user experience.</a:t>
            </a:r>
            <a:endParaRPr lang="en-US" sz="1750" dirty="0"/>
          </a:p>
        </p:txBody>
      </p:sp>
      <p:sp>
        <p:nvSpPr>
          <p:cNvPr id="9" name="Text 7"/>
          <p:cNvSpPr/>
          <p:nvPr/>
        </p:nvSpPr>
        <p:spPr>
          <a:xfrm>
            <a:off x="11013638" y="2731294"/>
            <a:ext cx="2845594" cy="708660"/>
          </a:xfrm>
          <a:prstGeom prst="rect">
            <a:avLst/>
          </a:prstGeom>
          <a:noFill/>
          <a:ln/>
        </p:spPr>
        <p:txBody>
          <a:bodyPr wrap="square" lIns="0" tIns="0" rIns="0" bIns="0" rtlCol="0" anchor="t"/>
          <a:lstStyle/>
          <a:p>
            <a:pPr algn="l"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Text &amp; File Conversion Modes</a:t>
            </a:r>
            <a:endParaRPr lang="en-US" sz="2200" dirty="0"/>
          </a:p>
        </p:txBody>
      </p:sp>
      <p:sp>
        <p:nvSpPr>
          <p:cNvPr id="10" name="Text 8"/>
          <p:cNvSpPr/>
          <p:nvPr/>
        </p:nvSpPr>
        <p:spPr>
          <a:xfrm>
            <a:off x="11013638" y="3666768"/>
            <a:ext cx="2845594" cy="217741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Users can enter text directly for instant translation or upload .txt files to convert, edit, and download the native script output seamlessly.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44260" y="728543"/>
            <a:ext cx="9160312" cy="664488"/>
          </a:xfrm>
          <a:prstGeom prst="rect">
            <a:avLst/>
          </a:prstGeom>
          <a:noFill/>
          <a:ln/>
        </p:spPr>
        <p:txBody>
          <a:bodyPr wrap="none" lIns="0" tIns="0" rIns="0" bIns="0" rtlCol="0" anchor="t"/>
          <a:lstStyle/>
          <a:p>
            <a:pPr algn="l" indent="0" marL="0">
              <a:lnSpc>
                <a:spcPts val="5200"/>
              </a:lnSpc>
              <a:buNone/>
            </a:pPr>
            <a:r>
              <a:rPr lang="en-US" sz="4150" dirty="0">
                <a:solidFill>
                  <a:srgbClr val="EFD5FA"/>
                </a:solidFill>
                <a:latin typeface="Instrument Sans Medium" pitchFamily="34" charset="0"/>
                <a:ea typeface="Instrument Sans Medium" pitchFamily="34" charset="-122"/>
                <a:cs typeface="Instrument Sans Medium" pitchFamily="34" charset="-120"/>
              </a:rPr>
              <a:t>Technical Workflow and Architecture</a:t>
            </a:r>
            <a:endParaRPr lang="en-US" sz="4150" dirty="0"/>
          </a:p>
        </p:txBody>
      </p:sp>
      <p:pic>
        <p:nvPicPr>
          <p:cNvPr id="3" name="Image 0" descr="preencoded.png">    </p:cNvPr>
          <p:cNvPicPr>
            <a:picLocks noChangeAspect="1"/>
          </p:cNvPicPr>
          <p:nvPr/>
        </p:nvPicPr>
        <p:blipFill>
          <a:blip r:embed="rId1"/>
          <a:stretch>
            <a:fillRect/>
          </a:stretch>
        </p:blipFill>
        <p:spPr>
          <a:xfrm>
            <a:off x="744260" y="1818323"/>
            <a:ext cx="1063228" cy="1275874"/>
          </a:xfrm>
          <a:prstGeom prst="rect">
            <a:avLst/>
          </a:prstGeom>
        </p:spPr>
      </p:pic>
      <p:sp>
        <p:nvSpPr>
          <p:cNvPr id="4" name="Text 1"/>
          <p:cNvSpPr/>
          <p:nvPr/>
        </p:nvSpPr>
        <p:spPr>
          <a:xfrm>
            <a:off x="2126456" y="2030968"/>
            <a:ext cx="2760940" cy="332303"/>
          </a:xfrm>
          <a:prstGeom prst="rect">
            <a:avLst/>
          </a:prstGeom>
          <a:noFill/>
          <a:ln/>
        </p:spPr>
        <p:txBody>
          <a:bodyPr wrap="none" lIns="0" tIns="0" rIns="0" bIns="0" rtlCol="0" anchor="t"/>
          <a:lstStyle/>
          <a:p>
            <a:pPr algn="l" indent="0" marL="0">
              <a:lnSpc>
                <a:spcPts val="2600"/>
              </a:lnSpc>
              <a:buNone/>
            </a:pPr>
            <a:r>
              <a:rPr lang="en-US" sz="2050" dirty="0">
                <a:solidFill>
                  <a:srgbClr val="C7CDD6"/>
                </a:solidFill>
                <a:latin typeface="Instrument Sans Medium" pitchFamily="34" charset="0"/>
                <a:ea typeface="Instrument Sans Medium" pitchFamily="34" charset="-122"/>
                <a:cs typeface="Instrument Sans Medium" pitchFamily="34" charset="-120"/>
              </a:rPr>
              <a:t>Setup &amp; Configuration</a:t>
            </a:r>
            <a:endParaRPr lang="en-US" sz="2050" dirty="0"/>
          </a:p>
        </p:txBody>
      </p:sp>
      <p:sp>
        <p:nvSpPr>
          <p:cNvPr id="5" name="Text 2"/>
          <p:cNvSpPr/>
          <p:nvPr/>
        </p:nvSpPr>
        <p:spPr>
          <a:xfrm>
            <a:off x="2126456" y="2490788"/>
            <a:ext cx="11759684" cy="340162"/>
          </a:xfrm>
          <a:prstGeom prst="rect">
            <a:avLst/>
          </a:prstGeom>
          <a:noFill/>
          <a:ln/>
        </p:spPr>
        <p:txBody>
          <a:bodyPr wrap="none" lIns="0" tIns="0" rIns="0" bIns="0" rtlCol="0" anchor="t"/>
          <a:lstStyle/>
          <a:p>
            <a:pPr algn="l" indent="0" marL="0">
              <a:lnSpc>
                <a:spcPts val="2650"/>
              </a:lnSpc>
              <a:buNone/>
            </a:pPr>
            <a:r>
              <a:rPr lang="en-US" sz="1650" dirty="0">
                <a:solidFill>
                  <a:srgbClr val="C7CDD6"/>
                </a:solidFill>
                <a:latin typeface="Inter" pitchFamily="34" charset="0"/>
                <a:ea typeface="Inter" pitchFamily="34" charset="-122"/>
                <a:cs typeface="Inter" pitchFamily="34" charset="-120"/>
              </a:rPr>
              <a:t>Loads Groq API keys securely from environment variables and initializes logging for traceability.</a:t>
            </a:r>
            <a:endParaRPr lang="en-US" sz="1650" dirty="0"/>
          </a:p>
        </p:txBody>
      </p:sp>
      <p:pic>
        <p:nvPicPr>
          <p:cNvPr id="6" name="Image 1" descr="preencoded.png">    </p:cNvPr>
          <p:cNvPicPr>
            <a:picLocks noChangeAspect="1"/>
          </p:cNvPicPr>
          <p:nvPr/>
        </p:nvPicPr>
        <p:blipFill>
          <a:blip r:embed="rId2"/>
          <a:stretch>
            <a:fillRect/>
          </a:stretch>
        </p:blipFill>
        <p:spPr>
          <a:xfrm>
            <a:off x="744260" y="3094196"/>
            <a:ext cx="1063228" cy="1565434"/>
          </a:xfrm>
          <a:prstGeom prst="rect">
            <a:avLst/>
          </a:prstGeom>
        </p:spPr>
      </p:pic>
      <p:sp>
        <p:nvSpPr>
          <p:cNvPr id="7" name="Text 3"/>
          <p:cNvSpPr/>
          <p:nvPr/>
        </p:nvSpPr>
        <p:spPr>
          <a:xfrm>
            <a:off x="2126456" y="3306842"/>
            <a:ext cx="2658070" cy="332303"/>
          </a:xfrm>
          <a:prstGeom prst="rect">
            <a:avLst/>
          </a:prstGeom>
          <a:noFill/>
          <a:ln/>
        </p:spPr>
        <p:txBody>
          <a:bodyPr wrap="none" lIns="0" tIns="0" rIns="0" bIns="0" rtlCol="0" anchor="t"/>
          <a:lstStyle/>
          <a:p>
            <a:pPr algn="l" indent="0" marL="0">
              <a:lnSpc>
                <a:spcPts val="2600"/>
              </a:lnSpc>
              <a:buNone/>
            </a:pPr>
            <a:r>
              <a:rPr lang="en-US" sz="2050" dirty="0">
                <a:solidFill>
                  <a:srgbClr val="C7CDD6"/>
                </a:solidFill>
                <a:latin typeface="Instrument Sans Medium" pitchFamily="34" charset="0"/>
                <a:ea typeface="Instrument Sans Medium" pitchFamily="34" charset="-122"/>
                <a:cs typeface="Instrument Sans Medium" pitchFamily="34" charset="-120"/>
              </a:rPr>
              <a:t>Conversion Logic</a:t>
            </a:r>
            <a:endParaRPr lang="en-US" sz="2050" dirty="0"/>
          </a:p>
        </p:txBody>
      </p:sp>
      <p:sp>
        <p:nvSpPr>
          <p:cNvPr id="8" name="Text 4"/>
          <p:cNvSpPr/>
          <p:nvPr/>
        </p:nvSpPr>
        <p:spPr>
          <a:xfrm>
            <a:off x="2126456" y="3766661"/>
            <a:ext cx="11759684" cy="680323"/>
          </a:xfrm>
          <a:prstGeom prst="rect">
            <a:avLst/>
          </a:prstGeom>
          <a:noFill/>
          <a:ln/>
        </p:spPr>
        <p:txBody>
          <a:bodyPr wrap="square" lIns="0" tIns="0" rIns="0" bIns="0" rtlCol="0" anchor="t"/>
          <a:lstStyle/>
          <a:p>
            <a:pPr algn="l" indent="0" marL="0">
              <a:lnSpc>
                <a:spcPts val="2650"/>
              </a:lnSpc>
              <a:buNone/>
            </a:pPr>
            <a:r>
              <a:rPr lang="en-US" sz="1650" dirty="0">
                <a:solidFill>
                  <a:srgbClr val="C7CDD6"/>
                </a:solidFill>
                <a:latin typeface="Inter" pitchFamily="34" charset="0"/>
                <a:ea typeface="Inter" pitchFamily="34" charset="-122"/>
                <a:cs typeface="Inter" pitchFamily="34" charset="-120"/>
              </a:rPr>
              <a:t>Uses a system prompt guiding the model to detect input language, convert accordingly, and handle unknown text with polite feedback.</a:t>
            </a:r>
            <a:endParaRPr lang="en-US" sz="1650" dirty="0"/>
          </a:p>
        </p:txBody>
      </p:sp>
      <p:pic>
        <p:nvPicPr>
          <p:cNvPr id="9" name="Image 2" descr="preencoded.png">    </p:cNvPr>
          <p:cNvPicPr>
            <a:picLocks noChangeAspect="1"/>
          </p:cNvPicPr>
          <p:nvPr/>
        </p:nvPicPr>
        <p:blipFill>
          <a:blip r:embed="rId3"/>
          <a:stretch>
            <a:fillRect/>
          </a:stretch>
        </p:blipFill>
        <p:spPr>
          <a:xfrm>
            <a:off x="744260" y="4659630"/>
            <a:ext cx="1063228" cy="1565434"/>
          </a:xfrm>
          <a:prstGeom prst="rect">
            <a:avLst/>
          </a:prstGeom>
        </p:spPr>
      </p:pic>
      <p:sp>
        <p:nvSpPr>
          <p:cNvPr id="10" name="Text 5"/>
          <p:cNvSpPr/>
          <p:nvPr/>
        </p:nvSpPr>
        <p:spPr>
          <a:xfrm>
            <a:off x="2126456" y="4872276"/>
            <a:ext cx="2658070" cy="332303"/>
          </a:xfrm>
          <a:prstGeom prst="rect">
            <a:avLst/>
          </a:prstGeom>
          <a:noFill/>
          <a:ln/>
        </p:spPr>
        <p:txBody>
          <a:bodyPr wrap="none" lIns="0" tIns="0" rIns="0" bIns="0" rtlCol="0" anchor="t"/>
          <a:lstStyle/>
          <a:p>
            <a:pPr algn="l" indent="0" marL="0">
              <a:lnSpc>
                <a:spcPts val="2600"/>
              </a:lnSpc>
              <a:buNone/>
            </a:pPr>
            <a:r>
              <a:rPr lang="en-US" sz="2050" dirty="0">
                <a:solidFill>
                  <a:srgbClr val="C7CDD6"/>
                </a:solidFill>
                <a:latin typeface="Instrument Sans Medium" pitchFamily="34" charset="0"/>
                <a:ea typeface="Instrument Sans Medium" pitchFamily="34" charset="-122"/>
                <a:cs typeface="Instrument Sans Medium" pitchFamily="34" charset="-120"/>
              </a:rPr>
              <a:t>User Interface</a:t>
            </a:r>
            <a:endParaRPr lang="en-US" sz="2050" dirty="0"/>
          </a:p>
        </p:txBody>
      </p:sp>
      <p:sp>
        <p:nvSpPr>
          <p:cNvPr id="11" name="Text 6"/>
          <p:cNvSpPr/>
          <p:nvPr/>
        </p:nvSpPr>
        <p:spPr>
          <a:xfrm>
            <a:off x="2126456" y="5332095"/>
            <a:ext cx="11759684" cy="680323"/>
          </a:xfrm>
          <a:prstGeom prst="rect">
            <a:avLst/>
          </a:prstGeom>
          <a:noFill/>
          <a:ln/>
        </p:spPr>
        <p:txBody>
          <a:bodyPr wrap="square" lIns="0" tIns="0" rIns="0" bIns="0" rtlCol="0" anchor="t"/>
          <a:lstStyle/>
          <a:p>
            <a:pPr algn="l" indent="0" marL="0">
              <a:lnSpc>
                <a:spcPts val="2650"/>
              </a:lnSpc>
              <a:buNone/>
            </a:pPr>
            <a:r>
              <a:rPr lang="en-US" sz="1650" dirty="0">
                <a:solidFill>
                  <a:srgbClr val="C7CDD6"/>
                </a:solidFill>
                <a:latin typeface="Inter" pitchFamily="34" charset="0"/>
                <a:ea typeface="Inter" pitchFamily="34" charset="-122"/>
                <a:cs typeface="Inter" pitchFamily="34" charset="-120"/>
              </a:rPr>
              <a:t>Streamlit app with three tabs: Introduction, Translator for text input, and File Converter for batch processing, supporting editing and download capabilities.</a:t>
            </a:r>
            <a:endParaRPr lang="en-US" sz="1650" dirty="0"/>
          </a:p>
        </p:txBody>
      </p:sp>
      <p:pic>
        <p:nvPicPr>
          <p:cNvPr id="12" name="Image 3" descr="preencoded.png">    </p:cNvPr>
          <p:cNvPicPr>
            <a:picLocks noChangeAspect="1"/>
          </p:cNvPicPr>
          <p:nvPr/>
        </p:nvPicPr>
        <p:blipFill>
          <a:blip r:embed="rId4"/>
          <a:stretch>
            <a:fillRect/>
          </a:stretch>
        </p:blipFill>
        <p:spPr>
          <a:xfrm>
            <a:off x="744260" y="6225064"/>
            <a:ext cx="1063228" cy="1275874"/>
          </a:xfrm>
          <a:prstGeom prst="rect">
            <a:avLst/>
          </a:prstGeom>
        </p:spPr>
      </p:pic>
      <p:sp>
        <p:nvSpPr>
          <p:cNvPr id="13" name="Text 7"/>
          <p:cNvSpPr/>
          <p:nvPr/>
        </p:nvSpPr>
        <p:spPr>
          <a:xfrm>
            <a:off x="2126456" y="6437709"/>
            <a:ext cx="2658070" cy="332303"/>
          </a:xfrm>
          <a:prstGeom prst="rect">
            <a:avLst/>
          </a:prstGeom>
          <a:noFill/>
          <a:ln/>
        </p:spPr>
        <p:txBody>
          <a:bodyPr wrap="none" lIns="0" tIns="0" rIns="0" bIns="0" rtlCol="0" anchor="t"/>
          <a:lstStyle/>
          <a:p>
            <a:pPr algn="l" indent="0" marL="0">
              <a:lnSpc>
                <a:spcPts val="2600"/>
              </a:lnSpc>
              <a:buNone/>
            </a:pPr>
            <a:r>
              <a:rPr lang="en-US" sz="2050" dirty="0">
                <a:solidFill>
                  <a:srgbClr val="C7CDD6"/>
                </a:solidFill>
                <a:latin typeface="Instrument Sans Medium" pitchFamily="34" charset="0"/>
                <a:ea typeface="Instrument Sans Medium" pitchFamily="34" charset="-122"/>
                <a:cs typeface="Instrument Sans Medium" pitchFamily="34" charset="-120"/>
              </a:rPr>
              <a:t>Error Handling</a:t>
            </a:r>
            <a:endParaRPr lang="en-US" sz="2050" dirty="0"/>
          </a:p>
        </p:txBody>
      </p:sp>
      <p:sp>
        <p:nvSpPr>
          <p:cNvPr id="14" name="Text 8"/>
          <p:cNvSpPr/>
          <p:nvPr/>
        </p:nvSpPr>
        <p:spPr>
          <a:xfrm>
            <a:off x="2126456" y="6897529"/>
            <a:ext cx="11759684" cy="340162"/>
          </a:xfrm>
          <a:prstGeom prst="rect">
            <a:avLst/>
          </a:prstGeom>
          <a:noFill/>
          <a:ln/>
        </p:spPr>
        <p:txBody>
          <a:bodyPr wrap="none" lIns="0" tIns="0" rIns="0" bIns="0" rtlCol="0" anchor="t"/>
          <a:lstStyle/>
          <a:p>
            <a:pPr algn="l" indent="0" marL="0">
              <a:lnSpc>
                <a:spcPts val="2650"/>
              </a:lnSpc>
              <a:buNone/>
            </a:pPr>
            <a:r>
              <a:rPr lang="en-US" sz="1650" dirty="0">
                <a:solidFill>
                  <a:srgbClr val="C7CDD6"/>
                </a:solidFill>
                <a:latin typeface="Inter" pitchFamily="34" charset="0"/>
                <a:ea typeface="Inter" pitchFamily="34" charset="-122"/>
                <a:cs typeface="Inter" pitchFamily="34" charset="-120"/>
              </a:rPr>
              <a:t>Implements user-friendly error messages and comprehensive backend logging to facilitate debugging and reliability.</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387435"/>
            <a:ext cx="7868007"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Project Outcomes and Impact</a:t>
            </a:r>
            <a:endParaRPr lang="en-US" sz="4450" dirty="0"/>
          </a:p>
        </p:txBody>
      </p:sp>
      <p:sp>
        <p:nvSpPr>
          <p:cNvPr id="3" name="Shape 1"/>
          <p:cNvSpPr/>
          <p:nvPr/>
        </p:nvSpPr>
        <p:spPr>
          <a:xfrm>
            <a:off x="793790" y="2549843"/>
            <a:ext cx="6408063" cy="2032754"/>
          </a:xfrm>
          <a:prstGeom prst="roundRect">
            <a:avLst>
              <a:gd name="adj" fmla="val 1674"/>
            </a:avLst>
          </a:prstGeom>
          <a:solidFill>
            <a:srgbClr val="434348"/>
          </a:solidFill>
          <a:ln/>
        </p:spPr>
      </p:sp>
      <p:sp>
        <p:nvSpPr>
          <p:cNvPr id="4" name="Text 2"/>
          <p:cNvSpPr/>
          <p:nvPr/>
        </p:nvSpPr>
        <p:spPr>
          <a:xfrm>
            <a:off x="1020604" y="2776657"/>
            <a:ext cx="366462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Versatile Language Support</a:t>
            </a:r>
            <a:endParaRPr lang="en-US" sz="2200" dirty="0"/>
          </a:p>
        </p:txBody>
      </p:sp>
      <p:sp>
        <p:nvSpPr>
          <p:cNvPr id="5" name="Text 3"/>
          <p:cNvSpPr/>
          <p:nvPr/>
        </p:nvSpPr>
        <p:spPr>
          <a:xfrm>
            <a:off x="1020604" y="3267075"/>
            <a:ext cx="5954435"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Enables standardized conversion of diverse Romanized texts, bridging informal and formal written forms across multiple languages.</a:t>
            </a:r>
            <a:endParaRPr lang="en-US" sz="1750" dirty="0"/>
          </a:p>
        </p:txBody>
      </p:sp>
      <p:sp>
        <p:nvSpPr>
          <p:cNvPr id="6" name="Shape 4"/>
          <p:cNvSpPr/>
          <p:nvPr/>
        </p:nvSpPr>
        <p:spPr>
          <a:xfrm>
            <a:off x="7428667" y="2549843"/>
            <a:ext cx="6408063" cy="2032754"/>
          </a:xfrm>
          <a:prstGeom prst="roundRect">
            <a:avLst>
              <a:gd name="adj" fmla="val 1674"/>
            </a:avLst>
          </a:prstGeom>
          <a:solidFill>
            <a:srgbClr val="434348"/>
          </a:solidFill>
          <a:ln/>
        </p:spPr>
      </p:sp>
      <p:sp>
        <p:nvSpPr>
          <p:cNvPr id="7" name="Text 5"/>
          <p:cNvSpPr/>
          <p:nvPr/>
        </p:nvSpPr>
        <p:spPr>
          <a:xfrm>
            <a:off x="7655481" y="2776657"/>
            <a:ext cx="3348633"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User-Friendly Experience</a:t>
            </a:r>
            <a:endParaRPr lang="en-US" sz="2200" dirty="0"/>
          </a:p>
        </p:txBody>
      </p:sp>
      <p:sp>
        <p:nvSpPr>
          <p:cNvPr id="8" name="Text 6"/>
          <p:cNvSpPr/>
          <p:nvPr/>
        </p:nvSpPr>
        <p:spPr>
          <a:xfrm>
            <a:off x="7655481" y="3267075"/>
            <a:ext cx="5954435"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Clean, responsive UI with clear instructions makes the tool accessible globally, supporting both on-the-fly and file-based workflows.</a:t>
            </a:r>
            <a:endParaRPr lang="en-US" sz="1750" dirty="0"/>
          </a:p>
        </p:txBody>
      </p:sp>
      <p:sp>
        <p:nvSpPr>
          <p:cNvPr id="9" name="Shape 7"/>
          <p:cNvSpPr/>
          <p:nvPr/>
        </p:nvSpPr>
        <p:spPr>
          <a:xfrm>
            <a:off x="793790" y="4809411"/>
            <a:ext cx="6408063" cy="2032754"/>
          </a:xfrm>
          <a:prstGeom prst="roundRect">
            <a:avLst>
              <a:gd name="adj" fmla="val 1674"/>
            </a:avLst>
          </a:prstGeom>
          <a:solidFill>
            <a:srgbClr val="434348"/>
          </a:solidFill>
          <a:ln/>
        </p:spPr>
      </p:sp>
      <p:sp>
        <p:nvSpPr>
          <p:cNvPr id="10" name="Text 8"/>
          <p:cNvSpPr/>
          <p:nvPr/>
        </p:nvSpPr>
        <p:spPr>
          <a:xfrm>
            <a:off x="1020604" y="5036225"/>
            <a:ext cx="315277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Robustness &amp; Reliability</a:t>
            </a:r>
            <a:endParaRPr lang="en-US" sz="2200" dirty="0"/>
          </a:p>
        </p:txBody>
      </p:sp>
      <p:sp>
        <p:nvSpPr>
          <p:cNvPr id="11" name="Text 9"/>
          <p:cNvSpPr/>
          <p:nvPr/>
        </p:nvSpPr>
        <p:spPr>
          <a:xfrm>
            <a:off x="1020604" y="5526643"/>
            <a:ext cx="5954435"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Graceful input validation and robust logging enhance trust and ease future maintenance or feature expansion.</a:t>
            </a:r>
            <a:endParaRPr lang="en-US" sz="1750" dirty="0"/>
          </a:p>
        </p:txBody>
      </p:sp>
      <p:sp>
        <p:nvSpPr>
          <p:cNvPr id="12" name="Shape 10"/>
          <p:cNvSpPr/>
          <p:nvPr/>
        </p:nvSpPr>
        <p:spPr>
          <a:xfrm>
            <a:off x="7428667" y="4809411"/>
            <a:ext cx="6408063" cy="2032754"/>
          </a:xfrm>
          <a:prstGeom prst="roundRect">
            <a:avLst>
              <a:gd name="adj" fmla="val 1674"/>
            </a:avLst>
          </a:prstGeom>
          <a:solidFill>
            <a:srgbClr val="434348"/>
          </a:solidFill>
          <a:ln/>
        </p:spPr>
      </p:sp>
      <p:sp>
        <p:nvSpPr>
          <p:cNvPr id="13" name="Text 11"/>
          <p:cNvSpPr/>
          <p:nvPr/>
        </p:nvSpPr>
        <p:spPr>
          <a:xfrm>
            <a:off x="7655481" y="503622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Broader Impact</a:t>
            </a:r>
            <a:endParaRPr lang="en-US" sz="2200" dirty="0"/>
          </a:p>
        </p:txBody>
      </p:sp>
      <p:sp>
        <p:nvSpPr>
          <p:cNvPr id="14" name="Text 12"/>
          <p:cNvSpPr/>
          <p:nvPr/>
        </p:nvSpPr>
        <p:spPr>
          <a:xfrm>
            <a:off x="7655481" y="5526643"/>
            <a:ext cx="5954435"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Facilitates clearer communication, documentation, and educational efforts by converting widely used Romanized text into correct native scripts.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2025-05-17T06:57:58Z</dcterms:created>
  <dcterms:modified xsi:type="dcterms:W3CDTF">2025-05-17T06:57:58Z</dcterms:modified>
</cp:coreProperties>
</file>