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4630400" cy="8229600"/>
  <p:notesSz cx="8229600" cy="14630400"/>
  <p:embeddedFontLst>
    <p:embeddedFont>
      <p:font typeface="Instrument Sans Medium"/>
      <p:regular r:id="rId11"/>
    </p:embeddedFont>
    <p:embeddedFont>
      <p:font typeface="Instrument Sans Medium"/>
      <p:regular r:id="rId12"/>
    </p:embeddedFont>
    <p:embeddedFont>
      <p:font typeface="Instrument Sans Medium"/>
      <p:regular r:id="rId13"/>
    </p:embeddedFont>
    <p:embeddedFont>
      <p:font typeface="Instrument Sans Medium"/>
      <p:regular r:id="rId14"/>
    </p:embeddedFont>
    <p:embeddedFont>
      <p:font typeface="Inter"/>
      <p:regular r:id="rId15"/>
    </p:embeddedFont>
    <p:embeddedFont>
      <p:font typeface="Inter"/>
      <p:regular r:id="rId16"/>
    </p:embeddedFont>
    <p:embeddedFont>
      <p:font typeface="Inter"/>
      <p:regular r:id="rId17"/>
    </p:embeddedFont>
    <p:embeddedFont>
      <p:font typeface="Inter"/>
      <p:regular r:id="rId18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openxmlformats.org/officeDocument/2006/relationships/font" Target="fonts/font1.fntdata"/><Relationship Id="rId12" Type="http://schemas.openxmlformats.org/officeDocument/2006/relationships/font" Target="fonts/font2.fntdata"/><Relationship Id="rId13" Type="http://schemas.openxmlformats.org/officeDocument/2006/relationships/font" Target="fonts/font3.fntdata"/><Relationship Id="rId14" Type="http://schemas.openxmlformats.org/officeDocument/2006/relationships/font" Target="fonts/font4.fntdata"/><Relationship Id="rId15" Type="http://schemas.openxmlformats.org/officeDocument/2006/relationships/font" Target="fonts/font5.fntdata"/><Relationship Id="rId16" Type="http://schemas.openxmlformats.org/officeDocument/2006/relationships/font" Target="fonts/font6.fntdata"/><Relationship Id="rId17" Type="http://schemas.openxmlformats.org/officeDocument/2006/relationships/font" Target="fonts/font7.fntdata"/><Relationship Id="rId18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17313"/>
            <a:ext cx="1130331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Real-Time AI Surveillance Project Overview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479721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Real-Time AI Surveillance project is a cutting-edge computer vision system designed to detect and track people via webcam feeds in real-time. It integrates YOLOv8 for accurate object detection and DeepSort for persistent tracking, delivering a robust solution suited for security and monitoring applications.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823579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Featuring a user-friendly Streamlit web interface for live video display and control, alongside a standalone terminal script, this project balances advanced AI capabilities with accessibility. Comprehensive logging supports auditing and debugging, making it ideal for deployment in diverse real-world scenarios.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87435"/>
            <a:ext cx="1078277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Core Features of the Surveillance System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549843"/>
            <a:ext cx="6408063" cy="2032754"/>
          </a:xfrm>
          <a:prstGeom prst="roundRect">
            <a:avLst>
              <a:gd name="adj" fmla="val 1674"/>
            </a:avLst>
          </a:prstGeom>
          <a:solidFill>
            <a:srgbClr val="434348"/>
          </a:solidFill>
          <a:ln/>
        </p:spPr>
      </p:sp>
      <p:sp>
        <p:nvSpPr>
          <p:cNvPr id="4" name="Text 2"/>
          <p:cNvSpPr/>
          <p:nvPr/>
        </p:nvSpPr>
        <p:spPr>
          <a:xfrm>
            <a:off x="1020604" y="27766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Real-Time Detection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0604" y="3267075"/>
            <a:ext cx="59544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Leverages YOLOv8 for high-accuracy identification of people in dynamic environments, maintaining performance across varying conditions.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7428667" y="2549843"/>
            <a:ext cx="6408063" cy="2032754"/>
          </a:xfrm>
          <a:prstGeom prst="roundRect">
            <a:avLst>
              <a:gd name="adj" fmla="val 1674"/>
            </a:avLst>
          </a:prstGeom>
          <a:solidFill>
            <a:srgbClr val="434348"/>
          </a:solidFill>
          <a:ln/>
        </p:spPr>
      </p:sp>
      <p:sp>
        <p:nvSpPr>
          <p:cNvPr id="7" name="Text 5"/>
          <p:cNvSpPr/>
          <p:nvPr/>
        </p:nvSpPr>
        <p:spPr>
          <a:xfrm>
            <a:off x="7655481" y="27766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Persistent Tracking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55481" y="3267075"/>
            <a:ext cx="59544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Utilizes DeepSort to assign unique IDs to individuals, ensuring consistent tracking across video frames for reliable monitoring over time.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93790" y="4809411"/>
            <a:ext cx="6408063" cy="2032754"/>
          </a:xfrm>
          <a:prstGeom prst="roundRect">
            <a:avLst>
              <a:gd name="adj" fmla="val 1674"/>
            </a:avLst>
          </a:prstGeom>
          <a:solidFill>
            <a:srgbClr val="434348"/>
          </a:solidFill>
          <a:ln/>
        </p:spPr>
      </p:sp>
      <p:sp>
        <p:nvSpPr>
          <p:cNvPr id="10" name="Text 8"/>
          <p:cNvSpPr/>
          <p:nvPr/>
        </p:nvSpPr>
        <p:spPr>
          <a:xfrm>
            <a:off x="1020604" y="5036225"/>
            <a:ext cx="330696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Interactive User Interface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020604" y="5526643"/>
            <a:ext cx="59544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Streamlit-based web UI with Overview and Live Stream tabs, enabling intuitive control and visualization of bounding boxes, track IDs, and system metrics.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428667" y="4809411"/>
            <a:ext cx="6408063" cy="2032754"/>
          </a:xfrm>
          <a:prstGeom prst="roundRect">
            <a:avLst>
              <a:gd name="adj" fmla="val 1674"/>
            </a:avLst>
          </a:prstGeom>
          <a:solidFill>
            <a:srgbClr val="434348"/>
          </a:solidFill>
          <a:ln/>
        </p:spPr>
      </p:sp>
      <p:sp>
        <p:nvSpPr>
          <p:cNvPr id="13" name="Text 11"/>
          <p:cNvSpPr/>
          <p:nvPr/>
        </p:nvSpPr>
        <p:spPr>
          <a:xfrm>
            <a:off x="7655481" y="5036225"/>
            <a:ext cx="434840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Dual Execution Modes &amp; Logging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7655481" y="5526643"/>
            <a:ext cx="59544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Supports both a web app and standalone OpenCV script; logs tracking data and operational events for audit trails and debugging.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71751" y="578287"/>
            <a:ext cx="8946475" cy="5997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700"/>
              </a:lnSpc>
              <a:buNone/>
            </a:pPr>
            <a:r>
              <a:rPr lang="en-US" sz="37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Workflow: From Camera to Visualization</a:t>
            </a:r>
            <a:endParaRPr lang="en-US" sz="3750" dirty="0"/>
          </a:p>
        </p:txBody>
      </p:sp>
      <p:sp>
        <p:nvSpPr>
          <p:cNvPr id="3" name="Shape 1"/>
          <p:cNvSpPr/>
          <p:nvPr/>
        </p:nvSpPr>
        <p:spPr>
          <a:xfrm>
            <a:off x="887611" y="1561862"/>
            <a:ext cx="22860" cy="6089333"/>
          </a:xfrm>
          <a:prstGeom prst="roundRect">
            <a:avLst>
              <a:gd name="adj" fmla="val 125939"/>
            </a:avLst>
          </a:prstGeom>
          <a:solidFill>
            <a:srgbClr val="5C5C61"/>
          </a:solidFill>
          <a:ln/>
        </p:spPr>
      </p:sp>
      <p:sp>
        <p:nvSpPr>
          <p:cNvPr id="4" name="Shape 2"/>
          <p:cNvSpPr/>
          <p:nvPr/>
        </p:nvSpPr>
        <p:spPr>
          <a:xfrm>
            <a:off x="1080671" y="1766292"/>
            <a:ext cx="575786" cy="22860"/>
          </a:xfrm>
          <a:prstGeom prst="roundRect">
            <a:avLst>
              <a:gd name="adj" fmla="val 125939"/>
            </a:avLst>
          </a:prstGeom>
          <a:solidFill>
            <a:srgbClr val="5C5C61"/>
          </a:solidFill>
          <a:ln/>
        </p:spPr>
      </p:sp>
      <p:sp>
        <p:nvSpPr>
          <p:cNvPr id="5" name="Shape 3"/>
          <p:cNvSpPr/>
          <p:nvPr/>
        </p:nvSpPr>
        <p:spPr>
          <a:xfrm>
            <a:off x="671691" y="1561862"/>
            <a:ext cx="431840" cy="431840"/>
          </a:xfrm>
          <a:prstGeom prst="roundRect">
            <a:avLst>
              <a:gd name="adj" fmla="val 6667"/>
            </a:avLst>
          </a:prstGeom>
          <a:solidFill>
            <a:srgbClr val="434348"/>
          </a:solidFill>
          <a:ln/>
        </p:spPr>
      </p:sp>
      <p:sp>
        <p:nvSpPr>
          <p:cNvPr id="6" name="Text 4"/>
          <p:cNvSpPr/>
          <p:nvPr/>
        </p:nvSpPr>
        <p:spPr>
          <a:xfrm>
            <a:off x="743605" y="1597819"/>
            <a:ext cx="287893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50"/>
              </a:lnSpc>
              <a:buNone/>
            </a:pPr>
            <a:r>
              <a:rPr lang="en-US" sz="22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1</a:t>
            </a:r>
            <a:endParaRPr lang="en-US" sz="2250" dirty="0"/>
          </a:p>
        </p:txBody>
      </p:sp>
      <p:sp>
        <p:nvSpPr>
          <p:cNvPr id="7" name="Text 5"/>
          <p:cNvSpPr/>
          <p:nvPr/>
        </p:nvSpPr>
        <p:spPr>
          <a:xfrm>
            <a:off x="1847255" y="1627822"/>
            <a:ext cx="2399109" cy="2997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Camera Initialization</a:t>
            </a:r>
            <a:endParaRPr lang="en-US" sz="1850" dirty="0"/>
          </a:p>
        </p:txBody>
      </p:sp>
      <p:sp>
        <p:nvSpPr>
          <p:cNvPr id="8" name="Text 6"/>
          <p:cNvSpPr/>
          <p:nvPr/>
        </p:nvSpPr>
        <p:spPr>
          <a:xfrm>
            <a:off x="1847255" y="2042755"/>
            <a:ext cx="12111395" cy="3070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Attempts webcam access on default and fallback indices (0–4) with continuous frame capture via OpenCV to ensure reliability.</a:t>
            </a:r>
            <a:endParaRPr lang="en-US" sz="1500" dirty="0"/>
          </a:p>
        </p:txBody>
      </p:sp>
      <p:sp>
        <p:nvSpPr>
          <p:cNvPr id="9" name="Shape 7"/>
          <p:cNvSpPr/>
          <p:nvPr/>
        </p:nvSpPr>
        <p:spPr>
          <a:xfrm>
            <a:off x="1080671" y="2938105"/>
            <a:ext cx="575786" cy="22860"/>
          </a:xfrm>
          <a:prstGeom prst="roundRect">
            <a:avLst>
              <a:gd name="adj" fmla="val 125939"/>
            </a:avLst>
          </a:prstGeom>
          <a:solidFill>
            <a:srgbClr val="5C5C61"/>
          </a:solidFill>
          <a:ln/>
        </p:spPr>
      </p:sp>
      <p:sp>
        <p:nvSpPr>
          <p:cNvPr id="10" name="Shape 8"/>
          <p:cNvSpPr/>
          <p:nvPr/>
        </p:nvSpPr>
        <p:spPr>
          <a:xfrm>
            <a:off x="671691" y="2733675"/>
            <a:ext cx="431840" cy="431840"/>
          </a:xfrm>
          <a:prstGeom prst="roundRect">
            <a:avLst>
              <a:gd name="adj" fmla="val 6667"/>
            </a:avLst>
          </a:prstGeom>
          <a:solidFill>
            <a:srgbClr val="434348"/>
          </a:solidFill>
          <a:ln/>
        </p:spPr>
      </p:sp>
      <p:sp>
        <p:nvSpPr>
          <p:cNvPr id="11" name="Text 9"/>
          <p:cNvSpPr/>
          <p:nvPr/>
        </p:nvSpPr>
        <p:spPr>
          <a:xfrm>
            <a:off x="743605" y="2769632"/>
            <a:ext cx="287893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50"/>
              </a:lnSpc>
              <a:buNone/>
            </a:pPr>
            <a:r>
              <a:rPr lang="en-US" sz="22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2</a:t>
            </a:r>
            <a:endParaRPr lang="en-US" sz="2250" dirty="0"/>
          </a:p>
        </p:txBody>
      </p:sp>
      <p:sp>
        <p:nvSpPr>
          <p:cNvPr id="12" name="Text 10"/>
          <p:cNvSpPr/>
          <p:nvPr/>
        </p:nvSpPr>
        <p:spPr>
          <a:xfrm>
            <a:off x="1847255" y="2799636"/>
            <a:ext cx="2399109" cy="2997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Object Detection</a:t>
            </a:r>
            <a:endParaRPr lang="en-US" sz="1850" dirty="0"/>
          </a:p>
        </p:txBody>
      </p:sp>
      <p:sp>
        <p:nvSpPr>
          <p:cNvPr id="13" name="Text 11"/>
          <p:cNvSpPr/>
          <p:nvPr/>
        </p:nvSpPr>
        <p:spPr>
          <a:xfrm>
            <a:off x="1847255" y="3214568"/>
            <a:ext cx="12111395" cy="6141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Processes frames using YOLOv8 with a confidence threshold of 0.4, outputting bounding boxes and confidence scores for detected people.</a:t>
            </a:r>
            <a:endParaRPr lang="en-US" sz="1500" dirty="0"/>
          </a:p>
        </p:txBody>
      </p:sp>
      <p:sp>
        <p:nvSpPr>
          <p:cNvPr id="14" name="Shape 12"/>
          <p:cNvSpPr/>
          <p:nvPr/>
        </p:nvSpPr>
        <p:spPr>
          <a:xfrm>
            <a:off x="1080671" y="4416981"/>
            <a:ext cx="575786" cy="22860"/>
          </a:xfrm>
          <a:prstGeom prst="roundRect">
            <a:avLst>
              <a:gd name="adj" fmla="val 125939"/>
            </a:avLst>
          </a:prstGeom>
          <a:solidFill>
            <a:srgbClr val="5C5C61"/>
          </a:solidFill>
          <a:ln/>
        </p:spPr>
      </p:sp>
      <p:sp>
        <p:nvSpPr>
          <p:cNvPr id="15" name="Shape 13"/>
          <p:cNvSpPr/>
          <p:nvPr/>
        </p:nvSpPr>
        <p:spPr>
          <a:xfrm>
            <a:off x="671691" y="4212550"/>
            <a:ext cx="431840" cy="431840"/>
          </a:xfrm>
          <a:prstGeom prst="roundRect">
            <a:avLst>
              <a:gd name="adj" fmla="val 6667"/>
            </a:avLst>
          </a:prstGeom>
          <a:solidFill>
            <a:srgbClr val="434348"/>
          </a:solidFill>
          <a:ln/>
        </p:spPr>
      </p:sp>
      <p:sp>
        <p:nvSpPr>
          <p:cNvPr id="16" name="Text 14"/>
          <p:cNvSpPr/>
          <p:nvPr/>
        </p:nvSpPr>
        <p:spPr>
          <a:xfrm>
            <a:off x="743605" y="4248507"/>
            <a:ext cx="287893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50"/>
              </a:lnSpc>
              <a:buNone/>
            </a:pPr>
            <a:r>
              <a:rPr lang="en-US" sz="22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3</a:t>
            </a:r>
            <a:endParaRPr lang="en-US" sz="2250" dirty="0"/>
          </a:p>
        </p:txBody>
      </p:sp>
      <p:sp>
        <p:nvSpPr>
          <p:cNvPr id="17" name="Text 15"/>
          <p:cNvSpPr/>
          <p:nvPr/>
        </p:nvSpPr>
        <p:spPr>
          <a:xfrm>
            <a:off x="1847255" y="4278511"/>
            <a:ext cx="2399109" cy="2997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Object Tracking</a:t>
            </a:r>
            <a:endParaRPr lang="en-US" sz="1850" dirty="0"/>
          </a:p>
        </p:txBody>
      </p:sp>
      <p:sp>
        <p:nvSpPr>
          <p:cNvPr id="18" name="Text 16"/>
          <p:cNvSpPr/>
          <p:nvPr/>
        </p:nvSpPr>
        <p:spPr>
          <a:xfrm>
            <a:off x="1847255" y="4693444"/>
            <a:ext cx="12111395" cy="3070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DeepSort assigns and updates track IDs, filtering only confirmed tracks to maintain accurate, persistent identity tracking.</a:t>
            </a:r>
            <a:endParaRPr lang="en-US" sz="1500" dirty="0"/>
          </a:p>
        </p:txBody>
      </p:sp>
      <p:sp>
        <p:nvSpPr>
          <p:cNvPr id="19" name="Shape 17"/>
          <p:cNvSpPr/>
          <p:nvPr/>
        </p:nvSpPr>
        <p:spPr>
          <a:xfrm>
            <a:off x="1080671" y="5588794"/>
            <a:ext cx="575786" cy="22860"/>
          </a:xfrm>
          <a:prstGeom prst="roundRect">
            <a:avLst>
              <a:gd name="adj" fmla="val 125939"/>
            </a:avLst>
          </a:prstGeom>
          <a:solidFill>
            <a:srgbClr val="5C5C61"/>
          </a:solidFill>
          <a:ln/>
        </p:spPr>
      </p:sp>
      <p:sp>
        <p:nvSpPr>
          <p:cNvPr id="20" name="Shape 18"/>
          <p:cNvSpPr/>
          <p:nvPr/>
        </p:nvSpPr>
        <p:spPr>
          <a:xfrm>
            <a:off x="671691" y="5384363"/>
            <a:ext cx="431840" cy="431840"/>
          </a:xfrm>
          <a:prstGeom prst="roundRect">
            <a:avLst>
              <a:gd name="adj" fmla="val 6667"/>
            </a:avLst>
          </a:prstGeom>
          <a:solidFill>
            <a:srgbClr val="434348"/>
          </a:solidFill>
          <a:ln/>
        </p:spPr>
      </p:sp>
      <p:sp>
        <p:nvSpPr>
          <p:cNvPr id="21" name="Text 19"/>
          <p:cNvSpPr/>
          <p:nvPr/>
        </p:nvSpPr>
        <p:spPr>
          <a:xfrm>
            <a:off x="743605" y="5420320"/>
            <a:ext cx="287893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50"/>
              </a:lnSpc>
              <a:buNone/>
            </a:pPr>
            <a:r>
              <a:rPr lang="en-US" sz="22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4</a:t>
            </a:r>
            <a:endParaRPr lang="en-US" sz="2250" dirty="0"/>
          </a:p>
        </p:txBody>
      </p:sp>
      <p:sp>
        <p:nvSpPr>
          <p:cNvPr id="22" name="Text 20"/>
          <p:cNvSpPr/>
          <p:nvPr/>
        </p:nvSpPr>
        <p:spPr>
          <a:xfrm>
            <a:off x="1847255" y="5450324"/>
            <a:ext cx="2856905" cy="2997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Visualization and Logging</a:t>
            </a:r>
            <a:endParaRPr lang="en-US" sz="1850" dirty="0"/>
          </a:p>
        </p:txBody>
      </p:sp>
      <p:sp>
        <p:nvSpPr>
          <p:cNvPr id="23" name="Text 21"/>
          <p:cNvSpPr/>
          <p:nvPr/>
        </p:nvSpPr>
        <p:spPr>
          <a:xfrm>
            <a:off x="1847255" y="5865257"/>
            <a:ext cx="12111395" cy="3070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Draws bounding boxes and labels on video frames; logs track data and operational events for transparency and troubleshooting.</a:t>
            </a:r>
            <a:endParaRPr lang="en-US" sz="1500" dirty="0"/>
          </a:p>
        </p:txBody>
      </p:sp>
      <p:sp>
        <p:nvSpPr>
          <p:cNvPr id="24" name="Shape 22"/>
          <p:cNvSpPr/>
          <p:nvPr/>
        </p:nvSpPr>
        <p:spPr>
          <a:xfrm>
            <a:off x="1080671" y="6760607"/>
            <a:ext cx="575786" cy="22860"/>
          </a:xfrm>
          <a:prstGeom prst="roundRect">
            <a:avLst>
              <a:gd name="adj" fmla="val 125939"/>
            </a:avLst>
          </a:prstGeom>
          <a:solidFill>
            <a:srgbClr val="5C5C61"/>
          </a:solidFill>
          <a:ln/>
        </p:spPr>
      </p:sp>
      <p:sp>
        <p:nvSpPr>
          <p:cNvPr id="25" name="Shape 23"/>
          <p:cNvSpPr/>
          <p:nvPr/>
        </p:nvSpPr>
        <p:spPr>
          <a:xfrm>
            <a:off x="671691" y="6556177"/>
            <a:ext cx="431840" cy="431840"/>
          </a:xfrm>
          <a:prstGeom prst="roundRect">
            <a:avLst>
              <a:gd name="adj" fmla="val 6667"/>
            </a:avLst>
          </a:prstGeom>
          <a:solidFill>
            <a:srgbClr val="434348"/>
          </a:solidFill>
          <a:ln/>
        </p:spPr>
      </p:sp>
      <p:sp>
        <p:nvSpPr>
          <p:cNvPr id="26" name="Text 24"/>
          <p:cNvSpPr/>
          <p:nvPr/>
        </p:nvSpPr>
        <p:spPr>
          <a:xfrm>
            <a:off x="743605" y="6592133"/>
            <a:ext cx="287893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50"/>
              </a:lnSpc>
              <a:buNone/>
            </a:pPr>
            <a:r>
              <a:rPr lang="en-US" sz="22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5</a:t>
            </a:r>
            <a:endParaRPr lang="en-US" sz="2250" dirty="0"/>
          </a:p>
        </p:txBody>
      </p:sp>
      <p:sp>
        <p:nvSpPr>
          <p:cNvPr id="27" name="Text 25"/>
          <p:cNvSpPr/>
          <p:nvPr/>
        </p:nvSpPr>
        <p:spPr>
          <a:xfrm>
            <a:off x="1847255" y="6622137"/>
            <a:ext cx="2501146" cy="2997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User Interface Options</a:t>
            </a:r>
            <a:endParaRPr lang="en-US" sz="1850" dirty="0"/>
          </a:p>
        </p:txBody>
      </p:sp>
      <p:sp>
        <p:nvSpPr>
          <p:cNvPr id="28" name="Text 26"/>
          <p:cNvSpPr/>
          <p:nvPr/>
        </p:nvSpPr>
        <p:spPr>
          <a:xfrm>
            <a:off x="1847255" y="7037070"/>
            <a:ext cx="12111395" cy="6141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Displays live annotated video via Streamlit app with real-time controls or through a standalone OpenCV video window for browser-less environments.</a:t>
            </a:r>
            <a:endParaRPr lang="en-US"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93570"/>
            <a:ext cx="786800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Project Outcomes and Impact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169325"/>
            <a:ext cx="406467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High Accuracy and Robustness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750469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Reliable detection and tracking across diverse lighting and motion scenarios, leveraging advanced AI models YOLOv8 and DeepSort.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04324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Robust camera initialization and fallback mechanisms ensure continuous operation without interruption.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3169325"/>
            <a:ext cx="455914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User-Centric Design and Flexibility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599521" y="3750469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Streamlit app provides a clear, accessible interface ideal for both technical and non-technical users, with flexible deployment options.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5043249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Modular architecture promotes scalability, enabling straightforward integration of new features such as multi-camera support and alert systems.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2025-05-19T06:40:40Z</dcterms:created>
  <dcterms:modified xsi:type="dcterms:W3CDTF">2025-05-19T06:40:40Z</dcterms:modified>
</cp:coreProperties>
</file>