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Roboto Slab"/>
      <p:regular r:id="rId11"/>
    </p:embeddedFont>
    <p:embeddedFont>
      <p:font typeface="Roboto Slab"/>
      <p:regular r:id="rId12"/>
    </p:embeddedFont>
    <p:embeddedFont>
      <p:font typeface="Roboto"/>
      <p:regular r:id="rId13"/>
    </p:embeddedFont>
    <p:embeddedFont>
      <p:font typeface="Roboto"/>
      <p:regular r:id="rId14"/>
    </p:embeddedFont>
    <p:embeddedFont>
      <p:font typeface="Roboto"/>
      <p:regular r:id="rId15"/>
    </p:embeddedFont>
    <p:embeddedFont>
      <p:font typeface="Roboto"/>
      <p:regular r:id="rId16"/>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962864"/>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Automated Expense Tracking System Using AI and Cloud Tools</a:t>
            </a:r>
            <a:endParaRPr lang="en-US" sz="4450" dirty="0"/>
          </a:p>
        </p:txBody>
      </p:sp>
      <p:sp>
        <p:nvSpPr>
          <p:cNvPr id="3" name="Text 1"/>
          <p:cNvSpPr/>
          <p:nvPr/>
        </p:nvSpPr>
        <p:spPr>
          <a:xfrm>
            <a:off x="793790" y="3834051"/>
            <a:ext cx="13042821"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This presentation details a sophisticated automation system designed for streamlining expense tracking by leveraging AI, cloud services, and email integration. The system intelligently monitors receipt emails, processes PDF attachments, and logs structured data into Google Sheets. It provides a seamless and cost-effective solution ideal for developers and technically proficient users seeking to automate financial record-keeping efficiently.</a:t>
            </a:r>
            <a:endParaRPr lang="en-US" sz="1750" dirty="0"/>
          </a:p>
        </p:txBody>
      </p:sp>
      <p:sp>
        <p:nvSpPr>
          <p:cNvPr id="4" name="Text 2"/>
          <p:cNvSpPr/>
          <p:nvPr/>
        </p:nvSpPr>
        <p:spPr>
          <a:xfrm>
            <a:off x="793790" y="5540812"/>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The solution combines various cutting-edge technologies including Gmail integration, PDF data extraction, AI-powered parsing, and cloud-based data storage, all with a focus on accuracy, scalability, and ease of use.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86828"/>
            <a:ext cx="12951381" cy="708779"/>
          </a:xfrm>
          <a:prstGeom prst="rect">
            <a:avLst/>
          </a:prstGeom>
          <a:noFill/>
          <a:ln/>
        </p:spPr>
        <p:txBody>
          <a:bodyPr wrap="non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Key Features of the Expense Automation System</a:t>
            </a:r>
            <a:endParaRPr lang="en-US" sz="4450" dirty="0"/>
          </a:p>
        </p:txBody>
      </p:sp>
      <p:sp>
        <p:nvSpPr>
          <p:cNvPr id="3" name="Shape 1"/>
          <p:cNvSpPr/>
          <p:nvPr/>
        </p:nvSpPr>
        <p:spPr>
          <a:xfrm>
            <a:off x="793790" y="2449235"/>
            <a:ext cx="510302" cy="510302"/>
          </a:xfrm>
          <a:prstGeom prst="roundRect">
            <a:avLst>
              <a:gd name="adj" fmla="val 6667"/>
            </a:avLst>
          </a:prstGeom>
          <a:solidFill>
            <a:srgbClr val="3F4652"/>
          </a:solidFill>
          <a:ln/>
        </p:spPr>
      </p:sp>
      <p:sp>
        <p:nvSpPr>
          <p:cNvPr id="4" name="Text 2"/>
          <p:cNvSpPr/>
          <p:nvPr/>
        </p:nvSpPr>
        <p:spPr>
          <a:xfrm>
            <a:off x="1530906" y="2527102"/>
            <a:ext cx="3922157"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Automated Email Monitoring</a:t>
            </a:r>
            <a:endParaRPr lang="en-US" sz="2200" dirty="0"/>
          </a:p>
        </p:txBody>
      </p:sp>
      <p:sp>
        <p:nvSpPr>
          <p:cNvPr id="5" name="Text 3"/>
          <p:cNvSpPr/>
          <p:nvPr/>
        </p:nvSpPr>
        <p:spPr>
          <a:xfrm>
            <a:off x="1530906" y="3017520"/>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Utilizes Gmail integration for automatic detection of receipt emails by filtering subject keywords like </a:t>
            </a:r>
            <a:pPr algn="l" indent="0" marL="0">
              <a:lnSpc>
                <a:spcPts val="2850"/>
              </a:lnSpc>
              <a:buNone/>
            </a:pPr>
            <a:r>
              <a:rPr lang="en-US" sz="1750" b="1" dirty="0">
                <a:solidFill>
                  <a:srgbClr val="D6E5EF"/>
                </a:solidFill>
                <a:latin typeface="Roboto" pitchFamily="34" charset="0"/>
                <a:ea typeface="Roboto" pitchFamily="34" charset="-122"/>
                <a:cs typeface="Roboto" pitchFamily="34" charset="-120"/>
              </a:rPr>
              <a:t>receipt</a:t>
            </a:r>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 Real-time tracking ensures no expense-related email from muhammadumerk546@gmail.com is missed.</a:t>
            </a:r>
            <a:endParaRPr lang="en-US" sz="1750" dirty="0"/>
          </a:p>
        </p:txBody>
      </p:sp>
      <p:sp>
        <p:nvSpPr>
          <p:cNvPr id="6" name="Shape 4"/>
          <p:cNvSpPr/>
          <p:nvPr/>
        </p:nvSpPr>
        <p:spPr>
          <a:xfrm>
            <a:off x="7457003" y="2449235"/>
            <a:ext cx="510302" cy="510302"/>
          </a:xfrm>
          <a:prstGeom prst="roundRect">
            <a:avLst>
              <a:gd name="adj" fmla="val 6667"/>
            </a:avLst>
          </a:prstGeom>
          <a:solidFill>
            <a:srgbClr val="3F4652"/>
          </a:solidFill>
          <a:ln/>
        </p:spPr>
      </p:sp>
      <p:sp>
        <p:nvSpPr>
          <p:cNvPr id="7" name="Text 5"/>
          <p:cNvSpPr/>
          <p:nvPr/>
        </p:nvSpPr>
        <p:spPr>
          <a:xfrm>
            <a:off x="8194119" y="2527102"/>
            <a:ext cx="3669744"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PDF Attachment Extraction</a:t>
            </a:r>
            <a:endParaRPr lang="en-US" sz="2200" dirty="0"/>
          </a:p>
        </p:txBody>
      </p:sp>
      <p:sp>
        <p:nvSpPr>
          <p:cNvPr id="8" name="Text 6"/>
          <p:cNvSpPr/>
          <p:nvPr/>
        </p:nvSpPr>
        <p:spPr>
          <a:xfrm>
            <a:off x="8194119" y="3017520"/>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Employs PDF.co to extract complex receipt data from PDF attachments. It captures vital fields such as date, vendor, and total, efficiently handling diverse receipt formats.</a:t>
            </a:r>
            <a:endParaRPr lang="en-US" sz="1750" dirty="0"/>
          </a:p>
        </p:txBody>
      </p:sp>
      <p:sp>
        <p:nvSpPr>
          <p:cNvPr id="9" name="Shape 7"/>
          <p:cNvSpPr/>
          <p:nvPr/>
        </p:nvSpPr>
        <p:spPr>
          <a:xfrm>
            <a:off x="793790" y="4922758"/>
            <a:ext cx="510302" cy="510302"/>
          </a:xfrm>
          <a:prstGeom prst="roundRect">
            <a:avLst>
              <a:gd name="adj" fmla="val 6667"/>
            </a:avLst>
          </a:prstGeom>
          <a:solidFill>
            <a:srgbClr val="3F4652"/>
          </a:solidFill>
          <a:ln/>
        </p:spPr>
      </p:sp>
      <p:sp>
        <p:nvSpPr>
          <p:cNvPr id="10" name="Text 8"/>
          <p:cNvSpPr/>
          <p:nvPr/>
        </p:nvSpPr>
        <p:spPr>
          <a:xfrm>
            <a:off x="1530906" y="5000625"/>
            <a:ext cx="5083373"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AI-Powered Data Parsing and Logging</a:t>
            </a:r>
            <a:endParaRPr lang="en-US" sz="2200" dirty="0"/>
          </a:p>
        </p:txBody>
      </p:sp>
      <p:sp>
        <p:nvSpPr>
          <p:cNvPr id="11" name="Text 9"/>
          <p:cNvSpPr/>
          <p:nvPr/>
        </p:nvSpPr>
        <p:spPr>
          <a:xfrm>
            <a:off x="1530906" y="5491043"/>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Integrates GroqCloud's LLaMA model to intelligently parse JSON output, allowing customizable prompts for detailed data extraction. Logs extracted data directly into Google Sheets for effortless expense management.</a:t>
            </a:r>
            <a:endParaRPr lang="en-US" sz="1750" dirty="0"/>
          </a:p>
        </p:txBody>
      </p:sp>
      <p:sp>
        <p:nvSpPr>
          <p:cNvPr id="12" name="Shape 10"/>
          <p:cNvSpPr/>
          <p:nvPr/>
        </p:nvSpPr>
        <p:spPr>
          <a:xfrm>
            <a:off x="7457003" y="4922758"/>
            <a:ext cx="510302" cy="510302"/>
          </a:xfrm>
          <a:prstGeom prst="roundRect">
            <a:avLst>
              <a:gd name="adj" fmla="val 6667"/>
            </a:avLst>
          </a:prstGeom>
          <a:solidFill>
            <a:srgbClr val="3F4652"/>
          </a:solidFill>
          <a:ln/>
        </p:spPr>
      </p:sp>
      <p:sp>
        <p:nvSpPr>
          <p:cNvPr id="13" name="Text 11"/>
          <p:cNvSpPr/>
          <p:nvPr/>
        </p:nvSpPr>
        <p:spPr>
          <a:xfrm>
            <a:off x="8194119" y="5000625"/>
            <a:ext cx="3627596" cy="354330"/>
          </a:xfrm>
          <a:prstGeom prst="rect">
            <a:avLst/>
          </a:prstGeom>
          <a:noFill/>
          <a:ln/>
        </p:spPr>
        <p:txBody>
          <a:bodyPr wrap="none" lIns="0" tIns="0" rIns="0" bIns="0" rtlCol="0" anchor="t"/>
          <a:lstStyle/>
          <a:p>
            <a:pPr algn="l" indent="0" marL="0">
              <a:lnSpc>
                <a:spcPts val="2750"/>
              </a:lnSpc>
              <a:buNone/>
            </a:pPr>
            <a:r>
              <a:rPr lang="en-US" sz="2200" dirty="0">
                <a:solidFill>
                  <a:srgbClr val="D6E5EF"/>
                </a:solidFill>
                <a:latin typeface="Roboto Slab" pitchFamily="34" charset="0"/>
                <a:ea typeface="Roboto Slab" pitchFamily="34" charset="-122"/>
                <a:cs typeface="Roboto Slab" pitchFamily="34" charset="-120"/>
              </a:rPr>
              <a:t>Cost-Effective and Scalable</a:t>
            </a:r>
            <a:endParaRPr lang="en-US" sz="2200" dirty="0"/>
          </a:p>
        </p:txBody>
      </p:sp>
      <p:sp>
        <p:nvSpPr>
          <p:cNvPr id="14" name="Text 12"/>
          <p:cNvSpPr/>
          <p:nvPr/>
        </p:nvSpPr>
        <p:spPr>
          <a:xfrm>
            <a:off x="8194119" y="5491043"/>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Leveraging free tiers of Gmail, PDF.co, and GroqCloud makes this setup accessible and budget-friendly. The modular design supports scaling to additional data fields and vendors.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8661" y="565071"/>
            <a:ext cx="7814310" cy="641747"/>
          </a:xfrm>
          <a:prstGeom prst="rect">
            <a:avLst/>
          </a:prstGeom>
          <a:noFill/>
          <a:ln/>
        </p:spPr>
        <p:txBody>
          <a:bodyPr wrap="none" lIns="0" tIns="0" rIns="0" bIns="0" rtlCol="0" anchor="t"/>
          <a:lstStyle/>
          <a:p>
            <a:pPr algn="l" indent="0" marL="0">
              <a:lnSpc>
                <a:spcPts val="5050"/>
              </a:lnSpc>
              <a:buNone/>
            </a:pPr>
            <a:r>
              <a:rPr lang="en-US" sz="4000" dirty="0">
                <a:solidFill>
                  <a:srgbClr val="76B9FF"/>
                </a:solidFill>
                <a:latin typeface="Roboto Slab" pitchFamily="34" charset="0"/>
                <a:ea typeface="Roboto Slab" pitchFamily="34" charset="-122"/>
                <a:cs typeface="Roboto Slab" pitchFamily="34" charset="-120"/>
              </a:rPr>
              <a:t>Workflow Process of the System</a:t>
            </a:r>
            <a:endParaRPr lang="en-US" sz="4000" dirty="0"/>
          </a:p>
        </p:txBody>
      </p:sp>
      <p:pic>
        <p:nvPicPr>
          <p:cNvPr id="3" name="Image 0" descr="preencoded.png">    </p:cNvPr>
          <p:cNvPicPr>
            <a:picLocks noChangeAspect="1"/>
          </p:cNvPicPr>
          <p:nvPr/>
        </p:nvPicPr>
        <p:blipFill>
          <a:blip r:embed="rId1"/>
          <a:stretch>
            <a:fillRect/>
          </a:stretch>
        </p:blipFill>
        <p:spPr>
          <a:xfrm>
            <a:off x="718661" y="1617464"/>
            <a:ext cx="1026676" cy="1511737"/>
          </a:xfrm>
          <a:prstGeom prst="rect">
            <a:avLst/>
          </a:prstGeom>
        </p:spPr>
      </p:pic>
      <p:sp>
        <p:nvSpPr>
          <p:cNvPr id="4" name="Text 1"/>
          <p:cNvSpPr/>
          <p:nvPr/>
        </p:nvSpPr>
        <p:spPr>
          <a:xfrm>
            <a:off x="2053233" y="1822728"/>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Roboto Slab" pitchFamily="34" charset="0"/>
                <a:ea typeface="Roboto Slab" pitchFamily="34" charset="-122"/>
                <a:cs typeface="Roboto Slab" pitchFamily="34" charset="-120"/>
              </a:rPr>
              <a:t>Email Detection</a:t>
            </a:r>
            <a:endParaRPr lang="en-US" sz="2000" dirty="0"/>
          </a:p>
        </p:txBody>
      </p:sp>
      <p:sp>
        <p:nvSpPr>
          <p:cNvPr id="5" name="Text 2"/>
          <p:cNvSpPr/>
          <p:nvPr/>
        </p:nvSpPr>
        <p:spPr>
          <a:xfrm>
            <a:off x="2053233" y="2266712"/>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D6E5EF"/>
                </a:solidFill>
                <a:latin typeface="Roboto" pitchFamily="34" charset="0"/>
                <a:ea typeface="Roboto" pitchFamily="34" charset="-122"/>
                <a:cs typeface="Roboto" pitchFamily="34" charset="-120"/>
              </a:rPr>
              <a:t>The system continuously monitors the Gmail inbox, using search phrases to detect receipts and isolating emails with PDF attachments such as purchase receipts from vendors.</a:t>
            </a:r>
            <a:endParaRPr lang="en-US" sz="1600" dirty="0"/>
          </a:p>
        </p:txBody>
      </p:sp>
      <p:pic>
        <p:nvPicPr>
          <p:cNvPr id="6" name="Image 1" descr="preencoded.png">    </p:cNvPr>
          <p:cNvPicPr>
            <a:picLocks noChangeAspect="1"/>
          </p:cNvPicPr>
          <p:nvPr/>
        </p:nvPicPr>
        <p:blipFill>
          <a:blip r:embed="rId2"/>
          <a:stretch>
            <a:fillRect/>
          </a:stretch>
        </p:blipFill>
        <p:spPr>
          <a:xfrm>
            <a:off x="718661" y="3129201"/>
            <a:ext cx="1026676" cy="1511737"/>
          </a:xfrm>
          <a:prstGeom prst="rect">
            <a:avLst/>
          </a:prstGeom>
        </p:spPr>
      </p:pic>
      <p:sp>
        <p:nvSpPr>
          <p:cNvPr id="7" name="Text 3"/>
          <p:cNvSpPr/>
          <p:nvPr/>
        </p:nvSpPr>
        <p:spPr>
          <a:xfrm>
            <a:off x="2053233" y="3334464"/>
            <a:ext cx="2830830" cy="320873"/>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Roboto Slab" pitchFamily="34" charset="0"/>
                <a:ea typeface="Roboto Slab" pitchFamily="34" charset="-122"/>
                <a:cs typeface="Roboto Slab" pitchFamily="34" charset="-120"/>
              </a:rPr>
              <a:t>Attachment Processing</a:t>
            </a:r>
            <a:endParaRPr lang="en-US" sz="2000" dirty="0"/>
          </a:p>
        </p:txBody>
      </p:sp>
      <p:sp>
        <p:nvSpPr>
          <p:cNvPr id="8" name="Text 4"/>
          <p:cNvSpPr/>
          <p:nvPr/>
        </p:nvSpPr>
        <p:spPr>
          <a:xfrm>
            <a:off x="2053233" y="3778448"/>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D6E5EF"/>
                </a:solidFill>
                <a:latin typeface="Roboto" pitchFamily="34" charset="0"/>
                <a:ea typeface="Roboto" pitchFamily="34" charset="-122"/>
                <a:cs typeface="Roboto" pitchFamily="34" charset="-120"/>
              </a:rPr>
              <a:t>Multiple PDFs are processed iteratively by PDF.co, which converts attachments into detailed JSON data, capturing all necessary receipt information.</a:t>
            </a:r>
            <a:endParaRPr lang="en-US" sz="1600" dirty="0"/>
          </a:p>
        </p:txBody>
      </p:sp>
      <p:pic>
        <p:nvPicPr>
          <p:cNvPr id="9" name="Image 2" descr="preencoded.png">    </p:cNvPr>
          <p:cNvPicPr>
            <a:picLocks noChangeAspect="1"/>
          </p:cNvPicPr>
          <p:nvPr/>
        </p:nvPicPr>
        <p:blipFill>
          <a:blip r:embed="rId3"/>
          <a:stretch>
            <a:fillRect/>
          </a:stretch>
        </p:blipFill>
        <p:spPr>
          <a:xfrm>
            <a:off x="718661" y="4640937"/>
            <a:ext cx="1026676" cy="1511737"/>
          </a:xfrm>
          <a:prstGeom prst="rect">
            <a:avLst/>
          </a:prstGeom>
        </p:spPr>
      </p:pic>
      <p:sp>
        <p:nvSpPr>
          <p:cNvPr id="10" name="Text 5"/>
          <p:cNvSpPr/>
          <p:nvPr/>
        </p:nvSpPr>
        <p:spPr>
          <a:xfrm>
            <a:off x="2053233" y="4846201"/>
            <a:ext cx="3540323" cy="320873"/>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Roboto Slab" pitchFamily="34" charset="0"/>
                <a:ea typeface="Roboto Slab" pitchFamily="34" charset="-122"/>
                <a:cs typeface="Roboto Slab" pitchFamily="34" charset="-120"/>
              </a:rPr>
              <a:t>Data Refinement and Parsing</a:t>
            </a:r>
            <a:endParaRPr lang="en-US" sz="2000" dirty="0"/>
          </a:p>
        </p:txBody>
      </p:sp>
      <p:sp>
        <p:nvSpPr>
          <p:cNvPr id="11" name="Text 6"/>
          <p:cNvSpPr/>
          <p:nvPr/>
        </p:nvSpPr>
        <p:spPr>
          <a:xfrm>
            <a:off x="2053233" y="5290185"/>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D6E5EF"/>
                </a:solidFill>
                <a:latin typeface="Roboto" pitchFamily="34" charset="0"/>
                <a:ea typeface="Roboto" pitchFamily="34" charset="-122"/>
                <a:cs typeface="Roboto" pitchFamily="34" charset="-120"/>
              </a:rPr>
              <a:t>GroqCloud’s AI refines JSON output, extracting specific fields like date, vendor, and total. The processed data is structured for downstream logging.</a:t>
            </a:r>
            <a:endParaRPr lang="en-US" sz="1600" dirty="0"/>
          </a:p>
        </p:txBody>
      </p:sp>
      <p:pic>
        <p:nvPicPr>
          <p:cNvPr id="12" name="Image 3" descr="preencoded.png">    </p:cNvPr>
          <p:cNvPicPr>
            <a:picLocks noChangeAspect="1"/>
          </p:cNvPicPr>
          <p:nvPr/>
        </p:nvPicPr>
        <p:blipFill>
          <a:blip r:embed="rId4"/>
          <a:stretch>
            <a:fillRect/>
          </a:stretch>
        </p:blipFill>
        <p:spPr>
          <a:xfrm>
            <a:off x="718661" y="6152674"/>
            <a:ext cx="1026676" cy="1511737"/>
          </a:xfrm>
          <a:prstGeom prst="rect">
            <a:avLst/>
          </a:prstGeom>
        </p:spPr>
      </p:pic>
      <p:sp>
        <p:nvSpPr>
          <p:cNvPr id="13" name="Text 7"/>
          <p:cNvSpPr/>
          <p:nvPr/>
        </p:nvSpPr>
        <p:spPr>
          <a:xfrm>
            <a:off x="2053233" y="6357938"/>
            <a:ext cx="3384947" cy="320873"/>
          </a:xfrm>
          <a:prstGeom prst="rect">
            <a:avLst/>
          </a:prstGeom>
          <a:noFill/>
          <a:ln/>
        </p:spPr>
        <p:txBody>
          <a:bodyPr wrap="none" lIns="0" tIns="0" rIns="0" bIns="0" rtlCol="0" anchor="t"/>
          <a:lstStyle/>
          <a:p>
            <a:pPr algn="l" indent="0" marL="0">
              <a:lnSpc>
                <a:spcPts val="2500"/>
              </a:lnSpc>
              <a:buNone/>
            </a:pPr>
            <a:r>
              <a:rPr lang="en-US" sz="2000" dirty="0">
                <a:solidFill>
                  <a:srgbClr val="D6E5EF"/>
                </a:solidFill>
                <a:latin typeface="Roboto Slab" pitchFamily="34" charset="0"/>
                <a:ea typeface="Roboto Slab" pitchFamily="34" charset="-122"/>
                <a:cs typeface="Roboto Slab" pitchFamily="34" charset="-120"/>
              </a:rPr>
              <a:t>Data Storage and Continuity</a:t>
            </a:r>
            <a:endParaRPr lang="en-US" sz="2000" dirty="0"/>
          </a:p>
        </p:txBody>
      </p:sp>
      <p:sp>
        <p:nvSpPr>
          <p:cNvPr id="14" name="Text 8"/>
          <p:cNvSpPr/>
          <p:nvPr/>
        </p:nvSpPr>
        <p:spPr>
          <a:xfrm>
            <a:off x="2053233" y="6801922"/>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D6E5EF"/>
                </a:solidFill>
                <a:latin typeface="Roboto" pitchFamily="34" charset="0"/>
                <a:ea typeface="Roboto" pitchFamily="34" charset="-122"/>
                <a:cs typeface="Roboto" pitchFamily="34" charset="-120"/>
              </a:rPr>
              <a:t>The refined data is logged into Google Sheets. The process runs every 15 minutes or on demand, ensuring the expense tracker remains current.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18442"/>
            <a:ext cx="12950785" cy="708779"/>
          </a:xfrm>
          <a:prstGeom prst="rect">
            <a:avLst/>
          </a:prstGeom>
          <a:noFill/>
          <a:ln/>
        </p:spPr>
        <p:txBody>
          <a:bodyPr wrap="none" lIns="0" tIns="0" rIns="0" bIns="0" rtlCol="0" anchor="t"/>
          <a:lstStyle/>
          <a:p>
            <a:pPr algn="l" indent="0" marL="0">
              <a:lnSpc>
                <a:spcPts val="5550"/>
              </a:lnSpc>
              <a:buNone/>
            </a:pPr>
            <a:r>
              <a:rPr lang="en-US" sz="4450" dirty="0">
                <a:solidFill>
                  <a:srgbClr val="76B9FF"/>
                </a:solidFill>
                <a:latin typeface="Roboto Slab" pitchFamily="34" charset="0"/>
                <a:ea typeface="Roboto Slab" pitchFamily="34" charset="-122"/>
                <a:cs typeface="Roboto Slab" pitchFamily="34" charset="-120"/>
              </a:rPr>
              <a:t>Benefits and Outcome of the Automation System</a:t>
            </a:r>
            <a:endParaRPr lang="en-US" sz="4450" dirty="0"/>
          </a:p>
        </p:txBody>
      </p:sp>
      <p:sp>
        <p:nvSpPr>
          <p:cNvPr id="3" name="Text 1"/>
          <p:cNvSpPr/>
          <p:nvPr/>
        </p:nvSpPr>
        <p:spPr>
          <a:xfrm>
            <a:off x="793790" y="3094196"/>
            <a:ext cx="3269337" cy="354330"/>
          </a:xfrm>
          <a:prstGeom prst="rect">
            <a:avLst/>
          </a:prstGeom>
          <a:noFill/>
          <a:ln/>
        </p:spPr>
        <p:txBody>
          <a:bodyPr wrap="none" lIns="0" tIns="0" rIns="0" bIns="0" rtlCol="0" anchor="t"/>
          <a:lstStyle/>
          <a:p>
            <a:pPr algn="l"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Efficiency and Accuracy</a:t>
            </a:r>
            <a:endParaRPr lang="en-US" sz="2200" dirty="0"/>
          </a:p>
        </p:txBody>
      </p:sp>
      <p:sp>
        <p:nvSpPr>
          <p:cNvPr id="4" name="Text 2"/>
          <p:cNvSpPr/>
          <p:nvPr/>
        </p:nvSpPr>
        <p:spPr>
          <a:xfrm>
            <a:off x="793790" y="3675340"/>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Automated receipt organization reduces manual entry errors and saves time. AI-powered parsing enhances accuracy, ensuring critical financial data is captured reliably even from varied receipt formats.</a:t>
            </a:r>
            <a:endParaRPr lang="en-US" sz="1750" dirty="0"/>
          </a:p>
        </p:txBody>
      </p:sp>
      <p:sp>
        <p:nvSpPr>
          <p:cNvPr id="5" name="Text 3"/>
          <p:cNvSpPr/>
          <p:nvPr/>
        </p:nvSpPr>
        <p:spPr>
          <a:xfrm>
            <a:off x="5332928" y="3094196"/>
            <a:ext cx="3978116" cy="708660"/>
          </a:xfrm>
          <a:prstGeom prst="rect">
            <a:avLst/>
          </a:prstGeom>
          <a:noFill/>
          <a:ln/>
        </p:spPr>
        <p:txBody>
          <a:bodyPr wrap="square" lIns="0" tIns="0" rIns="0" bIns="0" rtlCol="0" anchor="t"/>
          <a:lstStyle/>
          <a:p>
            <a:pPr algn="l"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Scalability and Cost-Effectiveness</a:t>
            </a:r>
            <a:endParaRPr lang="en-US" sz="2200" dirty="0"/>
          </a:p>
        </p:txBody>
      </p:sp>
      <p:sp>
        <p:nvSpPr>
          <p:cNvPr id="6" name="Text 4"/>
          <p:cNvSpPr/>
          <p:nvPr/>
        </p:nvSpPr>
        <p:spPr>
          <a:xfrm>
            <a:off x="5332928" y="4029670"/>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The system can scale to handle multiple receipts, diverse vendors, and added data fields, all while using free tiers of essential services, making it ideal for personal or small business use.</a:t>
            </a:r>
            <a:endParaRPr lang="en-US" sz="1750" dirty="0"/>
          </a:p>
        </p:txBody>
      </p:sp>
      <p:sp>
        <p:nvSpPr>
          <p:cNvPr id="7" name="Text 5"/>
          <p:cNvSpPr/>
          <p:nvPr/>
        </p:nvSpPr>
        <p:spPr>
          <a:xfrm>
            <a:off x="9872067" y="309419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76B9FF"/>
                </a:solidFill>
                <a:latin typeface="Roboto Slab" pitchFamily="34" charset="0"/>
                <a:ea typeface="Roboto Slab" pitchFamily="34" charset="-122"/>
                <a:cs typeface="Roboto Slab" pitchFamily="34" charset="-120"/>
              </a:rPr>
              <a:t>User Empowerment</a:t>
            </a:r>
            <a:endParaRPr lang="en-US" sz="2200" dirty="0"/>
          </a:p>
        </p:txBody>
      </p:sp>
      <p:sp>
        <p:nvSpPr>
          <p:cNvPr id="8" name="Text 6"/>
          <p:cNvSpPr/>
          <p:nvPr/>
        </p:nvSpPr>
        <p:spPr>
          <a:xfrm>
            <a:off x="9872067" y="3675340"/>
            <a:ext cx="3978116" cy="2177415"/>
          </a:xfrm>
          <a:prstGeom prst="rect">
            <a:avLst/>
          </a:prstGeom>
          <a:noFill/>
          <a:ln/>
        </p:spPr>
        <p:txBody>
          <a:bodyPr wrap="square" lIns="0" tIns="0" rIns="0" bIns="0" rtlCol="0" anchor="t"/>
          <a:lstStyle/>
          <a:p>
            <a:pPr algn="l" indent="0" marL="0">
              <a:lnSpc>
                <a:spcPts val="2850"/>
              </a:lnSpc>
              <a:buNone/>
            </a:pPr>
            <a:r>
              <a:rPr lang="en-US" sz="1750" dirty="0">
                <a:solidFill>
                  <a:srgbClr val="D6E5EF"/>
                </a:solidFill>
                <a:latin typeface="Roboto" pitchFamily="34" charset="0"/>
                <a:ea typeface="Roboto" pitchFamily="34" charset="-122"/>
                <a:cs typeface="Roboto" pitchFamily="34" charset="-120"/>
              </a:rPr>
              <a:t>Muhammad Umer gains a self-sustaining, continuously running solution that supports easy spending pattern analysis, budgeting, and reporting through well-structured Google Sheets.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2025-05-03T06:19:45Z</dcterms:created>
  <dcterms:modified xsi:type="dcterms:W3CDTF">2025-05-03T06:19:45Z</dcterms:modified>
</cp:coreProperties>
</file>