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Lst>
  <p:notesMasterIdLst>
    <p:notesMasterId r:id="rId5"/>
  </p:notesMasterIdLst>
  <p:sldSz cx="14630400" cy="8229600"/>
  <p:notesSz cx="8229600" cy="14630400"/>
  <p:embeddedFontLst>
    <p:embeddedFont>
      <p:font typeface="Gelasio"/>
      <p:regular r:id="rId10"/>
    </p:embeddedFont>
    <p:embeddedFont>
      <p:font typeface="Gelasio"/>
      <p:regular r:id="rId11"/>
    </p:embeddedFont>
    <p:embeddedFont>
      <p:font typeface="Gelasio"/>
      <p:regular r:id="rId12"/>
    </p:embeddedFont>
    <p:embeddedFont>
      <p:font typeface="Gelasio"/>
      <p:regular r:id="rId13"/>
    </p:embeddedFont>
    <p:embeddedFont>
      <p:font typeface="Gelasio"/>
      <p:regular r:id="rId14"/>
    </p:embeddedFont>
    <p:embeddedFont>
      <p:font typeface="Gelasio"/>
      <p:regular r:id="rId15"/>
    </p:embeddedFont>
    <p:embeddedFont>
      <p:font typeface="Gelasio"/>
      <p:regular r:id="rId16"/>
    </p:embeddedFont>
    <p:embeddedFont>
      <p:font typeface="Gelasio"/>
      <p:regular r:id="rId17"/>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0" Type="http://schemas.openxmlformats.org/officeDocument/2006/relationships/font" Target="fonts/font1.fntdata"/><Relationship Id="rId11" Type="http://schemas.openxmlformats.org/officeDocument/2006/relationships/font" Target="fonts/font2.fntdata"/><Relationship Id="rId12" Type="http://schemas.openxmlformats.org/officeDocument/2006/relationships/font" Target="fonts/font3.fntdata"/><Relationship Id="rId13" Type="http://schemas.openxmlformats.org/officeDocument/2006/relationships/font" Target="fonts/font4.fntdata"/><Relationship Id="rId14" Type="http://schemas.openxmlformats.org/officeDocument/2006/relationships/font" Target="fonts/font5.fntdata"/><Relationship Id="rId15" Type="http://schemas.openxmlformats.org/officeDocument/2006/relationships/font" Target="fonts/font6.fntdata"/><Relationship Id="rId16" Type="http://schemas.openxmlformats.org/officeDocument/2006/relationships/font" Target="fonts/font7.fntdata"/><Relationship Id="rId17"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hyperlink" Target="mailto:umer@example.com" TargetMode="External"/><Relationship Id="rId2" Type="http://schemas.openxmlformats.org/officeDocument/2006/relationships/slideLayout" Target="../slideLayouts/slideLayout4.xml"/><Relationship Id="rId3"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2317313"/>
            <a:ext cx="8462367" cy="708779"/>
          </a:xfrm>
          <a:prstGeom prst="rect">
            <a:avLst/>
          </a:prstGeom>
          <a:noFill/>
          <a:ln/>
        </p:spPr>
        <p:txBody>
          <a:bodyPr wrap="none" lIns="0" tIns="0" rIns="0" bIns="0" rtlCol="0" anchor="t"/>
          <a:lstStyle/>
          <a:p>
            <a:pPr algn="l" indent="0" marL="0">
              <a:lnSpc>
                <a:spcPts val="5550"/>
              </a:lnSpc>
              <a:buNone/>
            </a:pPr>
            <a:r>
              <a:rPr lang="en-US" sz="4450" dirty="0">
                <a:solidFill>
                  <a:srgbClr val="D8B6A4"/>
                </a:solidFill>
                <a:latin typeface="Gelasio" pitchFamily="34" charset="0"/>
                <a:ea typeface="Gelasio" pitchFamily="34" charset="-122"/>
                <a:cs typeface="Gelasio" pitchFamily="34" charset="-120"/>
              </a:rPr>
              <a:t>Lead Capture &amp; CRM Automation</a:t>
            </a:r>
            <a:endParaRPr lang="en-US" sz="4450" dirty="0"/>
          </a:p>
        </p:txBody>
      </p:sp>
      <p:sp>
        <p:nvSpPr>
          <p:cNvPr id="3" name="Text 1"/>
          <p:cNvSpPr/>
          <p:nvPr/>
        </p:nvSpPr>
        <p:spPr>
          <a:xfrm>
            <a:off x="793790" y="3479721"/>
            <a:ext cx="13042821" cy="1088708"/>
          </a:xfrm>
          <a:prstGeom prst="rect">
            <a:avLst/>
          </a:prstGeom>
          <a:noFill/>
          <a:ln/>
        </p:spPr>
        <p:txBody>
          <a:bodyPr wrap="square" lIns="0" tIns="0" rIns="0" bIns="0" rtlCol="0" anchor="t"/>
          <a:lstStyle/>
          <a:p>
            <a:pPr algn="l" indent="0" marL="0">
              <a:lnSpc>
                <a:spcPts val="2850"/>
              </a:lnSpc>
              <a:buNone/>
            </a:pPr>
            <a:r>
              <a:rPr lang="en-US" sz="1750" dirty="0">
                <a:solidFill>
                  <a:srgbClr val="C9C2C0"/>
                </a:solidFill>
                <a:latin typeface="Gelasio" pitchFamily="34" charset="0"/>
                <a:ea typeface="Gelasio" pitchFamily="34" charset="-122"/>
                <a:cs typeface="Gelasio" pitchFamily="34" charset="-120"/>
              </a:rPr>
              <a:t>This project provides a streamlined system that automates capturing leads via a Google Form and organizing them in a Google Sheet. It integrates seamlessly with HubSpot CRM to manage leads and notifies the sales team through Telegram, improving follow-up speed and accuracy.</a:t>
            </a:r>
            <a:endParaRPr lang="en-US" sz="1750" dirty="0"/>
          </a:p>
        </p:txBody>
      </p:sp>
      <p:sp>
        <p:nvSpPr>
          <p:cNvPr id="4" name="Text 2"/>
          <p:cNvSpPr/>
          <p:nvPr/>
        </p:nvSpPr>
        <p:spPr>
          <a:xfrm>
            <a:off x="793790" y="4823579"/>
            <a:ext cx="13042821" cy="1088708"/>
          </a:xfrm>
          <a:prstGeom prst="rect">
            <a:avLst/>
          </a:prstGeom>
          <a:noFill/>
          <a:ln/>
        </p:spPr>
        <p:txBody>
          <a:bodyPr wrap="square" lIns="0" tIns="0" rIns="0" bIns="0" rtlCol="0" anchor="t"/>
          <a:lstStyle/>
          <a:p>
            <a:pPr algn="l" indent="0" marL="0">
              <a:lnSpc>
                <a:spcPts val="2850"/>
              </a:lnSpc>
              <a:buNone/>
            </a:pPr>
            <a:r>
              <a:rPr lang="en-US" sz="1750" dirty="0">
                <a:solidFill>
                  <a:srgbClr val="C9C2C0"/>
                </a:solidFill>
                <a:latin typeface="Gelasio" pitchFamily="34" charset="0"/>
                <a:ea typeface="Gelasio" pitchFamily="34" charset="-122"/>
                <a:cs typeface="Gelasio" pitchFamily="34" charset="-120"/>
              </a:rPr>
              <a:t>Designed for small businesses and startups, this solution leverages free and accessible tools using Make.com to reduce manual effort and enhance sales efficiency. Developed and tested as of May 4, 2025, it offers a scalable foundation for managing customer relationships effectively.</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814155"/>
            <a:ext cx="5670590" cy="708779"/>
          </a:xfrm>
          <a:prstGeom prst="rect">
            <a:avLst/>
          </a:prstGeom>
          <a:noFill/>
          <a:ln/>
        </p:spPr>
        <p:txBody>
          <a:bodyPr wrap="none" lIns="0" tIns="0" rIns="0" bIns="0" rtlCol="0" anchor="t"/>
          <a:lstStyle/>
          <a:p>
            <a:pPr algn="l" indent="0" marL="0">
              <a:lnSpc>
                <a:spcPts val="5550"/>
              </a:lnSpc>
              <a:buNone/>
            </a:pPr>
            <a:r>
              <a:rPr lang="en-US" sz="4450" dirty="0">
                <a:solidFill>
                  <a:srgbClr val="D8B6A4"/>
                </a:solidFill>
                <a:latin typeface="Gelasio" pitchFamily="34" charset="0"/>
                <a:ea typeface="Gelasio" pitchFamily="34" charset="-122"/>
                <a:cs typeface="Gelasio" pitchFamily="34" charset="-120"/>
              </a:rPr>
              <a:t>Workflow Process</a:t>
            </a:r>
            <a:endParaRPr lang="en-US" sz="4450" dirty="0"/>
          </a:p>
        </p:txBody>
      </p:sp>
      <p:sp>
        <p:nvSpPr>
          <p:cNvPr id="3" name="Text 1"/>
          <p:cNvSpPr/>
          <p:nvPr/>
        </p:nvSpPr>
        <p:spPr>
          <a:xfrm>
            <a:off x="793790" y="3089910"/>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D8B6A4"/>
                </a:solidFill>
                <a:latin typeface="Gelasio" pitchFamily="34" charset="0"/>
                <a:ea typeface="Gelasio" pitchFamily="34" charset="-122"/>
                <a:cs typeface="Gelasio" pitchFamily="34" charset="-120"/>
              </a:rPr>
              <a:t>Lead Capture Trigger</a:t>
            </a:r>
            <a:endParaRPr lang="en-US" sz="2200" dirty="0"/>
          </a:p>
        </p:txBody>
      </p:sp>
      <p:sp>
        <p:nvSpPr>
          <p:cNvPr id="4" name="Text 2"/>
          <p:cNvSpPr/>
          <p:nvPr/>
        </p:nvSpPr>
        <p:spPr>
          <a:xfrm>
            <a:off x="793790" y="3671054"/>
            <a:ext cx="3978116" cy="2177415"/>
          </a:xfrm>
          <a:prstGeom prst="rect">
            <a:avLst/>
          </a:prstGeom>
          <a:noFill/>
          <a:ln/>
        </p:spPr>
        <p:txBody>
          <a:bodyPr wrap="square" lIns="0" tIns="0" rIns="0" bIns="0" rtlCol="0" anchor="t"/>
          <a:lstStyle/>
          <a:p>
            <a:pPr algn="l" indent="0" marL="0">
              <a:lnSpc>
                <a:spcPts val="2850"/>
              </a:lnSpc>
              <a:buNone/>
            </a:pPr>
            <a:r>
              <a:rPr lang="en-US" sz="1750" dirty="0">
                <a:solidFill>
                  <a:srgbClr val="C9C2C0"/>
                </a:solidFill>
                <a:latin typeface="Gelasio" pitchFamily="34" charset="0"/>
                <a:ea typeface="Gelasio" pitchFamily="34" charset="-122"/>
                <a:cs typeface="Gelasio" pitchFamily="34" charset="-120"/>
              </a:rPr>
              <a:t>The workflow starts with the Google Sheets module monitoring new rows from form responses, ensuring real-time detection of fresh leads. This eliminates manual data transfers and guarantees prompt processing.</a:t>
            </a:r>
            <a:endParaRPr lang="en-US" sz="1750" dirty="0"/>
          </a:p>
        </p:txBody>
      </p:sp>
      <p:sp>
        <p:nvSpPr>
          <p:cNvPr id="5" name="Text 3"/>
          <p:cNvSpPr/>
          <p:nvPr/>
        </p:nvSpPr>
        <p:spPr>
          <a:xfrm>
            <a:off x="5332928" y="3089910"/>
            <a:ext cx="3143131" cy="354330"/>
          </a:xfrm>
          <a:prstGeom prst="rect">
            <a:avLst/>
          </a:prstGeom>
          <a:noFill/>
          <a:ln/>
        </p:spPr>
        <p:txBody>
          <a:bodyPr wrap="none" lIns="0" tIns="0" rIns="0" bIns="0" rtlCol="0" anchor="t"/>
          <a:lstStyle/>
          <a:p>
            <a:pPr algn="l" indent="0" marL="0">
              <a:lnSpc>
                <a:spcPts val="2750"/>
              </a:lnSpc>
              <a:buNone/>
            </a:pPr>
            <a:r>
              <a:rPr lang="en-US" sz="2200" dirty="0">
                <a:solidFill>
                  <a:srgbClr val="D8B6A4"/>
                </a:solidFill>
                <a:latin typeface="Gelasio" pitchFamily="34" charset="0"/>
                <a:ea typeface="Gelasio" pitchFamily="34" charset="-122"/>
                <a:cs typeface="Gelasio" pitchFamily="34" charset="-120"/>
              </a:rPr>
              <a:t>CRM Sync &amp; Notification</a:t>
            </a:r>
            <a:endParaRPr lang="en-US" sz="2200" dirty="0"/>
          </a:p>
        </p:txBody>
      </p:sp>
      <p:sp>
        <p:nvSpPr>
          <p:cNvPr id="6" name="Text 4"/>
          <p:cNvSpPr/>
          <p:nvPr/>
        </p:nvSpPr>
        <p:spPr>
          <a:xfrm>
            <a:off x="5332928" y="3671054"/>
            <a:ext cx="3978116" cy="2540318"/>
          </a:xfrm>
          <a:prstGeom prst="rect">
            <a:avLst/>
          </a:prstGeom>
          <a:noFill/>
          <a:ln/>
        </p:spPr>
        <p:txBody>
          <a:bodyPr wrap="square" lIns="0" tIns="0" rIns="0" bIns="0" rtlCol="0" anchor="t"/>
          <a:lstStyle/>
          <a:p>
            <a:pPr algn="l" indent="0" marL="0">
              <a:lnSpc>
                <a:spcPts val="2850"/>
              </a:lnSpc>
              <a:buNone/>
            </a:pPr>
            <a:r>
              <a:rPr lang="en-US" sz="1750" dirty="0">
                <a:solidFill>
                  <a:srgbClr val="C9C2C0"/>
                </a:solidFill>
                <a:latin typeface="Gelasio" pitchFamily="34" charset="0"/>
                <a:ea typeface="Gelasio" pitchFamily="34" charset="-122"/>
                <a:cs typeface="Gelasio" pitchFamily="34" charset="-120"/>
              </a:rPr>
              <a:t>Lead data is parsed and sent to HubSpot CRM to create new contacts with detailed information. Simultaneously, a Telegram Bot sends instant messages to the sales team with lead details and direct HubSpot links for fast action.</a:t>
            </a:r>
            <a:endParaRPr lang="en-US" sz="1750" dirty="0"/>
          </a:p>
        </p:txBody>
      </p:sp>
      <p:sp>
        <p:nvSpPr>
          <p:cNvPr id="7" name="Text 5"/>
          <p:cNvSpPr/>
          <p:nvPr/>
        </p:nvSpPr>
        <p:spPr>
          <a:xfrm>
            <a:off x="9872067" y="3089910"/>
            <a:ext cx="3978116" cy="708660"/>
          </a:xfrm>
          <a:prstGeom prst="rect">
            <a:avLst/>
          </a:prstGeom>
          <a:noFill/>
          <a:ln/>
        </p:spPr>
        <p:txBody>
          <a:bodyPr wrap="square" lIns="0" tIns="0" rIns="0" bIns="0" rtlCol="0" anchor="t"/>
          <a:lstStyle/>
          <a:p>
            <a:pPr algn="l" indent="0" marL="0">
              <a:lnSpc>
                <a:spcPts val="2750"/>
              </a:lnSpc>
              <a:buNone/>
            </a:pPr>
            <a:r>
              <a:rPr lang="en-US" sz="2200" dirty="0">
                <a:solidFill>
                  <a:srgbClr val="D8B6A4"/>
                </a:solidFill>
                <a:latin typeface="Gelasio" pitchFamily="34" charset="0"/>
                <a:ea typeface="Gelasio" pitchFamily="34" charset="-122"/>
                <a:cs typeface="Gelasio" pitchFamily="34" charset="-120"/>
              </a:rPr>
              <a:t>Error Management &amp; Execution</a:t>
            </a:r>
            <a:endParaRPr lang="en-US" sz="2200" dirty="0"/>
          </a:p>
        </p:txBody>
      </p:sp>
      <p:sp>
        <p:nvSpPr>
          <p:cNvPr id="8" name="Text 6"/>
          <p:cNvSpPr/>
          <p:nvPr/>
        </p:nvSpPr>
        <p:spPr>
          <a:xfrm>
            <a:off x="9872067" y="4025384"/>
            <a:ext cx="3978116" cy="2177415"/>
          </a:xfrm>
          <a:prstGeom prst="rect">
            <a:avLst/>
          </a:prstGeom>
          <a:noFill/>
          <a:ln/>
        </p:spPr>
        <p:txBody>
          <a:bodyPr wrap="square" lIns="0" tIns="0" rIns="0" bIns="0" rtlCol="0" anchor="t"/>
          <a:lstStyle/>
          <a:p>
            <a:pPr algn="l" indent="0" marL="0">
              <a:lnSpc>
                <a:spcPts val="2850"/>
              </a:lnSpc>
              <a:buNone/>
            </a:pPr>
            <a:r>
              <a:rPr lang="en-US" sz="1750" dirty="0">
                <a:solidFill>
                  <a:srgbClr val="C9C2C0"/>
                </a:solidFill>
                <a:latin typeface="Gelasio" pitchFamily="34" charset="0"/>
                <a:ea typeface="Gelasio" pitchFamily="34" charset="-122"/>
                <a:cs typeface="Gelasio" pitchFamily="34" charset="-120"/>
              </a:rPr>
              <a:t>Robust error handling retries failed steps up to three times with delays, maintaining workflow reliability. The system runs every 15 minutes or on demand, adapting to different lead volumes smoothly.</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649730"/>
            <a:ext cx="5670590" cy="708779"/>
          </a:xfrm>
          <a:prstGeom prst="rect">
            <a:avLst/>
          </a:prstGeom>
          <a:noFill/>
          <a:ln/>
        </p:spPr>
        <p:txBody>
          <a:bodyPr wrap="none" lIns="0" tIns="0" rIns="0" bIns="0" rtlCol="0" anchor="t"/>
          <a:lstStyle/>
          <a:p>
            <a:pPr algn="l" indent="0" marL="0">
              <a:lnSpc>
                <a:spcPts val="5550"/>
              </a:lnSpc>
              <a:buNone/>
            </a:pPr>
            <a:r>
              <a:rPr lang="en-US" sz="4450" dirty="0">
                <a:solidFill>
                  <a:srgbClr val="D8B6A4"/>
                </a:solidFill>
                <a:latin typeface="Gelasio" pitchFamily="34" charset="0"/>
                <a:ea typeface="Gelasio" pitchFamily="34" charset="-122"/>
                <a:cs typeface="Gelasio" pitchFamily="34" charset="-120"/>
              </a:rPr>
              <a:t>Project Outcome</a:t>
            </a:r>
            <a:endParaRPr lang="en-US" sz="4450" dirty="0"/>
          </a:p>
        </p:txBody>
      </p:sp>
      <p:sp>
        <p:nvSpPr>
          <p:cNvPr id="3" name="Shape 1"/>
          <p:cNvSpPr/>
          <p:nvPr/>
        </p:nvSpPr>
        <p:spPr>
          <a:xfrm>
            <a:off x="793790" y="2812137"/>
            <a:ext cx="510302" cy="510302"/>
          </a:xfrm>
          <a:prstGeom prst="roundRect">
            <a:avLst>
              <a:gd name="adj" fmla="val 6667"/>
            </a:avLst>
          </a:prstGeom>
          <a:solidFill>
            <a:srgbClr val="373433"/>
          </a:solidFill>
          <a:ln/>
        </p:spPr>
      </p:sp>
      <p:sp>
        <p:nvSpPr>
          <p:cNvPr id="4" name="Text 2"/>
          <p:cNvSpPr/>
          <p:nvPr/>
        </p:nvSpPr>
        <p:spPr>
          <a:xfrm>
            <a:off x="1530906" y="2890004"/>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C9C2C0"/>
                </a:solidFill>
                <a:latin typeface="Gelasio" pitchFamily="34" charset="0"/>
                <a:ea typeface="Gelasio" pitchFamily="34" charset="-122"/>
                <a:cs typeface="Gelasio" pitchFamily="34" charset="-120"/>
              </a:rPr>
              <a:t>Improved Efficiency</a:t>
            </a:r>
            <a:endParaRPr lang="en-US" sz="2200" dirty="0"/>
          </a:p>
        </p:txBody>
      </p:sp>
      <p:sp>
        <p:nvSpPr>
          <p:cNvPr id="5" name="Text 3"/>
          <p:cNvSpPr/>
          <p:nvPr/>
        </p:nvSpPr>
        <p:spPr>
          <a:xfrm>
            <a:off x="1530906" y="3380423"/>
            <a:ext cx="5642610" cy="1088708"/>
          </a:xfrm>
          <a:prstGeom prst="rect">
            <a:avLst/>
          </a:prstGeom>
          <a:noFill/>
          <a:ln/>
        </p:spPr>
        <p:txBody>
          <a:bodyPr wrap="square" lIns="0" tIns="0" rIns="0" bIns="0" rtlCol="0" anchor="t"/>
          <a:lstStyle/>
          <a:p>
            <a:pPr algn="l" indent="0" marL="0">
              <a:lnSpc>
                <a:spcPts val="2850"/>
              </a:lnSpc>
              <a:buNone/>
            </a:pPr>
            <a:r>
              <a:rPr lang="en-US" sz="1750" dirty="0">
                <a:solidFill>
                  <a:srgbClr val="C9C2C0"/>
                </a:solidFill>
                <a:latin typeface="Gelasio" pitchFamily="34" charset="0"/>
                <a:ea typeface="Gelasio" pitchFamily="34" charset="-122"/>
                <a:cs typeface="Gelasio" pitchFamily="34" charset="-120"/>
              </a:rPr>
              <a:t>Fully automated lead capture and notifications save valuable time by removing manual entry and follow-up tracking overhead.</a:t>
            </a:r>
            <a:endParaRPr lang="en-US" sz="1750" dirty="0"/>
          </a:p>
        </p:txBody>
      </p:sp>
      <p:sp>
        <p:nvSpPr>
          <p:cNvPr id="6" name="Shape 4"/>
          <p:cNvSpPr/>
          <p:nvPr/>
        </p:nvSpPr>
        <p:spPr>
          <a:xfrm>
            <a:off x="7457003" y="2812137"/>
            <a:ext cx="510302" cy="510302"/>
          </a:xfrm>
          <a:prstGeom prst="roundRect">
            <a:avLst>
              <a:gd name="adj" fmla="val 6667"/>
            </a:avLst>
          </a:prstGeom>
          <a:solidFill>
            <a:srgbClr val="373433"/>
          </a:solidFill>
          <a:ln/>
        </p:spPr>
      </p:sp>
      <p:sp>
        <p:nvSpPr>
          <p:cNvPr id="7" name="Text 5"/>
          <p:cNvSpPr/>
          <p:nvPr/>
        </p:nvSpPr>
        <p:spPr>
          <a:xfrm>
            <a:off x="8194119" y="2890004"/>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C9C2C0"/>
                </a:solidFill>
                <a:latin typeface="Gelasio" pitchFamily="34" charset="0"/>
                <a:ea typeface="Gelasio" pitchFamily="34" charset="-122"/>
                <a:cs typeface="Gelasio" pitchFamily="34" charset="-120"/>
              </a:rPr>
              <a:t>Accuracy &amp; Scalability</a:t>
            </a:r>
            <a:endParaRPr lang="en-US" sz="2200" dirty="0"/>
          </a:p>
        </p:txBody>
      </p:sp>
      <p:sp>
        <p:nvSpPr>
          <p:cNvPr id="8" name="Text 6"/>
          <p:cNvSpPr/>
          <p:nvPr/>
        </p:nvSpPr>
        <p:spPr>
          <a:xfrm>
            <a:off x="8194119" y="3380423"/>
            <a:ext cx="5642610" cy="1088708"/>
          </a:xfrm>
          <a:prstGeom prst="rect">
            <a:avLst/>
          </a:prstGeom>
          <a:noFill/>
          <a:ln/>
        </p:spPr>
        <p:txBody>
          <a:bodyPr wrap="square" lIns="0" tIns="0" rIns="0" bIns="0" rtlCol="0" anchor="t"/>
          <a:lstStyle/>
          <a:p>
            <a:pPr algn="l" indent="0" marL="0">
              <a:lnSpc>
                <a:spcPts val="2850"/>
              </a:lnSpc>
              <a:buNone/>
            </a:pPr>
            <a:r>
              <a:rPr lang="en-US" sz="1750" dirty="0">
                <a:solidFill>
                  <a:srgbClr val="C9C2C0"/>
                </a:solidFill>
                <a:latin typeface="Gelasio" pitchFamily="34" charset="0"/>
                <a:ea typeface="Gelasio" pitchFamily="34" charset="-122"/>
                <a:cs typeface="Gelasio" pitchFamily="34" charset="-120"/>
              </a:rPr>
              <a:t>Consistent logging in Sheets and HubSpot minimizes lost leads and easily scales with business growth by adjusting form and CRM settings.</a:t>
            </a:r>
            <a:endParaRPr lang="en-US" sz="1750" dirty="0"/>
          </a:p>
        </p:txBody>
      </p:sp>
      <p:sp>
        <p:nvSpPr>
          <p:cNvPr id="9" name="Shape 7"/>
          <p:cNvSpPr/>
          <p:nvPr/>
        </p:nvSpPr>
        <p:spPr>
          <a:xfrm>
            <a:off x="793790" y="4922758"/>
            <a:ext cx="510302" cy="510302"/>
          </a:xfrm>
          <a:prstGeom prst="roundRect">
            <a:avLst>
              <a:gd name="adj" fmla="val 6667"/>
            </a:avLst>
          </a:prstGeom>
          <a:solidFill>
            <a:srgbClr val="373433"/>
          </a:solidFill>
          <a:ln/>
        </p:spPr>
      </p:sp>
      <p:sp>
        <p:nvSpPr>
          <p:cNvPr id="10" name="Text 8"/>
          <p:cNvSpPr/>
          <p:nvPr/>
        </p:nvSpPr>
        <p:spPr>
          <a:xfrm>
            <a:off x="1530906" y="5000625"/>
            <a:ext cx="2909411" cy="354330"/>
          </a:xfrm>
          <a:prstGeom prst="rect">
            <a:avLst/>
          </a:prstGeom>
          <a:noFill/>
          <a:ln/>
        </p:spPr>
        <p:txBody>
          <a:bodyPr wrap="none" lIns="0" tIns="0" rIns="0" bIns="0" rtlCol="0" anchor="t"/>
          <a:lstStyle/>
          <a:p>
            <a:pPr algn="l" indent="0" marL="0">
              <a:lnSpc>
                <a:spcPts val="2750"/>
              </a:lnSpc>
              <a:buNone/>
            </a:pPr>
            <a:r>
              <a:rPr lang="en-US" sz="2200" dirty="0">
                <a:solidFill>
                  <a:srgbClr val="C9C2C0"/>
                </a:solidFill>
                <a:latin typeface="Gelasio" pitchFamily="34" charset="0"/>
                <a:ea typeface="Gelasio" pitchFamily="34" charset="-122"/>
                <a:cs typeface="Gelasio" pitchFamily="34" charset="-120"/>
              </a:rPr>
              <a:t>Real-Time Sales Action</a:t>
            </a:r>
            <a:endParaRPr lang="en-US" sz="2200" dirty="0"/>
          </a:p>
        </p:txBody>
      </p:sp>
      <p:sp>
        <p:nvSpPr>
          <p:cNvPr id="11" name="Text 9"/>
          <p:cNvSpPr/>
          <p:nvPr/>
        </p:nvSpPr>
        <p:spPr>
          <a:xfrm>
            <a:off x="1530906" y="5491043"/>
            <a:ext cx="5642610" cy="1088708"/>
          </a:xfrm>
          <a:prstGeom prst="rect">
            <a:avLst/>
          </a:prstGeom>
          <a:noFill/>
          <a:ln/>
        </p:spPr>
        <p:txBody>
          <a:bodyPr wrap="square" lIns="0" tIns="0" rIns="0" bIns="0" rtlCol="0" anchor="t"/>
          <a:lstStyle/>
          <a:p>
            <a:pPr algn="l" indent="0" marL="0">
              <a:lnSpc>
                <a:spcPts val="2850"/>
              </a:lnSpc>
              <a:buNone/>
            </a:pPr>
            <a:r>
              <a:rPr lang="en-US" sz="1750" dirty="0">
                <a:solidFill>
                  <a:srgbClr val="C9C2C0"/>
                </a:solidFill>
                <a:latin typeface="Gelasio" pitchFamily="34" charset="0"/>
                <a:ea typeface="Gelasio" pitchFamily="34" charset="-122"/>
                <a:cs typeface="Gelasio" pitchFamily="34" charset="-120"/>
              </a:rPr>
              <a:t>Instant Telegram alerts enable the sales team to quickly engage leads as they come in, demonstrated by real submission examples like </a:t>
            </a:r>
            <a:pPr algn="l" indent="0" marL="0">
              <a:lnSpc>
                <a:spcPts val="2850"/>
              </a:lnSpc>
              <a:buNone/>
            </a:pPr>
            <a:r>
              <a:rPr lang="en-US" sz="1750" u="sng" dirty="0">
                <a:solidFill>
                  <a:srgbClr val="C49F8C"/>
                </a:solidFill>
                <a:latin typeface="Gelasio" pitchFamily="34" charset="0"/>
                <a:ea typeface="Gelasio" pitchFamily="34" charset="-122"/>
                <a:cs typeface="Gelasio" pitchFamily="34" charset="-120"/>
                <a:hlinkClick r:id="rId1" invalidUrl="" action="" tgtFrame="" tooltip="" history="1" highlightClick="0" endSnd="0">
                  <a:extLst>
                    <a:ext uri="{A12FA001-AC4F-418D-AE19-62706E023703}">
                      <ahyp:hlinkClr xmlns:ahyp="http://schemas.microsoft.com/office/drawing/2018/hyperlinkcolor" val="tx"/>
                    </a:ext>
                  </a:extLst>
                </a:hlinkClick>
              </a:rPr>
              <a:t>umer@example.com</a:t>
            </a:r>
            <a:pPr algn="l" indent="0" marL="0">
              <a:lnSpc>
                <a:spcPts val="2850"/>
              </a:lnSpc>
              <a:buNone/>
            </a:pPr>
            <a:r>
              <a:rPr lang="en-US" sz="1750" dirty="0">
                <a:solidFill>
                  <a:srgbClr val="C9C2C0"/>
                </a:solidFill>
                <a:latin typeface="Gelasio" pitchFamily="34" charset="0"/>
                <a:ea typeface="Gelasio" pitchFamily="34" charset="-122"/>
                <a:cs typeface="Gelasio" pitchFamily="34" charset="-120"/>
              </a:rPr>
              <a:t>.</a:t>
            </a:r>
            <a:endParaRPr lang="en-US" sz="1750" dirty="0"/>
          </a:p>
        </p:txBody>
      </p:sp>
      <p:sp>
        <p:nvSpPr>
          <p:cNvPr id="12" name="Shape 10"/>
          <p:cNvSpPr/>
          <p:nvPr/>
        </p:nvSpPr>
        <p:spPr>
          <a:xfrm>
            <a:off x="7457003" y="4922758"/>
            <a:ext cx="510302" cy="510302"/>
          </a:xfrm>
          <a:prstGeom prst="roundRect">
            <a:avLst>
              <a:gd name="adj" fmla="val 6667"/>
            </a:avLst>
          </a:prstGeom>
          <a:solidFill>
            <a:srgbClr val="373433"/>
          </a:solidFill>
          <a:ln/>
        </p:spPr>
      </p:sp>
      <p:sp>
        <p:nvSpPr>
          <p:cNvPr id="13" name="Text 11"/>
          <p:cNvSpPr/>
          <p:nvPr/>
        </p:nvSpPr>
        <p:spPr>
          <a:xfrm>
            <a:off x="8194119" y="5000625"/>
            <a:ext cx="2904530" cy="354330"/>
          </a:xfrm>
          <a:prstGeom prst="rect">
            <a:avLst/>
          </a:prstGeom>
          <a:noFill/>
          <a:ln/>
        </p:spPr>
        <p:txBody>
          <a:bodyPr wrap="none" lIns="0" tIns="0" rIns="0" bIns="0" rtlCol="0" anchor="t"/>
          <a:lstStyle/>
          <a:p>
            <a:pPr algn="l" indent="0" marL="0">
              <a:lnSpc>
                <a:spcPts val="2750"/>
              </a:lnSpc>
              <a:buNone/>
            </a:pPr>
            <a:r>
              <a:rPr lang="en-US" sz="2200" dirty="0">
                <a:solidFill>
                  <a:srgbClr val="C9C2C0"/>
                </a:solidFill>
                <a:latin typeface="Gelasio" pitchFamily="34" charset="0"/>
                <a:ea typeface="Gelasio" pitchFamily="34" charset="-122"/>
                <a:cs typeface="Gelasio" pitchFamily="34" charset="-120"/>
              </a:rPr>
              <a:t>Positive User Feedback</a:t>
            </a:r>
            <a:endParaRPr lang="en-US" sz="2200" dirty="0"/>
          </a:p>
        </p:txBody>
      </p:sp>
      <p:sp>
        <p:nvSpPr>
          <p:cNvPr id="14" name="Text 12"/>
          <p:cNvSpPr/>
          <p:nvPr/>
        </p:nvSpPr>
        <p:spPr>
          <a:xfrm>
            <a:off x="8194119" y="5491043"/>
            <a:ext cx="5642610" cy="1088708"/>
          </a:xfrm>
          <a:prstGeom prst="rect">
            <a:avLst/>
          </a:prstGeom>
          <a:noFill/>
          <a:ln/>
        </p:spPr>
        <p:txBody>
          <a:bodyPr wrap="square" lIns="0" tIns="0" rIns="0" bIns="0" rtlCol="0" anchor="t"/>
          <a:lstStyle/>
          <a:p>
            <a:pPr algn="l" indent="0" marL="0">
              <a:lnSpc>
                <a:spcPts val="2850"/>
              </a:lnSpc>
              <a:buNone/>
            </a:pPr>
            <a:r>
              <a:rPr lang="en-US" sz="1750" dirty="0">
                <a:solidFill>
                  <a:srgbClr val="C9C2C0"/>
                </a:solidFill>
                <a:latin typeface="Gelasio" pitchFamily="34" charset="0"/>
                <a:ea typeface="Gelasio" pitchFamily="34" charset="-122"/>
                <a:cs typeface="Gelasio" pitchFamily="34" charset="-120"/>
              </a:rPr>
              <a:t>Initial testing confirms smooth integration, with plans underway to expand support for multiple forms and additional CRM features based on user needs.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Slide 1</vt:lpstr>
      <vt:lpstr>Slide 2</vt:lpstr>
      <vt:lpstr>Slide 3</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2025-05-04T16:43:26Z</dcterms:created>
  <dcterms:modified xsi:type="dcterms:W3CDTF">2025-05-04T16:43:26Z</dcterms:modified>
</cp:coreProperties>
</file>