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Lst>
  <p:notesMasterIdLst>
    <p:notesMasterId r:id="rId6"/>
  </p:notesMasterIdLst>
  <p:sldSz cx="14630400" cy="8229600"/>
  <p:notesSz cx="8229600" cy="14630400"/>
  <p:embeddedFontLst>
    <p:embeddedFont>
      <p:font typeface="IBM Plex Sans Medium"/>
      <p:regular r:id="rId11"/>
    </p:embeddedFont>
    <p:embeddedFont>
      <p:font typeface="IBM Plex Sans Medium"/>
      <p:regular r:id="rId12"/>
    </p:embeddedFont>
    <p:embeddedFont>
      <p:font typeface="IBM Plex Sans Medium"/>
      <p:regular r:id="rId13"/>
    </p:embeddedFont>
    <p:embeddedFont>
      <p:font typeface="IBM Plex Sans Medium"/>
      <p:regular r:id="rId14"/>
    </p:embeddedFont>
    <p:embeddedFont>
      <p:font typeface="Roboto"/>
      <p:regular r:id="rId15"/>
    </p:embeddedFont>
    <p:embeddedFont>
      <p:font typeface="Roboto"/>
      <p:regular r:id="rId16"/>
    </p:embeddedFont>
    <p:embeddedFont>
      <p:font typeface="Roboto"/>
      <p:regular r:id="rId17"/>
    </p:embeddedFont>
    <p:embeddedFont>
      <p:font typeface="Roboto"/>
      <p:regular r:id="rId18"/>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openxmlformats.org/officeDocument/2006/relationships/font" Target="fonts/font1.fntdata"/><Relationship Id="rId12" Type="http://schemas.openxmlformats.org/officeDocument/2006/relationships/font" Target="fonts/font2.fntdata"/><Relationship Id="rId13" Type="http://schemas.openxmlformats.org/officeDocument/2006/relationships/font" Target="fonts/font3.fntdata"/><Relationship Id="rId14" Type="http://schemas.openxmlformats.org/officeDocument/2006/relationships/font" Target="fonts/font4.fntdata"/><Relationship Id="rId15" Type="http://schemas.openxmlformats.org/officeDocument/2006/relationships/font" Target="fonts/font5.fntdata"/><Relationship Id="rId16" Type="http://schemas.openxmlformats.org/officeDocument/2006/relationships/font" Target="fonts/font6.fntdata"/><Relationship Id="rId17" Type="http://schemas.openxmlformats.org/officeDocument/2006/relationships/font" Target="fonts/font7.fntdata"/><Relationship Id="rId18"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2498765"/>
            <a:ext cx="7624762" cy="708779"/>
          </a:xfrm>
          <a:prstGeom prst="rect">
            <a:avLst/>
          </a:prstGeom>
          <a:noFill/>
          <a:ln/>
        </p:spPr>
        <p:txBody>
          <a:bodyPr wrap="none" lIns="0" tIns="0" rIns="0" bIns="0" rtlCol="0" anchor="t"/>
          <a:lstStyle/>
          <a:p>
            <a:pPr algn="l" indent="0" marL="0">
              <a:lnSpc>
                <a:spcPts val="5550"/>
              </a:lnSpc>
              <a:buNone/>
            </a:pPr>
            <a:r>
              <a:rPr lang="en-US" sz="4450" dirty="0">
                <a:solidFill>
                  <a:srgbClr val="F3F3F2"/>
                </a:solidFill>
                <a:latin typeface="IBM Plex Sans Medium" pitchFamily="34" charset="0"/>
                <a:ea typeface="IBM Plex Sans Medium" pitchFamily="34" charset="-122"/>
                <a:cs typeface="IBM Plex Sans Medium" pitchFamily="34" charset="-120"/>
              </a:rPr>
              <a:t>Weather-Based Daily Planner</a:t>
            </a:r>
            <a:endParaRPr lang="en-US" sz="4450" dirty="0"/>
          </a:p>
        </p:txBody>
      </p:sp>
      <p:sp>
        <p:nvSpPr>
          <p:cNvPr id="3" name="Text 1"/>
          <p:cNvSpPr/>
          <p:nvPr/>
        </p:nvSpPr>
        <p:spPr>
          <a:xfrm>
            <a:off x="793790" y="3661172"/>
            <a:ext cx="13042821" cy="1088708"/>
          </a:xfrm>
          <a:prstGeom prst="rect">
            <a:avLst/>
          </a:prstGeom>
          <a:noFill/>
          <a:ln/>
        </p:spPr>
        <p:txBody>
          <a:bodyPr wrap="square" lIns="0" tIns="0" rIns="0" bIns="0" rtlCol="0" anchor="t"/>
          <a:lstStyle/>
          <a:p>
            <a:pPr algn="l" indent="0" marL="0">
              <a:lnSpc>
                <a:spcPts val="2850"/>
              </a:lnSpc>
              <a:buNone/>
            </a:pPr>
            <a:r>
              <a:rPr lang="en-US" sz="1750" dirty="0">
                <a:solidFill>
                  <a:srgbClr val="D4D4D1"/>
                </a:solidFill>
                <a:latin typeface="Roboto" pitchFamily="34" charset="0"/>
                <a:ea typeface="Roboto" pitchFamily="34" charset="-122"/>
                <a:cs typeface="Roboto" pitchFamily="34" charset="-120"/>
              </a:rPr>
              <a:t>This project offers a dynamic daily planner that integrates real-time weather data for Karachi. It intelligently determines whether tasks should be indoor or outdoor based on current weather conditions. By syncing with Google Calendar and Todoist, it automates scheduling and sends timely notifications via Telegram.</a:t>
            </a:r>
            <a:endParaRPr lang="en-US" sz="1750" dirty="0"/>
          </a:p>
        </p:txBody>
      </p:sp>
      <p:sp>
        <p:nvSpPr>
          <p:cNvPr id="4" name="Text 2"/>
          <p:cNvSpPr/>
          <p:nvPr/>
        </p:nvSpPr>
        <p:spPr>
          <a:xfrm>
            <a:off x="793790" y="5005030"/>
            <a:ext cx="13042821" cy="725805"/>
          </a:xfrm>
          <a:prstGeom prst="rect">
            <a:avLst/>
          </a:prstGeom>
          <a:noFill/>
          <a:ln/>
        </p:spPr>
        <p:txBody>
          <a:bodyPr wrap="square" lIns="0" tIns="0" rIns="0" bIns="0" rtlCol="0" anchor="t"/>
          <a:lstStyle/>
          <a:p>
            <a:pPr algn="l" indent="0" marL="0">
              <a:lnSpc>
                <a:spcPts val="2850"/>
              </a:lnSpc>
              <a:buNone/>
            </a:pPr>
            <a:r>
              <a:rPr lang="en-US" sz="1750" dirty="0">
                <a:solidFill>
                  <a:srgbClr val="D4D4D1"/>
                </a:solidFill>
                <a:latin typeface="Roboto" pitchFamily="34" charset="0"/>
                <a:ea typeface="Roboto" pitchFamily="34" charset="-122"/>
                <a:cs typeface="Roboto" pitchFamily="34" charset="-120"/>
              </a:rPr>
              <a:t>Developed on the Make.com platform using free APIs, this solution improves daily productivity and convenience. While specifically tailored for Karachi, Pakistan, its framework is designed for easy adaptation to other locations worldwide.</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468279"/>
            <a:ext cx="5670590" cy="708779"/>
          </a:xfrm>
          <a:prstGeom prst="rect">
            <a:avLst/>
          </a:prstGeom>
          <a:noFill/>
          <a:ln/>
        </p:spPr>
        <p:txBody>
          <a:bodyPr wrap="none" lIns="0" tIns="0" rIns="0" bIns="0" rtlCol="0" anchor="t"/>
          <a:lstStyle/>
          <a:p>
            <a:pPr algn="l" indent="0" marL="0">
              <a:lnSpc>
                <a:spcPts val="5550"/>
              </a:lnSpc>
              <a:buNone/>
            </a:pPr>
            <a:r>
              <a:rPr lang="en-US" sz="4450" dirty="0">
                <a:solidFill>
                  <a:srgbClr val="F3F3F2"/>
                </a:solidFill>
                <a:latin typeface="IBM Plex Sans Medium" pitchFamily="34" charset="0"/>
                <a:ea typeface="IBM Plex Sans Medium" pitchFamily="34" charset="-122"/>
                <a:cs typeface="IBM Plex Sans Medium" pitchFamily="34" charset="-120"/>
              </a:rPr>
              <a:t>Key Features</a:t>
            </a:r>
            <a:endParaRPr lang="en-US" sz="4450" dirty="0"/>
          </a:p>
        </p:txBody>
      </p:sp>
      <p:sp>
        <p:nvSpPr>
          <p:cNvPr id="3" name="Shape 1"/>
          <p:cNvSpPr/>
          <p:nvPr/>
        </p:nvSpPr>
        <p:spPr>
          <a:xfrm>
            <a:off x="793790" y="2630686"/>
            <a:ext cx="510302" cy="510302"/>
          </a:xfrm>
          <a:prstGeom prst="roundRect">
            <a:avLst>
              <a:gd name="adj" fmla="val 6667"/>
            </a:avLst>
          </a:prstGeom>
          <a:solidFill>
            <a:srgbClr val="484B51"/>
          </a:solidFill>
          <a:ln/>
        </p:spPr>
      </p:sp>
      <p:sp>
        <p:nvSpPr>
          <p:cNvPr id="4" name="Text 2"/>
          <p:cNvSpPr/>
          <p:nvPr/>
        </p:nvSpPr>
        <p:spPr>
          <a:xfrm>
            <a:off x="1530906" y="2708553"/>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D4D4D1"/>
                </a:solidFill>
                <a:latin typeface="IBM Plex Sans Medium" pitchFamily="34" charset="0"/>
                <a:ea typeface="IBM Plex Sans Medium" pitchFamily="34" charset="-122"/>
                <a:cs typeface="IBM Plex Sans Medium" pitchFamily="34" charset="-120"/>
              </a:rPr>
              <a:t>Weather Fetching</a:t>
            </a:r>
            <a:endParaRPr lang="en-US" sz="2200" dirty="0"/>
          </a:p>
        </p:txBody>
      </p:sp>
      <p:sp>
        <p:nvSpPr>
          <p:cNvPr id="5" name="Text 3"/>
          <p:cNvSpPr/>
          <p:nvPr/>
        </p:nvSpPr>
        <p:spPr>
          <a:xfrm>
            <a:off x="1530906" y="3198971"/>
            <a:ext cx="5642610" cy="1088708"/>
          </a:xfrm>
          <a:prstGeom prst="rect">
            <a:avLst/>
          </a:prstGeom>
          <a:noFill/>
          <a:ln/>
        </p:spPr>
        <p:txBody>
          <a:bodyPr wrap="square" lIns="0" tIns="0" rIns="0" bIns="0" rtlCol="0" anchor="t"/>
          <a:lstStyle/>
          <a:p>
            <a:pPr algn="l" indent="0" marL="0">
              <a:lnSpc>
                <a:spcPts val="2850"/>
              </a:lnSpc>
              <a:buNone/>
            </a:pPr>
            <a:r>
              <a:rPr lang="en-US" sz="1750" dirty="0">
                <a:solidFill>
                  <a:srgbClr val="D4D4D1"/>
                </a:solidFill>
                <a:latin typeface="Roboto" pitchFamily="34" charset="0"/>
                <a:ea typeface="Roboto" pitchFamily="34" charset="-122"/>
                <a:cs typeface="Roboto" pitchFamily="34" charset="-120"/>
              </a:rPr>
              <a:t>Real-time weather data such as temperature and conditions like "Haze" for Karachi are retrieved via HTTP requests to a weather API.</a:t>
            </a:r>
            <a:endParaRPr lang="en-US" sz="1750" dirty="0"/>
          </a:p>
        </p:txBody>
      </p:sp>
      <p:sp>
        <p:nvSpPr>
          <p:cNvPr id="6" name="Shape 4"/>
          <p:cNvSpPr/>
          <p:nvPr/>
        </p:nvSpPr>
        <p:spPr>
          <a:xfrm>
            <a:off x="7457003" y="2630686"/>
            <a:ext cx="510302" cy="510302"/>
          </a:xfrm>
          <a:prstGeom prst="roundRect">
            <a:avLst>
              <a:gd name="adj" fmla="val 6667"/>
            </a:avLst>
          </a:prstGeom>
          <a:solidFill>
            <a:srgbClr val="484B51"/>
          </a:solidFill>
          <a:ln/>
        </p:spPr>
      </p:sp>
      <p:sp>
        <p:nvSpPr>
          <p:cNvPr id="7" name="Text 5"/>
          <p:cNvSpPr/>
          <p:nvPr/>
        </p:nvSpPr>
        <p:spPr>
          <a:xfrm>
            <a:off x="8194119" y="2708553"/>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D4D4D1"/>
                </a:solidFill>
                <a:latin typeface="IBM Plex Sans Medium" pitchFamily="34" charset="0"/>
                <a:ea typeface="IBM Plex Sans Medium" pitchFamily="34" charset="-122"/>
                <a:cs typeface="IBM Plex Sans Medium" pitchFamily="34" charset="-120"/>
              </a:rPr>
              <a:t>Task Assignment</a:t>
            </a:r>
            <a:endParaRPr lang="en-US" sz="2200" dirty="0"/>
          </a:p>
        </p:txBody>
      </p:sp>
      <p:sp>
        <p:nvSpPr>
          <p:cNvPr id="8" name="Text 6"/>
          <p:cNvSpPr/>
          <p:nvPr/>
        </p:nvSpPr>
        <p:spPr>
          <a:xfrm>
            <a:off x="8194119" y="3198971"/>
            <a:ext cx="5642610" cy="1451610"/>
          </a:xfrm>
          <a:prstGeom prst="rect">
            <a:avLst/>
          </a:prstGeom>
          <a:noFill/>
          <a:ln/>
        </p:spPr>
        <p:txBody>
          <a:bodyPr wrap="square" lIns="0" tIns="0" rIns="0" bIns="0" rtlCol="0" anchor="t"/>
          <a:lstStyle/>
          <a:p>
            <a:pPr algn="l" indent="0" marL="0">
              <a:lnSpc>
                <a:spcPts val="2850"/>
              </a:lnSpc>
              <a:buNone/>
            </a:pPr>
            <a:r>
              <a:rPr lang="en-US" sz="1750" dirty="0">
                <a:solidFill>
                  <a:srgbClr val="D4D4D1"/>
                </a:solidFill>
                <a:latin typeface="Roboto" pitchFamily="34" charset="0"/>
                <a:ea typeface="Roboto" pitchFamily="34" charset="-122"/>
                <a:cs typeface="Roboto" pitchFamily="34" charset="-120"/>
              </a:rPr>
              <a:t>Using a conditional Router, tasks are designated as outdoor (e.g., morning walk) for "Clear" or "Sunny" conditions, and indoor (e.g., reading) for other weather types.</a:t>
            </a:r>
            <a:endParaRPr lang="en-US" sz="1750" dirty="0"/>
          </a:p>
        </p:txBody>
      </p:sp>
      <p:sp>
        <p:nvSpPr>
          <p:cNvPr id="9" name="Shape 7"/>
          <p:cNvSpPr/>
          <p:nvPr/>
        </p:nvSpPr>
        <p:spPr>
          <a:xfrm>
            <a:off x="793790" y="5104209"/>
            <a:ext cx="510302" cy="510302"/>
          </a:xfrm>
          <a:prstGeom prst="roundRect">
            <a:avLst>
              <a:gd name="adj" fmla="val 6667"/>
            </a:avLst>
          </a:prstGeom>
          <a:solidFill>
            <a:srgbClr val="484B51"/>
          </a:solidFill>
          <a:ln/>
        </p:spPr>
      </p:sp>
      <p:sp>
        <p:nvSpPr>
          <p:cNvPr id="10" name="Text 8"/>
          <p:cNvSpPr/>
          <p:nvPr/>
        </p:nvSpPr>
        <p:spPr>
          <a:xfrm>
            <a:off x="1530906" y="5182076"/>
            <a:ext cx="3427690" cy="354330"/>
          </a:xfrm>
          <a:prstGeom prst="rect">
            <a:avLst/>
          </a:prstGeom>
          <a:noFill/>
          <a:ln/>
        </p:spPr>
        <p:txBody>
          <a:bodyPr wrap="none" lIns="0" tIns="0" rIns="0" bIns="0" rtlCol="0" anchor="t"/>
          <a:lstStyle/>
          <a:p>
            <a:pPr algn="l" indent="0" marL="0">
              <a:lnSpc>
                <a:spcPts val="2750"/>
              </a:lnSpc>
              <a:buNone/>
            </a:pPr>
            <a:r>
              <a:rPr lang="en-US" sz="2200" dirty="0">
                <a:solidFill>
                  <a:srgbClr val="D4D4D1"/>
                </a:solidFill>
                <a:latin typeface="IBM Plex Sans Medium" pitchFamily="34" charset="0"/>
                <a:ea typeface="IBM Plex Sans Medium" pitchFamily="34" charset="-122"/>
                <a:cs typeface="IBM Plex Sans Medium" pitchFamily="34" charset="-120"/>
              </a:rPr>
              <a:t>Scheduling &amp; Notifications</a:t>
            </a:r>
            <a:endParaRPr lang="en-US" sz="2200" dirty="0"/>
          </a:p>
        </p:txBody>
      </p:sp>
      <p:sp>
        <p:nvSpPr>
          <p:cNvPr id="11" name="Text 9"/>
          <p:cNvSpPr/>
          <p:nvPr/>
        </p:nvSpPr>
        <p:spPr>
          <a:xfrm>
            <a:off x="1530906" y="5672495"/>
            <a:ext cx="5642610" cy="1088708"/>
          </a:xfrm>
          <a:prstGeom prst="rect">
            <a:avLst/>
          </a:prstGeom>
          <a:noFill/>
          <a:ln/>
        </p:spPr>
        <p:txBody>
          <a:bodyPr wrap="square" lIns="0" tIns="0" rIns="0" bIns="0" rtlCol="0" anchor="t"/>
          <a:lstStyle/>
          <a:p>
            <a:pPr algn="l" indent="0" marL="0">
              <a:lnSpc>
                <a:spcPts val="2850"/>
              </a:lnSpc>
              <a:buNone/>
            </a:pPr>
            <a:r>
              <a:rPr lang="en-US" sz="1750" dirty="0">
                <a:solidFill>
                  <a:srgbClr val="D4D4D1"/>
                </a:solidFill>
                <a:latin typeface="Roboto" pitchFamily="34" charset="0"/>
                <a:ea typeface="Roboto" pitchFamily="34" charset="-122"/>
                <a:cs typeface="Roboto" pitchFamily="34" charset="-120"/>
              </a:rPr>
              <a:t>Events are automatically created in Google Calendar and Todoist at specified times, while daily updates are sent via Telegram bot to keep users informed.</a:t>
            </a:r>
            <a:endParaRPr lang="en-US" sz="1750" dirty="0"/>
          </a:p>
        </p:txBody>
      </p:sp>
      <p:sp>
        <p:nvSpPr>
          <p:cNvPr id="12" name="Shape 10"/>
          <p:cNvSpPr/>
          <p:nvPr/>
        </p:nvSpPr>
        <p:spPr>
          <a:xfrm>
            <a:off x="7457003" y="5104209"/>
            <a:ext cx="510302" cy="510302"/>
          </a:xfrm>
          <a:prstGeom prst="roundRect">
            <a:avLst>
              <a:gd name="adj" fmla="val 6667"/>
            </a:avLst>
          </a:prstGeom>
          <a:solidFill>
            <a:srgbClr val="484B51"/>
          </a:solidFill>
          <a:ln/>
        </p:spPr>
      </p:sp>
      <p:sp>
        <p:nvSpPr>
          <p:cNvPr id="13" name="Text 11"/>
          <p:cNvSpPr/>
          <p:nvPr/>
        </p:nvSpPr>
        <p:spPr>
          <a:xfrm>
            <a:off x="8194119" y="5182076"/>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D4D4D1"/>
                </a:solidFill>
                <a:latin typeface="IBM Plex Sans Medium" pitchFamily="34" charset="0"/>
                <a:ea typeface="IBM Plex Sans Medium" pitchFamily="34" charset="-122"/>
                <a:cs typeface="IBM Plex Sans Medium" pitchFamily="34" charset="-120"/>
              </a:rPr>
              <a:t>Flexibility</a:t>
            </a:r>
            <a:endParaRPr lang="en-US" sz="2200" dirty="0"/>
          </a:p>
        </p:txBody>
      </p:sp>
      <p:sp>
        <p:nvSpPr>
          <p:cNvPr id="14" name="Text 12"/>
          <p:cNvSpPr/>
          <p:nvPr/>
        </p:nvSpPr>
        <p:spPr>
          <a:xfrm>
            <a:off x="8194119" y="5672495"/>
            <a:ext cx="5642610" cy="1088708"/>
          </a:xfrm>
          <a:prstGeom prst="rect">
            <a:avLst/>
          </a:prstGeom>
          <a:noFill/>
          <a:ln/>
        </p:spPr>
        <p:txBody>
          <a:bodyPr wrap="square" lIns="0" tIns="0" rIns="0" bIns="0" rtlCol="0" anchor="t"/>
          <a:lstStyle/>
          <a:p>
            <a:pPr algn="l" indent="0" marL="0">
              <a:lnSpc>
                <a:spcPts val="2850"/>
              </a:lnSpc>
              <a:buNone/>
            </a:pPr>
            <a:r>
              <a:rPr lang="en-US" sz="1750" dirty="0">
                <a:solidFill>
                  <a:srgbClr val="D4D4D1"/>
                </a:solidFill>
                <a:latin typeface="Roboto" pitchFamily="34" charset="0"/>
                <a:ea typeface="Roboto" pitchFamily="34" charset="-122"/>
                <a:cs typeface="Roboto" pitchFamily="34" charset="-120"/>
              </a:rPr>
              <a:t>Customizable task lists and schedules allow adaptation to diverse user preferences and varying weather scenarios.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356479"/>
            <a:ext cx="5670590" cy="708779"/>
          </a:xfrm>
          <a:prstGeom prst="rect">
            <a:avLst/>
          </a:prstGeom>
          <a:noFill/>
          <a:ln/>
        </p:spPr>
        <p:txBody>
          <a:bodyPr wrap="none" lIns="0" tIns="0" rIns="0" bIns="0" rtlCol="0" anchor="t"/>
          <a:lstStyle/>
          <a:p>
            <a:pPr algn="l" indent="0" marL="0">
              <a:lnSpc>
                <a:spcPts val="5550"/>
              </a:lnSpc>
              <a:buNone/>
            </a:pPr>
            <a:r>
              <a:rPr lang="en-US" sz="4450" dirty="0">
                <a:solidFill>
                  <a:srgbClr val="F3F3F2"/>
                </a:solidFill>
                <a:latin typeface="IBM Plex Sans Medium" pitchFamily="34" charset="0"/>
                <a:ea typeface="IBM Plex Sans Medium" pitchFamily="34" charset="-122"/>
                <a:cs typeface="IBM Plex Sans Medium" pitchFamily="34" charset="-120"/>
              </a:rPr>
              <a:t>Workflow Process</a:t>
            </a:r>
            <a:endParaRPr lang="en-US" sz="4450" dirty="0"/>
          </a:p>
        </p:txBody>
      </p:sp>
      <p:sp>
        <p:nvSpPr>
          <p:cNvPr id="3" name="Text 1"/>
          <p:cNvSpPr/>
          <p:nvPr/>
        </p:nvSpPr>
        <p:spPr>
          <a:xfrm>
            <a:off x="793790" y="2484715"/>
            <a:ext cx="6244709" cy="1088708"/>
          </a:xfrm>
          <a:prstGeom prst="rect">
            <a:avLst/>
          </a:prstGeom>
          <a:noFill/>
          <a:ln/>
        </p:spPr>
        <p:txBody>
          <a:bodyPr wrap="square" lIns="0" tIns="0" rIns="0" bIns="0" rtlCol="0" anchor="t"/>
          <a:lstStyle/>
          <a:p>
            <a:pPr algn="l" marL="342900" indent="-342900">
              <a:lnSpc>
                <a:spcPts val="2850"/>
              </a:lnSpc>
              <a:buSzPct val="100000"/>
              <a:buFont typeface="+mj-lt"/>
              <a:buAutoNum type="arabicPeriod" startAt="1"/>
            </a:pPr>
            <a:r>
              <a:rPr lang="en-US" sz="1750" dirty="0">
                <a:solidFill>
                  <a:srgbClr val="D4D4D1"/>
                </a:solidFill>
                <a:latin typeface="Roboto" pitchFamily="34" charset="0"/>
                <a:ea typeface="Roboto" pitchFamily="34" charset="-122"/>
                <a:cs typeface="Roboto" pitchFamily="34" charset="-120"/>
              </a:rPr>
              <a:t>Initiates with an HTTP request every 15 minutes or on demand to retrieve Karachi’s weather (e.g., "Haze" at 32.9°C).</a:t>
            </a:r>
            <a:endParaRPr lang="en-US" sz="1750" dirty="0"/>
          </a:p>
        </p:txBody>
      </p:sp>
      <p:sp>
        <p:nvSpPr>
          <p:cNvPr id="4" name="Text 2"/>
          <p:cNvSpPr/>
          <p:nvPr/>
        </p:nvSpPr>
        <p:spPr>
          <a:xfrm>
            <a:off x="793790" y="3652718"/>
            <a:ext cx="6244709" cy="725805"/>
          </a:xfrm>
          <a:prstGeom prst="rect">
            <a:avLst/>
          </a:prstGeom>
          <a:noFill/>
          <a:ln/>
        </p:spPr>
        <p:txBody>
          <a:bodyPr wrap="square" lIns="0" tIns="0" rIns="0" bIns="0" rtlCol="0" anchor="t"/>
          <a:lstStyle/>
          <a:p>
            <a:pPr algn="l" marL="342900" indent="-342900">
              <a:lnSpc>
                <a:spcPts val="2850"/>
              </a:lnSpc>
              <a:buSzPct val="100000"/>
              <a:buFont typeface="+mj-lt"/>
              <a:buAutoNum type="arabicPeriod" startAt="2"/>
            </a:pPr>
            <a:r>
              <a:rPr lang="en-US" sz="1750" dirty="0">
                <a:solidFill>
                  <a:srgbClr val="D4D4D1"/>
                </a:solidFill>
                <a:latin typeface="Roboto" pitchFamily="34" charset="0"/>
                <a:ea typeface="Roboto" pitchFamily="34" charset="-122"/>
                <a:cs typeface="Roboto" pitchFamily="34" charset="-120"/>
              </a:rPr>
              <a:t>A Router evaluates the weather condition and routes to outdoor or indoor task assignments accordingly.</a:t>
            </a:r>
            <a:endParaRPr lang="en-US" sz="1750" dirty="0"/>
          </a:p>
        </p:txBody>
      </p:sp>
      <p:sp>
        <p:nvSpPr>
          <p:cNvPr id="5" name="Text 3"/>
          <p:cNvSpPr/>
          <p:nvPr/>
        </p:nvSpPr>
        <p:spPr>
          <a:xfrm>
            <a:off x="793790" y="4457819"/>
            <a:ext cx="6244709" cy="725805"/>
          </a:xfrm>
          <a:prstGeom prst="rect">
            <a:avLst/>
          </a:prstGeom>
          <a:noFill/>
          <a:ln/>
        </p:spPr>
        <p:txBody>
          <a:bodyPr wrap="square" lIns="0" tIns="0" rIns="0" bIns="0" rtlCol="0" anchor="t"/>
          <a:lstStyle/>
          <a:p>
            <a:pPr algn="l" marL="342900" indent="-342900">
              <a:lnSpc>
                <a:spcPts val="2850"/>
              </a:lnSpc>
              <a:buSzPct val="100000"/>
              <a:buFont typeface="+mj-lt"/>
              <a:buAutoNum type="arabicPeriod" startAt="3"/>
            </a:pPr>
            <a:r>
              <a:rPr lang="en-US" sz="1750" dirty="0">
                <a:solidFill>
                  <a:srgbClr val="D4D4D1"/>
                </a:solidFill>
                <a:latin typeface="Roboto" pitchFamily="34" charset="0"/>
                <a:ea typeface="Roboto" pitchFamily="34" charset="-122"/>
                <a:cs typeface="Roboto" pitchFamily="34" charset="-120"/>
              </a:rPr>
              <a:t>Creates scheduled events in Google Calendar and tasks in Todoist based on the routing decision.</a:t>
            </a:r>
            <a:endParaRPr lang="en-US" sz="1750" dirty="0"/>
          </a:p>
        </p:txBody>
      </p:sp>
      <p:sp>
        <p:nvSpPr>
          <p:cNvPr id="6" name="Text 4"/>
          <p:cNvSpPr/>
          <p:nvPr/>
        </p:nvSpPr>
        <p:spPr>
          <a:xfrm>
            <a:off x="793790" y="5262920"/>
            <a:ext cx="6244709" cy="725805"/>
          </a:xfrm>
          <a:prstGeom prst="rect">
            <a:avLst/>
          </a:prstGeom>
          <a:noFill/>
          <a:ln/>
        </p:spPr>
        <p:txBody>
          <a:bodyPr wrap="square" lIns="0" tIns="0" rIns="0" bIns="0" rtlCol="0" anchor="t"/>
          <a:lstStyle/>
          <a:p>
            <a:pPr algn="l" marL="342900" indent="-342900">
              <a:lnSpc>
                <a:spcPts val="2850"/>
              </a:lnSpc>
              <a:buSzPct val="100000"/>
              <a:buFont typeface="+mj-lt"/>
              <a:buAutoNum type="arabicPeriod" startAt="4"/>
            </a:pPr>
            <a:r>
              <a:rPr lang="en-US" sz="1750" dirty="0">
                <a:solidFill>
                  <a:srgbClr val="D4D4D1"/>
                </a:solidFill>
                <a:latin typeface="Roboto" pitchFamily="34" charset="0"/>
                <a:ea typeface="Roboto" pitchFamily="34" charset="-122"/>
                <a:cs typeface="Roboto" pitchFamily="34" charset="-120"/>
              </a:rPr>
              <a:t>Sends a personalized Telegram message summarizing the day's plan, ensuring user engagement.</a:t>
            </a:r>
            <a:endParaRPr lang="en-US" sz="1750" dirty="0"/>
          </a:p>
        </p:txBody>
      </p:sp>
      <p:sp>
        <p:nvSpPr>
          <p:cNvPr id="7" name="Text 5"/>
          <p:cNvSpPr/>
          <p:nvPr/>
        </p:nvSpPr>
        <p:spPr>
          <a:xfrm>
            <a:off x="793790" y="6068020"/>
            <a:ext cx="6244709" cy="725805"/>
          </a:xfrm>
          <a:prstGeom prst="rect">
            <a:avLst/>
          </a:prstGeom>
          <a:noFill/>
          <a:ln/>
        </p:spPr>
        <p:txBody>
          <a:bodyPr wrap="square" lIns="0" tIns="0" rIns="0" bIns="0" rtlCol="0" anchor="t"/>
          <a:lstStyle/>
          <a:p>
            <a:pPr algn="l" marL="342900" indent="-342900">
              <a:lnSpc>
                <a:spcPts val="2850"/>
              </a:lnSpc>
              <a:buSzPct val="100000"/>
              <a:buFont typeface="+mj-lt"/>
              <a:buAutoNum type="arabicPeriod" startAt="5"/>
            </a:pPr>
            <a:r>
              <a:rPr lang="en-US" sz="1750" dirty="0">
                <a:solidFill>
                  <a:srgbClr val="D4D4D1"/>
                </a:solidFill>
                <a:latin typeface="Roboto" pitchFamily="34" charset="0"/>
                <a:ea typeface="Roboto" pitchFamily="34" charset="-122"/>
                <a:cs typeface="Roboto" pitchFamily="34" charset="-120"/>
              </a:rPr>
              <a:t>Process repeats to maintain an up-to-date and relevant daily plan.</a:t>
            </a:r>
            <a:endParaRPr lang="en-US" sz="1750" dirty="0"/>
          </a:p>
        </p:txBody>
      </p:sp>
      <p:sp>
        <p:nvSpPr>
          <p:cNvPr id="8" name="Text 6"/>
          <p:cNvSpPr/>
          <p:nvPr/>
        </p:nvSpPr>
        <p:spPr>
          <a:xfrm>
            <a:off x="7599521" y="2609493"/>
            <a:ext cx="6244709" cy="362903"/>
          </a:xfrm>
          <a:prstGeom prst="rect">
            <a:avLst/>
          </a:prstGeom>
          <a:noFill/>
          <a:ln/>
        </p:spPr>
        <p:txBody>
          <a:bodyPr wrap="none" lIns="0" tIns="0" rIns="0" bIns="0" rtlCol="0" anchor="t"/>
          <a:lstStyle/>
          <a:p>
            <a:pPr algn="l" indent="0" marL="0">
              <a:lnSpc>
                <a:spcPts val="2850"/>
              </a:lnSpc>
              <a:buNone/>
            </a:pP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205984"/>
            <a:ext cx="5670590" cy="708779"/>
          </a:xfrm>
          <a:prstGeom prst="rect">
            <a:avLst/>
          </a:prstGeom>
          <a:noFill/>
          <a:ln/>
        </p:spPr>
        <p:txBody>
          <a:bodyPr wrap="none" lIns="0" tIns="0" rIns="0" bIns="0" rtlCol="0" anchor="t"/>
          <a:lstStyle/>
          <a:p>
            <a:pPr algn="l" indent="0" marL="0">
              <a:lnSpc>
                <a:spcPts val="5550"/>
              </a:lnSpc>
              <a:buNone/>
            </a:pPr>
            <a:r>
              <a:rPr lang="en-US" sz="4450" dirty="0">
                <a:solidFill>
                  <a:srgbClr val="F3F3F2"/>
                </a:solidFill>
                <a:latin typeface="IBM Plex Sans Medium" pitchFamily="34" charset="0"/>
                <a:ea typeface="IBM Plex Sans Medium" pitchFamily="34" charset="-122"/>
                <a:cs typeface="IBM Plex Sans Medium" pitchFamily="34" charset="-120"/>
              </a:rPr>
              <a:t>Project Outcome</a:t>
            </a:r>
            <a:endParaRPr lang="en-US" sz="4450" dirty="0"/>
          </a:p>
        </p:txBody>
      </p:sp>
      <p:sp>
        <p:nvSpPr>
          <p:cNvPr id="3" name="Shape 1"/>
          <p:cNvSpPr/>
          <p:nvPr/>
        </p:nvSpPr>
        <p:spPr>
          <a:xfrm>
            <a:off x="793790" y="2368391"/>
            <a:ext cx="6408063" cy="2032754"/>
          </a:xfrm>
          <a:prstGeom prst="roundRect">
            <a:avLst>
              <a:gd name="adj" fmla="val 1674"/>
            </a:avLst>
          </a:prstGeom>
          <a:solidFill>
            <a:srgbClr val="484B51"/>
          </a:solidFill>
          <a:ln/>
        </p:spPr>
      </p:sp>
      <p:sp>
        <p:nvSpPr>
          <p:cNvPr id="4" name="Text 2"/>
          <p:cNvSpPr/>
          <p:nvPr/>
        </p:nvSpPr>
        <p:spPr>
          <a:xfrm>
            <a:off x="1020604" y="2595205"/>
            <a:ext cx="2916436" cy="354330"/>
          </a:xfrm>
          <a:prstGeom prst="rect">
            <a:avLst/>
          </a:prstGeom>
          <a:noFill/>
          <a:ln/>
        </p:spPr>
        <p:txBody>
          <a:bodyPr wrap="none" lIns="0" tIns="0" rIns="0" bIns="0" rtlCol="0" anchor="t"/>
          <a:lstStyle/>
          <a:p>
            <a:pPr algn="l" indent="0" marL="0">
              <a:lnSpc>
                <a:spcPts val="2750"/>
              </a:lnSpc>
              <a:buNone/>
            </a:pPr>
            <a:r>
              <a:rPr lang="en-US" sz="2200" dirty="0">
                <a:solidFill>
                  <a:srgbClr val="D4D4D1"/>
                </a:solidFill>
                <a:latin typeface="IBM Plex Sans Medium" pitchFamily="34" charset="0"/>
                <a:ea typeface="IBM Plex Sans Medium" pitchFamily="34" charset="-122"/>
                <a:cs typeface="IBM Plex Sans Medium" pitchFamily="34" charset="-120"/>
              </a:rPr>
              <a:t>Enhanced Productivity</a:t>
            </a:r>
            <a:endParaRPr lang="en-US" sz="2200" dirty="0"/>
          </a:p>
        </p:txBody>
      </p:sp>
      <p:sp>
        <p:nvSpPr>
          <p:cNvPr id="5" name="Text 3"/>
          <p:cNvSpPr/>
          <p:nvPr/>
        </p:nvSpPr>
        <p:spPr>
          <a:xfrm>
            <a:off x="1020604" y="3085624"/>
            <a:ext cx="5954435" cy="1088708"/>
          </a:xfrm>
          <a:prstGeom prst="rect">
            <a:avLst/>
          </a:prstGeom>
          <a:noFill/>
          <a:ln/>
        </p:spPr>
        <p:txBody>
          <a:bodyPr wrap="square" lIns="0" tIns="0" rIns="0" bIns="0" rtlCol="0" anchor="t"/>
          <a:lstStyle/>
          <a:p>
            <a:pPr algn="l" indent="0" marL="0">
              <a:lnSpc>
                <a:spcPts val="2850"/>
              </a:lnSpc>
              <a:buNone/>
            </a:pPr>
            <a:r>
              <a:rPr lang="en-US" sz="1750" dirty="0">
                <a:solidFill>
                  <a:srgbClr val="D4D4D1"/>
                </a:solidFill>
                <a:latin typeface="Roboto" pitchFamily="34" charset="0"/>
                <a:ea typeface="Roboto" pitchFamily="34" charset="-122"/>
                <a:cs typeface="Roboto" pitchFamily="34" charset="-120"/>
              </a:rPr>
              <a:t>Aligning tasks with weather improves efficiency, such as scheduling indoor reading during haze conditions on the current date and time.</a:t>
            </a:r>
            <a:endParaRPr lang="en-US" sz="1750" dirty="0"/>
          </a:p>
        </p:txBody>
      </p:sp>
      <p:sp>
        <p:nvSpPr>
          <p:cNvPr id="6" name="Shape 4"/>
          <p:cNvSpPr/>
          <p:nvPr/>
        </p:nvSpPr>
        <p:spPr>
          <a:xfrm>
            <a:off x="7428667" y="2368391"/>
            <a:ext cx="6408063" cy="2032754"/>
          </a:xfrm>
          <a:prstGeom prst="roundRect">
            <a:avLst>
              <a:gd name="adj" fmla="val 1674"/>
            </a:avLst>
          </a:prstGeom>
          <a:solidFill>
            <a:srgbClr val="484B51"/>
          </a:solidFill>
          <a:ln/>
        </p:spPr>
      </p:sp>
      <p:sp>
        <p:nvSpPr>
          <p:cNvPr id="7" name="Text 5"/>
          <p:cNvSpPr/>
          <p:nvPr/>
        </p:nvSpPr>
        <p:spPr>
          <a:xfrm>
            <a:off x="7655481" y="2595205"/>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D4D4D1"/>
                </a:solidFill>
                <a:latin typeface="IBM Plex Sans Medium" pitchFamily="34" charset="0"/>
                <a:ea typeface="IBM Plex Sans Medium" pitchFamily="34" charset="-122"/>
                <a:cs typeface="IBM Plex Sans Medium" pitchFamily="34" charset="-120"/>
              </a:rPr>
              <a:t>Automation Benefits</a:t>
            </a:r>
            <a:endParaRPr lang="en-US" sz="2200" dirty="0"/>
          </a:p>
        </p:txBody>
      </p:sp>
      <p:sp>
        <p:nvSpPr>
          <p:cNvPr id="8" name="Text 6"/>
          <p:cNvSpPr/>
          <p:nvPr/>
        </p:nvSpPr>
        <p:spPr>
          <a:xfrm>
            <a:off x="7655481" y="3085624"/>
            <a:ext cx="5954435" cy="725805"/>
          </a:xfrm>
          <a:prstGeom prst="rect">
            <a:avLst/>
          </a:prstGeom>
          <a:noFill/>
          <a:ln/>
        </p:spPr>
        <p:txBody>
          <a:bodyPr wrap="square" lIns="0" tIns="0" rIns="0" bIns="0" rtlCol="0" anchor="t"/>
          <a:lstStyle/>
          <a:p>
            <a:pPr algn="l" indent="0" marL="0">
              <a:lnSpc>
                <a:spcPts val="2850"/>
              </a:lnSpc>
              <a:buNone/>
            </a:pPr>
            <a:r>
              <a:rPr lang="en-US" sz="1750" dirty="0">
                <a:solidFill>
                  <a:srgbClr val="D4D4D1"/>
                </a:solidFill>
                <a:latin typeface="Roboto" pitchFamily="34" charset="0"/>
                <a:ea typeface="Roboto" pitchFamily="34" charset="-122"/>
                <a:cs typeface="Roboto" pitchFamily="34" charset="-120"/>
              </a:rPr>
              <a:t>Removes the need for manual weather checks and task scheduling, reducing time and error rates.</a:t>
            </a:r>
            <a:endParaRPr lang="en-US" sz="1750" dirty="0"/>
          </a:p>
        </p:txBody>
      </p:sp>
      <p:sp>
        <p:nvSpPr>
          <p:cNvPr id="9" name="Shape 7"/>
          <p:cNvSpPr/>
          <p:nvPr/>
        </p:nvSpPr>
        <p:spPr>
          <a:xfrm>
            <a:off x="793790" y="4627959"/>
            <a:ext cx="6408063" cy="2395657"/>
          </a:xfrm>
          <a:prstGeom prst="roundRect">
            <a:avLst>
              <a:gd name="adj" fmla="val 1420"/>
            </a:avLst>
          </a:prstGeom>
          <a:solidFill>
            <a:srgbClr val="484B51"/>
          </a:solidFill>
          <a:ln/>
        </p:spPr>
      </p:sp>
      <p:sp>
        <p:nvSpPr>
          <p:cNvPr id="10" name="Text 8"/>
          <p:cNvSpPr/>
          <p:nvPr/>
        </p:nvSpPr>
        <p:spPr>
          <a:xfrm>
            <a:off x="1020604" y="4854773"/>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D4D4D1"/>
                </a:solidFill>
                <a:latin typeface="IBM Plex Sans Medium" pitchFamily="34" charset="0"/>
                <a:ea typeface="IBM Plex Sans Medium" pitchFamily="34" charset="-122"/>
                <a:cs typeface="IBM Plex Sans Medium" pitchFamily="34" charset="-120"/>
              </a:rPr>
              <a:t>User Engagement</a:t>
            </a:r>
            <a:endParaRPr lang="en-US" sz="2200" dirty="0"/>
          </a:p>
        </p:txBody>
      </p:sp>
      <p:sp>
        <p:nvSpPr>
          <p:cNvPr id="11" name="Text 9"/>
          <p:cNvSpPr/>
          <p:nvPr/>
        </p:nvSpPr>
        <p:spPr>
          <a:xfrm>
            <a:off x="1020604" y="5345192"/>
            <a:ext cx="5954435" cy="1088708"/>
          </a:xfrm>
          <a:prstGeom prst="rect">
            <a:avLst/>
          </a:prstGeom>
          <a:noFill/>
          <a:ln/>
        </p:spPr>
        <p:txBody>
          <a:bodyPr wrap="square" lIns="0" tIns="0" rIns="0" bIns="0" rtlCol="0" anchor="t"/>
          <a:lstStyle/>
          <a:p>
            <a:pPr algn="l" indent="0" marL="0">
              <a:lnSpc>
                <a:spcPts val="2850"/>
              </a:lnSpc>
              <a:buNone/>
            </a:pPr>
            <a:r>
              <a:rPr lang="en-US" sz="1750" dirty="0">
                <a:solidFill>
                  <a:srgbClr val="D4D4D1"/>
                </a:solidFill>
                <a:latin typeface="Roboto" pitchFamily="34" charset="0"/>
                <a:ea typeface="Roboto" pitchFamily="34" charset="-122"/>
                <a:cs typeface="Roboto" pitchFamily="34" charset="-120"/>
              </a:rPr>
              <a:t>Telegram notifications keep users or teams, like sales groups, promptly informed with successful message deliveries to targeted chats.</a:t>
            </a:r>
            <a:endParaRPr lang="en-US" sz="1750" dirty="0"/>
          </a:p>
        </p:txBody>
      </p:sp>
      <p:sp>
        <p:nvSpPr>
          <p:cNvPr id="12" name="Shape 10"/>
          <p:cNvSpPr/>
          <p:nvPr/>
        </p:nvSpPr>
        <p:spPr>
          <a:xfrm>
            <a:off x="7428667" y="4627959"/>
            <a:ext cx="6408063" cy="2395657"/>
          </a:xfrm>
          <a:prstGeom prst="roundRect">
            <a:avLst>
              <a:gd name="adj" fmla="val 1420"/>
            </a:avLst>
          </a:prstGeom>
          <a:solidFill>
            <a:srgbClr val="484B51"/>
          </a:solidFill>
          <a:ln/>
        </p:spPr>
      </p:sp>
      <p:sp>
        <p:nvSpPr>
          <p:cNvPr id="13" name="Text 11"/>
          <p:cNvSpPr/>
          <p:nvPr/>
        </p:nvSpPr>
        <p:spPr>
          <a:xfrm>
            <a:off x="7655481" y="4854773"/>
            <a:ext cx="3323749" cy="354330"/>
          </a:xfrm>
          <a:prstGeom prst="rect">
            <a:avLst/>
          </a:prstGeom>
          <a:noFill/>
          <a:ln/>
        </p:spPr>
        <p:txBody>
          <a:bodyPr wrap="none" lIns="0" tIns="0" rIns="0" bIns="0" rtlCol="0" anchor="t"/>
          <a:lstStyle/>
          <a:p>
            <a:pPr algn="l" indent="0" marL="0">
              <a:lnSpc>
                <a:spcPts val="2750"/>
              </a:lnSpc>
              <a:buNone/>
            </a:pPr>
            <a:r>
              <a:rPr lang="en-US" sz="2200" dirty="0">
                <a:solidFill>
                  <a:srgbClr val="D4D4D1"/>
                </a:solidFill>
                <a:latin typeface="IBM Plex Sans Medium" pitchFamily="34" charset="0"/>
                <a:ea typeface="IBM Plex Sans Medium" pitchFamily="34" charset="-122"/>
                <a:cs typeface="IBM Plex Sans Medium" pitchFamily="34" charset="-120"/>
              </a:rPr>
              <a:t>Scalability &amp; Future Plans</a:t>
            </a:r>
            <a:endParaRPr lang="en-US" sz="2200" dirty="0"/>
          </a:p>
        </p:txBody>
      </p:sp>
      <p:sp>
        <p:nvSpPr>
          <p:cNvPr id="14" name="Text 12"/>
          <p:cNvSpPr/>
          <p:nvPr/>
        </p:nvSpPr>
        <p:spPr>
          <a:xfrm>
            <a:off x="7655481" y="5345192"/>
            <a:ext cx="5954435" cy="1451610"/>
          </a:xfrm>
          <a:prstGeom prst="rect">
            <a:avLst/>
          </a:prstGeom>
          <a:noFill/>
          <a:ln/>
        </p:spPr>
        <p:txBody>
          <a:bodyPr wrap="square" lIns="0" tIns="0" rIns="0" bIns="0" rtlCol="0" anchor="t"/>
          <a:lstStyle/>
          <a:p>
            <a:pPr algn="l" indent="0" marL="0">
              <a:lnSpc>
                <a:spcPts val="2850"/>
              </a:lnSpc>
              <a:buNone/>
            </a:pPr>
            <a:r>
              <a:rPr lang="en-US" sz="1750" dirty="0">
                <a:solidFill>
                  <a:srgbClr val="D4D4D1"/>
                </a:solidFill>
                <a:latin typeface="Roboto" pitchFamily="34" charset="0"/>
                <a:ea typeface="Roboto" pitchFamily="34" charset="-122"/>
                <a:cs typeface="Roboto" pitchFamily="34" charset="-120"/>
              </a:rPr>
              <a:t>The solution can extend to other cities or expanded task lists. Upcoming enhancements include integrating detailed forecasts and personalized task suggestions based on feedback.</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Slide 1</vt:lpstr>
      <vt:lpstr>Slide 2</vt:lpstr>
      <vt:lpstr>Slide 3</vt:lpstr>
      <vt:lpstr>Slide 4</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2025-05-04T16:48:07Z</dcterms:created>
  <dcterms:modified xsi:type="dcterms:W3CDTF">2025-05-04T16:48:07Z</dcterms:modified>
</cp:coreProperties>
</file>