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nstrument Sans Medium"/>
      <p:regular r:id="rId11"/>
    </p:embeddedFont>
    <p:embeddedFont>
      <p:font typeface="Instrument Sans Medium"/>
      <p:regular r:id="rId12"/>
    </p:embeddedFont>
    <p:embeddedFont>
      <p:font typeface="Instrument Sans Medium"/>
      <p:regular r:id="rId13"/>
    </p:embeddedFont>
    <p:embeddedFont>
      <p:font typeface="Instrument Sans Medium"/>
      <p:regular r:id="rId14"/>
    </p:embeddedFont>
    <p:embeddedFont>
      <p:font typeface="Open Sans"/>
      <p:regular r:id="rId15"/>
    </p:embeddedFont>
    <p:embeddedFont>
      <p:font typeface="Open Sans"/>
      <p:regular r:id="rId16"/>
    </p:embeddedFont>
    <p:embeddedFont>
      <p:font typeface="Open Sans"/>
      <p:regular r:id="rId17"/>
    </p:embeddedFont>
    <p:embeddedFont>
      <p:font typeface="Open Sans"/>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826776"/>
            <a:ext cx="10028158" cy="708779"/>
          </a:xfrm>
          <a:prstGeom prst="rect">
            <a:avLst/>
          </a:prstGeom>
          <a:noFill/>
          <a:ln/>
        </p:spPr>
        <p:txBody>
          <a:bodyPr wrap="none" lIns="0" tIns="0" rIns="0" bIns="0" rtlCol="0" anchor="t"/>
          <a:lstStyle/>
          <a:p>
            <a:pPr algn="l" indent="0" marL="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YouTube Video Auto-Uploader Project</a:t>
            </a:r>
            <a:endParaRPr lang="en-US" sz="4450" dirty="0"/>
          </a:p>
        </p:txBody>
      </p:sp>
      <p:sp>
        <p:nvSpPr>
          <p:cNvPr id="3" name="Text 1"/>
          <p:cNvSpPr/>
          <p:nvPr/>
        </p:nvSpPr>
        <p:spPr>
          <a:xfrm>
            <a:off x="793790" y="2989183"/>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This project automates uploading videos from Google Drive to YouTube, updates a Google Sheet with video details, and sends email notifications. Developed using Make.com (formerly Integromat), it streamlines video publishing for content creators, marketers, and businesses.</a:t>
            </a:r>
            <a:endParaRPr lang="en-US" sz="1750" dirty="0"/>
          </a:p>
        </p:txBody>
      </p:sp>
      <p:sp>
        <p:nvSpPr>
          <p:cNvPr id="4" name="Text 2"/>
          <p:cNvSpPr/>
          <p:nvPr/>
        </p:nvSpPr>
        <p:spPr>
          <a:xfrm>
            <a:off x="793790" y="433304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The objective is to create a scalable automation solution that saves time, ensures consistency, and provides real-time upload status updates. It integrates Google Sheets for tracking, Google Drive for storage, YouTube for publishing, and Gmail for notifications.</a:t>
            </a:r>
            <a:endParaRPr lang="en-US" sz="1750" dirty="0"/>
          </a:p>
        </p:txBody>
      </p:sp>
      <p:sp>
        <p:nvSpPr>
          <p:cNvPr id="5" name="Text 3"/>
          <p:cNvSpPr/>
          <p:nvPr/>
        </p:nvSpPr>
        <p:spPr>
          <a:xfrm>
            <a:off x="793790" y="5676900"/>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The target audience includes content creators, YouTube channel managers, and teams handling multiple daily video uploads.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3429" y="601861"/>
            <a:ext cx="11687770" cy="681633"/>
          </a:xfrm>
          <a:prstGeom prst="rect">
            <a:avLst/>
          </a:prstGeom>
          <a:noFill/>
          <a:ln/>
        </p:spPr>
        <p:txBody>
          <a:bodyPr wrap="none" lIns="0" tIns="0" rIns="0" bIns="0" rtlCol="0" anchor="t"/>
          <a:lstStyle/>
          <a:p>
            <a:pPr algn="l" indent="0" marL="0">
              <a:lnSpc>
                <a:spcPts val="5350"/>
              </a:lnSpc>
              <a:buNone/>
            </a:pPr>
            <a:r>
              <a:rPr lang="en-US" sz="4250" dirty="0">
                <a:solidFill>
                  <a:srgbClr val="FEFEFE"/>
                </a:solidFill>
                <a:latin typeface="Instrument Sans Medium" pitchFamily="34" charset="0"/>
                <a:ea typeface="Instrument Sans Medium" pitchFamily="34" charset="-122"/>
                <a:cs typeface="Instrument Sans Medium" pitchFamily="34" charset="-120"/>
              </a:rPr>
              <a:t>Key Features of YouTube Video Auto-Uploader</a:t>
            </a:r>
            <a:endParaRPr lang="en-US" sz="4250" dirty="0"/>
          </a:p>
        </p:txBody>
      </p:sp>
      <p:sp>
        <p:nvSpPr>
          <p:cNvPr id="3" name="Text 1"/>
          <p:cNvSpPr/>
          <p:nvPr/>
        </p:nvSpPr>
        <p:spPr>
          <a:xfrm>
            <a:off x="763429" y="1828800"/>
            <a:ext cx="3193613" cy="340757"/>
          </a:xfrm>
          <a:prstGeom prst="rect">
            <a:avLst/>
          </a:prstGeom>
          <a:noFill/>
          <a:ln/>
        </p:spPr>
        <p:txBody>
          <a:bodyPr wrap="none" lIns="0" tIns="0" rIns="0" bIns="0" rtlCol="0" anchor="t"/>
          <a:lstStyle/>
          <a:p>
            <a:pPr algn="l" indent="0" marL="0">
              <a:lnSpc>
                <a:spcPts val="2650"/>
              </a:lnSpc>
              <a:buNone/>
            </a:pPr>
            <a:r>
              <a:rPr lang="en-US" sz="2100" dirty="0">
                <a:solidFill>
                  <a:srgbClr val="FEFEFE"/>
                </a:solidFill>
                <a:latin typeface="Instrument Sans Medium" pitchFamily="34" charset="0"/>
                <a:ea typeface="Instrument Sans Medium" pitchFamily="34" charset="-122"/>
                <a:cs typeface="Instrument Sans Medium" pitchFamily="34" charset="-120"/>
              </a:rPr>
              <a:t>Automated Video Upload</a:t>
            </a:r>
            <a:endParaRPr lang="en-US" sz="2100" dirty="0"/>
          </a:p>
        </p:txBody>
      </p:sp>
      <p:sp>
        <p:nvSpPr>
          <p:cNvPr id="4" name="Text 2"/>
          <p:cNvSpPr/>
          <p:nvPr/>
        </p:nvSpPr>
        <p:spPr>
          <a:xfrm>
            <a:off x="763429" y="2387679"/>
            <a:ext cx="6285667" cy="1395889"/>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Automatically downloads videos from a specified Google Drive folder and uploads them to YouTube based on a schedule or trigger. Uses Google Sheet data like title, description, and hashtags to populate YouTube metadata.</a:t>
            </a:r>
            <a:endParaRPr lang="en-US" sz="1700" dirty="0"/>
          </a:p>
        </p:txBody>
      </p:sp>
      <p:sp>
        <p:nvSpPr>
          <p:cNvPr id="5" name="Text 3"/>
          <p:cNvSpPr/>
          <p:nvPr/>
        </p:nvSpPr>
        <p:spPr>
          <a:xfrm>
            <a:off x="763429" y="4001691"/>
            <a:ext cx="2918103" cy="340757"/>
          </a:xfrm>
          <a:prstGeom prst="rect">
            <a:avLst/>
          </a:prstGeom>
          <a:noFill/>
          <a:ln/>
        </p:spPr>
        <p:txBody>
          <a:bodyPr wrap="none" lIns="0" tIns="0" rIns="0" bIns="0" rtlCol="0" anchor="t"/>
          <a:lstStyle/>
          <a:p>
            <a:pPr algn="l" indent="0" marL="0">
              <a:lnSpc>
                <a:spcPts val="2650"/>
              </a:lnSpc>
              <a:buNone/>
            </a:pPr>
            <a:r>
              <a:rPr lang="en-US" sz="2100" dirty="0">
                <a:solidFill>
                  <a:srgbClr val="FEFEFE"/>
                </a:solidFill>
                <a:latin typeface="Instrument Sans Medium" pitchFamily="34" charset="0"/>
                <a:ea typeface="Instrument Sans Medium" pitchFamily="34" charset="-122"/>
                <a:cs typeface="Instrument Sans Medium" pitchFamily="34" charset="-120"/>
              </a:rPr>
              <a:t>Upload Status Tracking</a:t>
            </a:r>
            <a:endParaRPr lang="en-US" sz="2100" dirty="0"/>
          </a:p>
        </p:txBody>
      </p:sp>
      <p:sp>
        <p:nvSpPr>
          <p:cNvPr id="6" name="Text 4"/>
          <p:cNvSpPr/>
          <p:nvPr/>
        </p:nvSpPr>
        <p:spPr>
          <a:xfrm>
            <a:off x="763429" y="4560570"/>
            <a:ext cx="6285667" cy="1046917"/>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Adds an "Upload Status" column in Google Sheet to mark videos as "uploaded" after successful upload, preventing duplicates by skipping already uploaded videos.</a:t>
            </a:r>
            <a:endParaRPr lang="en-US" sz="1700" dirty="0"/>
          </a:p>
        </p:txBody>
      </p:sp>
      <p:sp>
        <p:nvSpPr>
          <p:cNvPr id="7" name="Text 5"/>
          <p:cNvSpPr/>
          <p:nvPr/>
        </p:nvSpPr>
        <p:spPr>
          <a:xfrm>
            <a:off x="763429" y="5825609"/>
            <a:ext cx="2726769" cy="340757"/>
          </a:xfrm>
          <a:prstGeom prst="rect">
            <a:avLst/>
          </a:prstGeom>
          <a:noFill/>
          <a:ln/>
        </p:spPr>
        <p:txBody>
          <a:bodyPr wrap="none" lIns="0" tIns="0" rIns="0" bIns="0" rtlCol="0" anchor="t"/>
          <a:lstStyle/>
          <a:p>
            <a:pPr algn="l" indent="0" marL="0">
              <a:lnSpc>
                <a:spcPts val="2650"/>
              </a:lnSpc>
              <a:buNone/>
            </a:pPr>
            <a:r>
              <a:rPr lang="en-US" sz="2100" dirty="0">
                <a:solidFill>
                  <a:srgbClr val="FEFEFE"/>
                </a:solidFill>
                <a:latin typeface="Instrument Sans Medium" pitchFamily="34" charset="0"/>
                <a:ea typeface="Instrument Sans Medium" pitchFamily="34" charset="-122"/>
                <a:cs typeface="Instrument Sans Medium" pitchFamily="34" charset="-120"/>
              </a:rPr>
              <a:t>Email Notifications</a:t>
            </a:r>
            <a:endParaRPr lang="en-US" sz="2100" dirty="0"/>
          </a:p>
        </p:txBody>
      </p:sp>
      <p:sp>
        <p:nvSpPr>
          <p:cNvPr id="8" name="Text 6"/>
          <p:cNvSpPr/>
          <p:nvPr/>
        </p:nvSpPr>
        <p:spPr>
          <a:xfrm>
            <a:off x="763429" y="6384488"/>
            <a:ext cx="6285667" cy="1046917"/>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Sends Gmail notifications after uploads with video details and separate reminders for already-uploaded videos to prompt daily uploads.</a:t>
            </a:r>
            <a:endParaRPr lang="en-US" sz="1700" dirty="0"/>
          </a:p>
        </p:txBody>
      </p:sp>
      <p:sp>
        <p:nvSpPr>
          <p:cNvPr id="9" name="Text 7"/>
          <p:cNvSpPr/>
          <p:nvPr/>
        </p:nvSpPr>
        <p:spPr>
          <a:xfrm>
            <a:off x="7588925" y="1828800"/>
            <a:ext cx="4369594" cy="340757"/>
          </a:xfrm>
          <a:prstGeom prst="rect">
            <a:avLst/>
          </a:prstGeom>
          <a:noFill/>
          <a:ln/>
        </p:spPr>
        <p:txBody>
          <a:bodyPr wrap="none" lIns="0" tIns="0" rIns="0" bIns="0" rtlCol="0" anchor="t"/>
          <a:lstStyle/>
          <a:p>
            <a:pPr algn="l" indent="0" marL="0">
              <a:lnSpc>
                <a:spcPts val="2650"/>
              </a:lnSpc>
              <a:buNone/>
            </a:pPr>
            <a:r>
              <a:rPr lang="en-US" sz="2100" dirty="0">
                <a:solidFill>
                  <a:srgbClr val="FEFEFE"/>
                </a:solidFill>
                <a:latin typeface="Instrument Sans Medium" pitchFamily="34" charset="0"/>
                <a:ea typeface="Instrument Sans Medium" pitchFamily="34" charset="-122"/>
                <a:cs typeface="Instrument Sans Medium" pitchFamily="34" charset="-120"/>
              </a:rPr>
              <a:t>Error Handling &amp; File Management</a:t>
            </a:r>
            <a:endParaRPr lang="en-US" sz="2100" dirty="0"/>
          </a:p>
        </p:txBody>
      </p:sp>
      <p:sp>
        <p:nvSpPr>
          <p:cNvPr id="10" name="Text 8"/>
          <p:cNvSpPr/>
          <p:nvPr/>
        </p:nvSpPr>
        <p:spPr>
          <a:xfrm>
            <a:off x="7588925" y="2387679"/>
            <a:ext cx="6285667" cy="1395889"/>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Includes Break modules after each step to stop the process on errors, allowing retries and debugging. Moves uploaded videos to an "Uploaded" folder in Google Drive to keep the "To Upload" folder organized.</a:t>
            </a:r>
            <a:endParaRPr lang="en-US" sz="1700" dirty="0"/>
          </a:p>
        </p:txBody>
      </p:sp>
      <p:sp>
        <p:nvSpPr>
          <p:cNvPr id="11" name="Text 9"/>
          <p:cNvSpPr/>
          <p:nvPr/>
        </p:nvSpPr>
        <p:spPr>
          <a:xfrm>
            <a:off x="7588925" y="3979783"/>
            <a:ext cx="6285667" cy="697944"/>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Ensures robustness with Google Drive and YouTube API integration for reliable operation.</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48289"/>
            <a:ext cx="11329868" cy="708779"/>
          </a:xfrm>
          <a:prstGeom prst="rect">
            <a:avLst/>
          </a:prstGeom>
          <a:noFill/>
          <a:ln/>
        </p:spPr>
        <p:txBody>
          <a:bodyPr wrap="none" lIns="0" tIns="0" rIns="0" bIns="0" rtlCol="0" anchor="t"/>
          <a:lstStyle/>
          <a:p>
            <a:pPr algn="l" indent="0" marL="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Workflow of YouTube Video Auto-Uploader</a:t>
            </a:r>
            <a:endParaRPr lang="en-US" sz="4450" dirty="0"/>
          </a:p>
        </p:txBody>
      </p:sp>
      <p:sp>
        <p:nvSpPr>
          <p:cNvPr id="3" name="Shape 1"/>
          <p:cNvSpPr/>
          <p:nvPr/>
        </p:nvSpPr>
        <p:spPr>
          <a:xfrm>
            <a:off x="793790" y="2710696"/>
            <a:ext cx="510302" cy="510302"/>
          </a:xfrm>
          <a:prstGeom prst="roundRect">
            <a:avLst>
              <a:gd name="adj" fmla="val 6667"/>
            </a:avLst>
          </a:prstGeom>
          <a:solidFill>
            <a:srgbClr val="3E3E3E"/>
          </a:solidFill>
          <a:ln/>
        </p:spPr>
      </p:sp>
      <p:sp>
        <p:nvSpPr>
          <p:cNvPr id="4" name="Text 2"/>
          <p:cNvSpPr/>
          <p:nvPr/>
        </p:nvSpPr>
        <p:spPr>
          <a:xfrm>
            <a:off x="878860" y="2753201"/>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5" name="Text 3"/>
          <p:cNvSpPr/>
          <p:nvPr/>
        </p:nvSpPr>
        <p:spPr>
          <a:xfrm>
            <a:off x="1530906" y="278856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Scheduler &amp; Filtering</a:t>
            </a:r>
            <a:endParaRPr lang="en-US" sz="2200" dirty="0"/>
          </a:p>
        </p:txBody>
      </p:sp>
      <p:sp>
        <p:nvSpPr>
          <p:cNvPr id="6" name="Text 4"/>
          <p:cNvSpPr/>
          <p:nvPr/>
        </p:nvSpPr>
        <p:spPr>
          <a:xfrm>
            <a:off x="1530906" y="3278981"/>
            <a:ext cx="3421499" cy="1814513"/>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Triggers the scenario every 15 minutes or on demand. Filters Google Sheet rows with today’s date and Upload Status not equal to "uploaded."</a:t>
            </a:r>
            <a:endParaRPr lang="en-US" sz="1750" dirty="0"/>
          </a:p>
        </p:txBody>
      </p:sp>
      <p:sp>
        <p:nvSpPr>
          <p:cNvPr id="7" name="Shape 5"/>
          <p:cNvSpPr/>
          <p:nvPr/>
        </p:nvSpPr>
        <p:spPr>
          <a:xfrm>
            <a:off x="5235893" y="2710696"/>
            <a:ext cx="510302" cy="510302"/>
          </a:xfrm>
          <a:prstGeom prst="roundRect">
            <a:avLst>
              <a:gd name="adj" fmla="val 6667"/>
            </a:avLst>
          </a:prstGeom>
          <a:solidFill>
            <a:srgbClr val="3E3E3E"/>
          </a:solidFill>
          <a:ln/>
        </p:spPr>
      </p:sp>
      <p:sp>
        <p:nvSpPr>
          <p:cNvPr id="8" name="Text 6"/>
          <p:cNvSpPr/>
          <p:nvPr/>
        </p:nvSpPr>
        <p:spPr>
          <a:xfrm>
            <a:off x="5320963" y="2753201"/>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9" name="Text 7"/>
          <p:cNvSpPr/>
          <p:nvPr/>
        </p:nvSpPr>
        <p:spPr>
          <a:xfrm>
            <a:off x="5973008" y="278856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Router Paths</a:t>
            </a:r>
            <a:endParaRPr lang="en-US" sz="2200" dirty="0"/>
          </a:p>
        </p:txBody>
      </p:sp>
      <p:sp>
        <p:nvSpPr>
          <p:cNvPr id="10" name="Text 8"/>
          <p:cNvSpPr/>
          <p:nvPr/>
        </p:nvSpPr>
        <p:spPr>
          <a:xfrm>
            <a:off x="5973008" y="3278981"/>
            <a:ext cx="3421499" cy="217741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Path 1 handles new uploads: extracts File ID, retrieves metadata, downloads video, uploads to YouTube, updates Google Sheet, and moves the file to "Uploaded" folder.</a:t>
            </a:r>
            <a:endParaRPr lang="en-US" sz="1750" dirty="0"/>
          </a:p>
        </p:txBody>
      </p:sp>
      <p:sp>
        <p:nvSpPr>
          <p:cNvPr id="11" name="Text 9"/>
          <p:cNvSpPr/>
          <p:nvPr/>
        </p:nvSpPr>
        <p:spPr>
          <a:xfrm>
            <a:off x="5973008" y="5592485"/>
            <a:ext cx="3421499" cy="1088708"/>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Path 2 sends email notifications for already uploaded videos, prompting for today’s upload.</a:t>
            </a:r>
            <a:endParaRPr lang="en-US" sz="1750" dirty="0"/>
          </a:p>
        </p:txBody>
      </p:sp>
      <p:sp>
        <p:nvSpPr>
          <p:cNvPr id="12" name="Shape 10"/>
          <p:cNvSpPr/>
          <p:nvPr/>
        </p:nvSpPr>
        <p:spPr>
          <a:xfrm>
            <a:off x="9677995" y="2710696"/>
            <a:ext cx="510302" cy="510302"/>
          </a:xfrm>
          <a:prstGeom prst="roundRect">
            <a:avLst>
              <a:gd name="adj" fmla="val 6667"/>
            </a:avLst>
          </a:prstGeom>
          <a:solidFill>
            <a:srgbClr val="3E3E3E"/>
          </a:solidFill>
          <a:ln/>
        </p:spPr>
      </p:sp>
      <p:sp>
        <p:nvSpPr>
          <p:cNvPr id="13" name="Text 11"/>
          <p:cNvSpPr/>
          <p:nvPr/>
        </p:nvSpPr>
        <p:spPr>
          <a:xfrm>
            <a:off x="9763065" y="2753201"/>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4" name="Text 12"/>
          <p:cNvSpPr/>
          <p:nvPr/>
        </p:nvSpPr>
        <p:spPr>
          <a:xfrm>
            <a:off x="10415111" y="2788563"/>
            <a:ext cx="3421499" cy="708660"/>
          </a:xfrm>
          <a:prstGeom prst="rect">
            <a:avLst/>
          </a:prstGeom>
          <a:noFill/>
          <a:ln/>
        </p:spPr>
        <p:txBody>
          <a:bodyPr wrap="squar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Error Handling &amp; Flow Logic</a:t>
            </a:r>
            <a:endParaRPr lang="en-US" sz="2200" dirty="0"/>
          </a:p>
        </p:txBody>
      </p:sp>
      <p:sp>
        <p:nvSpPr>
          <p:cNvPr id="15" name="Text 13"/>
          <p:cNvSpPr/>
          <p:nvPr/>
        </p:nvSpPr>
        <p:spPr>
          <a:xfrm>
            <a:off x="10415111" y="3633311"/>
            <a:ext cx="3421499" cy="217741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Break modules after each step handle errors and store incomplete executions. The router prevents duplicates and ensures efficient processing with timely email feedback.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95701"/>
            <a:ext cx="8194000" cy="708779"/>
          </a:xfrm>
          <a:prstGeom prst="rect">
            <a:avLst/>
          </a:prstGeom>
          <a:noFill/>
          <a:ln/>
        </p:spPr>
        <p:txBody>
          <a:bodyPr wrap="none" lIns="0" tIns="0" rIns="0" bIns="0" rtlCol="0" anchor="t"/>
          <a:lstStyle/>
          <a:p>
            <a:pPr algn="l" indent="0" marL="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Project Outcomes and Benefits</a:t>
            </a:r>
            <a:endParaRPr lang="en-US" sz="4450" dirty="0"/>
          </a:p>
        </p:txBody>
      </p:sp>
      <p:sp>
        <p:nvSpPr>
          <p:cNvPr id="3" name="Shape 1"/>
          <p:cNvSpPr/>
          <p:nvPr/>
        </p:nvSpPr>
        <p:spPr>
          <a:xfrm>
            <a:off x="793790" y="2958108"/>
            <a:ext cx="4196358" cy="3475792"/>
          </a:xfrm>
          <a:prstGeom prst="roundRect">
            <a:avLst>
              <a:gd name="adj" fmla="val 979"/>
            </a:avLst>
          </a:prstGeom>
          <a:solidFill>
            <a:srgbClr val="3E3E3E"/>
          </a:solidFill>
          <a:ln/>
        </p:spPr>
      </p:sp>
      <p:sp>
        <p:nvSpPr>
          <p:cNvPr id="4" name="Text 2"/>
          <p:cNvSpPr/>
          <p:nvPr/>
        </p:nvSpPr>
        <p:spPr>
          <a:xfrm>
            <a:off x="1020604" y="3184922"/>
            <a:ext cx="2858691" cy="354330"/>
          </a:xfrm>
          <a:prstGeom prst="rect">
            <a:avLst/>
          </a:prstGeom>
          <a:noFill/>
          <a:ln/>
        </p:spPr>
        <p:txBody>
          <a:bodyPr wrap="non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Efficiency &amp; Accuracy</a:t>
            </a:r>
            <a:endParaRPr lang="en-US" sz="2200" dirty="0"/>
          </a:p>
        </p:txBody>
      </p:sp>
      <p:sp>
        <p:nvSpPr>
          <p:cNvPr id="5" name="Text 3"/>
          <p:cNvSpPr/>
          <p:nvPr/>
        </p:nvSpPr>
        <p:spPr>
          <a:xfrm>
            <a:off x="1020604" y="3675340"/>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Automates manual uploads, saving hours and handling multiple videos daily. Reduces human error with consistent metadata and status tracking, supported by error handling.</a:t>
            </a:r>
            <a:endParaRPr lang="en-US" sz="1750" dirty="0"/>
          </a:p>
        </p:txBody>
      </p:sp>
      <p:sp>
        <p:nvSpPr>
          <p:cNvPr id="6" name="Shape 4"/>
          <p:cNvSpPr/>
          <p:nvPr/>
        </p:nvSpPr>
        <p:spPr>
          <a:xfrm>
            <a:off x="5216962" y="2958108"/>
            <a:ext cx="4196358" cy="3475792"/>
          </a:xfrm>
          <a:prstGeom prst="roundRect">
            <a:avLst>
              <a:gd name="adj" fmla="val 979"/>
            </a:avLst>
          </a:prstGeom>
          <a:solidFill>
            <a:srgbClr val="3E3E3E"/>
          </a:solidFill>
          <a:ln/>
        </p:spPr>
      </p:sp>
      <p:sp>
        <p:nvSpPr>
          <p:cNvPr id="7" name="Text 5"/>
          <p:cNvSpPr/>
          <p:nvPr/>
        </p:nvSpPr>
        <p:spPr>
          <a:xfrm>
            <a:off x="5443776" y="3184922"/>
            <a:ext cx="3742730" cy="708660"/>
          </a:xfrm>
          <a:prstGeom prst="rect">
            <a:avLst/>
          </a:prstGeom>
          <a:noFill/>
          <a:ln/>
        </p:spPr>
        <p:txBody>
          <a:bodyPr wrap="squar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User Experience &amp; Scalability</a:t>
            </a:r>
            <a:endParaRPr lang="en-US" sz="2200" dirty="0"/>
          </a:p>
        </p:txBody>
      </p:sp>
      <p:sp>
        <p:nvSpPr>
          <p:cNvPr id="8" name="Text 6"/>
          <p:cNvSpPr/>
          <p:nvPr/>
        </p:nvSpPr>
        <p:spPr>
          <a:xfrm>
            <a:off x="5443776" y="4029670"/>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Real-time email notifications keep users informed and provide reminders. Easily expandable to more videos or platforms, with a flexible Google Sheet structure for new fields.</a:t>
            </a:r>
            <a:endParaRPr lang="en-US" sz="1750" dirty="0"/>
          </a:p>
        </p:txBody>
      </p:sp>
      <p:sp>
        <p:nvSpPr>
          <p:cNvPr id="9" name="Shape 7"/>
          <p:cNvSpPr/>
          <p:nvPr/>
        </p:nvSpPr>
        <p:spPr>
          <a:xfrm>
            <a:off x="9640133" y="2958108"/>
            <a:ext cx="4196358" cy="3475792"/>
          </a:xfrm>
          <a:prstGeom prst="roundRect">
            <a:avLst>
              <a:gd name="adj" fmla="val 979"/>
            </a:avLst>
          </a:prstGeom>
          <a:solidFill>
            <a:srgbClr val="3E3E3E"/>
          </a:solidFill>
          <a:ln/>
        </p:spPr>
      </p:sp>
      <p:sp>
        <p:nvSpPr>
          <p:cNvPr id="10" name="Text 8"/>
          <p:cNvSpPr/>
          <p:nvPr/>
        </p:nvSpPr>
        <p:spPr>
          <a:xfrm>
            <a:off x="9866948" y="3184922"/>
            <a:ext cx="3426857" cy="354330"/>
          </a:xfrm>
          <a:prstGeom prst="rect">
            <a:avLst/>
          </a:prstGeom>
          <a:noFill/>
          <a:ln/>
        </p:spPr>
        <p:txBody>
          <a:bodyPr wrap="none" lIns="0" tIns="0" rIns="0" bIns="0" rtlCol="0" anchor="t"/>
          <a:lstStyle/>
          <a:p>
            <a:pPr algn="l" indent="0" marL="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Metrics &amp; Future Potential</a:t>
            </a:r>
            <a:endParaRPr lang="en-US" sz="2200" dirty="0"/>
          </a:p>
        </p:txBody>
      </p:sp>
      <p:sp>
        <p:nvSpPr>
          <p:cNvPr id="11" name="Text 9"/>
          <p:cNvSpPr/>
          <p:nvPr/>
        </p:nvSpPr>
        <p:spPr>
          <a:xfrm>
            <a:off x="9866948" y="3675340"/>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BFBFBF"/>
                </a:solidFill>
                <a:latin typeface="Open Sans" pitchFamily="34" charset="0"/>
                <a:ea typeface="Open Sans" pitchFamily="34" charset="-122"/>
                <a:cs typeface="Open Sans" pitchFamily="34" charset="-120"/>
              </a:rPr>
              <a:t>Successfully uploaded 2+ videos in testing with no duplicates after status checks. Future plans include scheduling uploads and integrating with platforms like Instagram or Twitter.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2025-05-04T06:25:47Z</dcterms:created>
  <dcterms:modified xsi:type="dcterms:W3CDTF">2025-05-04T06:25:47Z</dcterms:modified>
</cp:coreProperties>
</file>