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82ed91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82ed91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b8588d9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b8588d9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Verdana"/>
                <a:ea typeface="Verdana"/>
                <a:cs typeface="Verdana"/>
                <a:sym typeface="Verdana"/>
              </a:rPr>
              <a:t>When printing a C-style string, std::cout prints characters until it encounters the null terminator. If you accidentally overwrite the null terminator in a string (e.g. by assigning something to myString[6]), you’ll not only get all the characters in the string, but std::cout will just keep printing everything in adjacent memory slots until it happens to hit a 0!</a:t>
            </a:r>
            <a:endParaRPr sz="1000">
              <a:highlight>
                <a:srgbClr val="FFFFFF"/>
              </a:highlight>
              <a:latin typeface="Verdana"/>
              <a:ea typeface="Verdana"/>
              <a:cs typeface="Verdana"/>
              <a:sym typeface="Verdana"/>
            </a:endParaRPr>
          </a:p>
          <a:p>
            <a:pPr indent="0" lvl="0" marL="0" rtl="0" algn="l">
              <a:spcBef>
                <a:spcPts val="0"/>
              </a:spcBef>
              <a:spcAft>
                <a:spcPts val="0"/>
              </a:spcAft>
              <a:buNone/>
            </a:pPr>
            <a:r>
              <a:t/>
            </a:r>
            <a:endParaRPr sz="1000">
              <a:highlight>
                <a:srgbClr val="FFFFFF"/>
              </a:highlight>
              <a:latin typeface="Verdana"/>
              <a:ea typeface="Verdana"/>
              <a:cs typeface="Verdana"/>
              <a:sym typeface="Verdana"/>
            </a:endParaRPr>
          </a:p>
          <a:p>
            <a:pPr indent="0" lvl="0" marL="0" rtl="0" algn="l">
              <a:spcBef>
                <a:spcPts val="0"/>
              </a:spcBef>
              <a:spcAft>
                <a:spcPts val="0"/>
              </a:spcAft>
              <a:buNone/>
            </a:pPr>
            <a:r>
              <a:rPr lang="en" sz="1000">
                <a:highlight>
                  <a:srgbClr val="FFFFFF"/>
                </a:highlight>
                <a:latin typeface="Verdana"/>
                <a:ea typeface="Verdana"/>
                <a:cs typeface="Verdana"/>
                <a:sym typeface="Verdana"/>
              </a:rPr>
              <a:t>This call to cin.getline() will read up to 254 characters into name (leaving room for the null terminator!). Any excess characters will be discarded. In this way, we guarantee that we will not overflow the array!</a:t>
            </a:r>
            <a:endParaRPr sz="1000">
              <a:highlight>
                <a:srgbClr val="FFFFFF"/>
              </a:highlight>
              <a:latin typeface="Verdana"/>
              <a:ea typeface="Verdana"/>
              <a:cs typeface="Verdana"/>
              <a:sym typeface="Verdana"/>
            </a:endParaRPr>
          </a:p>
          <a:p>
            <a:pPr indent="0" lvl="0" marL="0" rtl="0" algn="l">
              <a:spcBef>
                <a:spcPts val="0"/>
              </a:spcBef>
              <a:spcAft>
                <a:spcPts val="0"/>
              </a:spcAft>
              <a:buNone/>
            </a:pPr>
            <a:r>
              <a:t/>
            </a:r>
            <a:endParaRPr sz="1000">
              <a:highlight>
                <a:srgbClr val="FFFFFF"/>
              </a:highlight>
              <a:latin typeface="Verdana"/>
              <a:ea typeface="Verdana"/>
              <a:cs typeface="Verdana"/>
              <a:sym typeface="Verdana"/>
            </a:endParaRPr>
          </a:p>
          <a:p>
            <a:pPr indent="0" lvl="0" marL="0" rtl="0" algn="l">
              <a:spcBef>
                <a:spcPts val="0"/>
              </a:spcBef>
              <a:spcAft>
                <a:spcPts val="0"/>
              </a:spcAft>
              <a:buNone/>
            </a:pPr>
            <a:r>
              <a:t/>
            </a:r>
            <a:endParaRPr sz="1000">
              <a:highlight>
                <a:srgbClr val="FFFFFF"/>
              </a:highlight>
              <a:latin typeface="Verdana"/>
              <a:ea typeface="Verdana"/>
              <a:cs typeface="Verdana"/>
              <a:sym typeface="Verdan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8588d9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8588d9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8588d9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8588d9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8588d9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8588d9b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 Workshop</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Day 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Make a function which takes two parameters a and b and stores the sum of a and b in a, and absolute difference of a and b in b ( |a - b|). </a:t>
            </a:r>
            <a:br>
              <a:rPr lang="en">
                <a:solidFill>
                  <a:srgbClr val="000000"/>
                </a:solidFill>
                <a:highlight>
                  <a:srgbClr val="FFFFFF"/>
                </a:highlight>
              </a:rPr>
            </a:br>
            <a:r>
              <a:rPr lang="en">
                <a:solidFill>
                  <a:srgbClr val="000000"/>
                </a:solidFill>
                <a:highlight>
                  <a:srgbClr val="FFFFFF"/>
                </a:highlight>
                <a:latin typeface="Courier New"/>
                <a:ea typeface="Courier New"/>
                <a:cs typeface="Courier New"/>
                <a:sym typeface="Courier New"/>
              </a:rPr>
              <a:t>void update(int* a, int* b);</a:t>
            </a:r>
            <a:endParaRPr>
              <a:solidFill>
                <a:srgbClr val="000000"/>
              </a:solidFill>
              <a:highlight>
                <a:srgbClr val="FFFFFF"/>
              </a:highlight>
              <a:latin typeface="Courier New"/>
              <a:ea typeface="Courier New"/>
              <a:cs typeface="Courier New"/>
              <a:sym typeface="Courier New"/>
            </a:endParaRPr>
          </a:p>
          <a:p>
            <a:pPr indent="0" lvl="0" marL="45720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C-style strings</a:t>
            </a:r>
            <a:endParaRPr/>
          </a:p>
        </p:txBody>
      </p:sp>
      <p:sp>
        <p:nvSpPr>
          <p:cNvPr id="79" name="Google Shape;79;p15"/>
          <p:cNvSpPr txBox="1"/>
          <p:nvPr>
            <p:ph idx="1" type="body"/>
          </p:nvPr>
        </p:nvSpPr>
        <p:spPr>
          <a:xfrm>
            <a:off x="311700" y="1266325"/>
            <a:ext cx="8520600" cy="3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char</a:t>
            </a:r>
            <a:r>
              <a:rPr b="1" lang="en" sz="1200">
                <a:solidFill>
                  <a:srgbClr val="000000"/>
                </a:solidFill>
                <a:highlight>
                  <a:srgbClr val="FFFFFF"/>
                </a:highlight>
                <a:latin typeface="Courier New"/>
                <a:ea typeface="Courier New"/>
                <a:cs typeface="Courier New"/>
                <a:sym typeface="Courier New"/>
              </a:rPr>
              <a:t> myString[] = </a:t>
            </a:r>
            <a:r>
              <a:rPr b="1" lang="en" sz="1200">
                <a:solidFill>
                  <a:srgbClr val="FF0000"/>
                </a:solidFill>
                <a:highlight>
                  <a:srgbClr val="FFFFFF"/>
                </a:highlight>
                <a:latin typeface="Courier New"/>
                <a:ea typeface="Courier New"/>
                <a:cs typeface="Courier New"/>
                <a:sym typeface="Courier New"/>
              </a:rPr>
              <a:t>"string"</a:t>
            </a: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200">
                <a:solidFill>
                  <a:srgbClr val="000000"/>
                </a:solidFill>
                <a:highlight>
                  <a:srgbClr val="FFFFFF"/>
                </a:highlight>
              </a:rPr>
              <a:t>Although “string” only has 6 letters, C++ automatically adds a null terminator to the end of the string for us (we don’t need to include it ourselves). Consequently, myString is actually an array of length 7!</a:t>
            </a:r>
            <a:endParaRPr sz="1200">
              <a:solidFill>
                <a:srgbClr val="000000"/>
              </a:solidFill>
              <a:highlight>
                <a:srgbClr val="FFFFFF"/>
              </a:highlight>
            </a:endParaRPr>
          </a:p>
          <a:p>
            <a:pPr indent="0" lvl="0" marL="0" rtl="0" algn="l">
              <a:spcBef>
                <a:spcPts val="1100"/>
              </a:spcBef>
              <a:spcAft>
                <a:spcPts val="0"/>
              </a:spcAft>
              <a:buNone/>
            </a:pPr>
            <a:r>
              <a:rPr b="1" lang="en" sz="1200">
                <a:solidFill>
                  <a:srgbClr val="000000"/>
                </a:solidFill>
                <a:highlight>
                  <a:srgbClr val="FFFFFF"/>
                </a:highlight>
              </a:rPr>
              <a:t>C-style strings and std::cin</a:t>
            </a:r>
            <a:endParaRPr b="1" sz="1200">
              <a:solidFill>
                <a:srgbClr val="000000"/>
              </a:solidFill>
              <a:highlight>
                <a:srgbClr val="FFFFFF"/>
              </a:highlight>
            </a:endParaRPr>
          </a:p>
          <a:p>
            <a:pPr indent="0" lvl="0" marL="0" rtl="0" algn="l">
              <a:spcBef>
                <a:spcPts val="1100"/>
              </a:spcBef>
              <a:spcAft>
                <a:spcPts val="0"/>
              </a:spcAft>
              <a:buNone/>
            </a:pPr>
            <a:r>
              <a:t/>
            </a:r>
            <a:endParaRPr b="1" sz="1200">
              <a:solidFill>
                <a:srgbClr val="000000"/>
              </a:solidFill>
              <a:highlight>
                <a:srgbClr val="FFFFFF"/>
              </a:highlight>
              <a:latin typeface="Arial"/>
              <a:ea typeface="Arial"/>
              <a:cs typeface="Arial"/>
              <a:sym typeface="Arial"/>
            </a:endParaRPr>
          </a:p>
          <a:p>
            <a:pPr indent="0" lvl="0" marL="0" marR="50800" rtl="0" algn="l">
              <a:spcBef>
                <a:spcPts val="0"/>
              </a:spcBef>
              <a:spcAft>
                <a:spcPts val="0"/>
              </a:spcAft>
              <a:buNone/>
            </a:pPr>
            <a:r>
              <a:rPr b="1" lang="en" sz="1200">
                <a:solidFill>
                  <a:srgbClr val="38761D"/>
                </a:solidFill>
                <a:highlight>
                  <a:srgbClr val="FFFFFF"/>
                </a:highlight>
                <a:latin typeface="Courier New"/>
                <a:ea typeface="Courier New"/>
                <a:cs typeface="Courier New"/>
                <a:sym typeface="Courier New"/>
              </a:rPr>
              <a:t>#include &lt;iostream&gt;</a:t>
            </a:r>
            <a:endParaRPr b="1" sz="1200">
              <a:solidFill>
                <a:srgbClr val="38761D"/>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main()</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char</a:t>
            </a:r>
            <a:r>
              <a:rPr b="1" lang="en" sz="1200">
                <a:solidFill>
                  <a:srgbClr val="000000"/>
                </a:solidFill>
                <a:highlight>
                  <a:srgbClr val="FFFFFF"/>
                </a:highlight>
                <a:latin typeface="Courier New"/>
                <a:ea typeface="Courier New"/>
                <a:cs typeface="Courier New"/>
                <a:sym typeface="Courier New"/>
              </a:rPr>
              <a:t> name[255]; </a:t>
            </a:r>
            <a:r>
              <a:rPr b="1" lang="en" sz="1200">
                <a:solidFill>
                  <a:srgbClr val="666666"/>
                </a:solidFill>
                <a:highlight>
                  <a:srgbClr val="FFFFFF"/>
                </a:highlight>
                <a:latin typeface="Courier New"/>
                <a:ea typeface="Courier New"/>
                <a:cs typeface="Courier New"/>
                <a:sym typeface="Courier New"/>
              </a:rPr>
              <a:t>// declare array large enough to hold 255 characters</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a:t>
            </a:r>
            <a:r>
              <a:rPr b="1" lang="en" sz="1200">
                <a:solidFill>
                  <a:srgbClr val="FF0000"/>
                </a:solidFill>
                <a:highlight>
                  <a:srgbClr val="FFFFFF"/>
                </a:highlight>
                <a:latin typeface="Courier New"/>
                <a:ea typeface="Courier New"/>
                <a:cs typeface="Courier New"/>
                <a:sym typeface="Courier New"/>
              </a:rPr>
              <a:t>"Enter your name: "</a:t>
            </a: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std::cin</a:t>
            </a:r>
            <a:r>
              <a:rPr b="1" lang="en" sz="1200">
                <a:solidFill>
                  <a:srgbClr val="000000"/>
                </a:solidFill>
                <a:highlight>
                  <a:srgbClr val="FFFFFF"/>
                </a:highlight>
                <a:latin typeface="Courier New"/>
                <a:ea typeface="Courier New"/>
                <a:cs typeface="Courier New"/>
                <a:sym typeface="Courier New"/>
              </a:rPr>
              <a:t> &gt;&gt; name;</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a:t>
            </a:r>
            <a:r>
              <a:rPr b="1" lang="en" sz="1200">
                <a:solidFill>
                  <a:srgbClr val="FF0000"/>
                </a:solidFill>
                <a:highlight>
                  <a:srgbClr val="FFFFFF"/>
                </a:highlight>
                <a:latin typeface="Courier New"/>
                <a:ea typeface="Courier New"/>
                <a:cs typeface="Courier New"/>
                <a:sym typeface="Courier New"/>
              </a:rPr>
              <a:t>"You entered: "</a:t>
            </a:r>
            <a:r>
              <a:rPr b="1" lang="en" sz="1200">
                <a:solidFill>
                  <a:srgbClr val="000000"/>
                </a:solidFill>
                <a:highlight>
                  <a:srgbClr val="FFFFFF"/>
                </a:highlight>
                <a:latin typeface="Courier New"/>
                <a:ea typeface="Courier New"/>
                <a:cs typeface="Courier New"/>
                <a:sym typeface="Courier New"/>
              </a:rPr>
              <a:t> &lt;&lt; name &lt;&lt; </a:t>
            </a:r>
            <a:r>
              <a:rPr b="1" lang="en" sz="1200">
                <a:solidFill>
                  <a:srgbClr val="BF9000"/>
                </a:solidFill>
                <a:highlight>
                  <a:srgbClr val="FFFFFF"/>
                </a:highlight>
                <a:latin typeface="Courier New"/>
                <a:ea typeface="Courier New"/>
                <a:cs typeface="Courier New"/>
                <a:sym typeface="Courier New"/>
              </a:rPr>
              <a:t>'\n'</a:t>
            </a: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return 0;</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t/>
            </a:r>
            <a:endParaRPr sz="12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 arithmetic</a:t>
            </a:r>
            <a:endParaRPr/>
          </a:p>
        </p:txBody>
      </p:sp>
      <p:sp>
        <p:nvSpPr>
          <p:cNvPr id="85" name="Google Shape;85;p16"/>
          <p:cNvSpPr txBox="1"/>
          <p:nvPr>
            <p:ph idx="1" type="body"/>
          </p:nvPr>
        </p:nvSpPr>
        <p:spPr>
          <a:xfrm>
            <a:off x="311700" y="1266325"/>
            <a:ext cx="8520600" cy="37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The C++ language allows you to perform integer addition or subtraction operations on pointers. If ptr points to an integer, </a:t>
            </a:r>
            <a:r>
              <a:rPr lang="en" sz="1400">
                <a:solidFill>
                  <a:srgbClr val="000000"/>
                </a:solidFill>
                <a:highlight>
                  <a:srgbClr val="FFFFFF"/>
                </a:highlight>
                <a:latin typeface="Courier New"/>
                <a:ea typeface="Courier New"/>
                <a:cs typeface="Courier New"/>
                <a:sym typeface="Courier New"/>
              </a:rPr>
              <a:t>ptr + 1</a:t>
            </a:r>
            <a:r>
              <a:rPr lang="en" sz="1400">
                <a:solidFill>
                  <a:srgbClr val="000000"/>
                </a:solidFill>
                <a:highlight>
                  <a:srgbClr val="FFFFFF"/>
                </a:highlight>
              </a:rPr>
              <a:t> is the address of the next integer in memory after ptr. </a:t>
            </a:r>
            <a:r>
              <a:rPr lang="en" sz="1400">
                <a:solidFill>
                  <a:srgbClr val="000000"/>
                </a:solidFill>
                <a:highlight>
                  <a:srgbClr val="FFFFFF"/>
                </a:highlight>
                <a:latin typeface="Courier New"/>
                <a:ea typeface="Courier New"/>
                <a:cs typeface="Courier New"/>
                <a:sym typeface="Courier New"/>
              </a:rPr>
              <a:t>ptr - 1</a:t>
            </a:r>
            <a:r>
              <a:rPr lang="en" sz="1400">
                <a:solidFill>
                  <a:srgbClr val="000000"/>
                </a:solidFill>
                <a:highlight>
                  <a:srgbClr val="FFFFFF"/>
                </a:highlight>
              </a:rPr>
              <a:t> is the address of the previous integer before ptr.</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Note that </a:t>
            </a:r>
            <a:r>
              <a:rPr lang="en" sz="1400">
                <a:solidFill>
                  <a:srgbClr val="000000"/>
                </a:solidFill>
                <a:highlight>
                  <a:srgbClr val="FFFFFF"/>
                </a:highlight>
                <a:latin typeface="Courier New"/>
                <a:ea typeface="Courier New"/>
                <a:cs typeface="Courier New"/>
                <a:sym typeface="Courier New"/>
              </a:rPr>
              <a:t>ptr + 1</a:t>
            </a:r>
            <a:r>
              <a:rPr lang="en" sz="1400">
                <a:solidFill>
                  <a:srgbClr val="000000"/>
                </a:solidFill>
                <a:highlight>
                  <a:srgbClr val="FFFFFF"/>
                </a:highlight>
              </a:rPr>
              <a:t> does not return the </a:t>
            </a:r>
            <a:r>
              <a:rPr i="1" lang="en" sz="1400">
                <a:solidFill>
                  <a:srgbClr val="000000"/>
                </a:solidFill>
                <a:highlight>
                  <a:srgbClr val="FFFFFF"/>
                </a:highlight>
              </a:rPr>
              <a:t>memory address</a:t>
            </a:r>
            <a:r>
              <a:rPr lang="en" sz="1400">
                <a:solidFill>
                  <a:srgbClr val="000000"/>
                </a:solidFill>
                <a:highlight>
                  <a:srgbClr val="FFFFFF"/>
                </a:highlight>
              </a:rPr>
              <a:t> after ptr, but the memory address of the </a:t>
            </a:r>
            <a:r>
              <a:rPr i="1" lang="en" sz="1400">
                <a:solidFill>
                  <a:srgbClr val="000000"/>
                </a:solidFill>
                <a:highlight>
                  <a:srgbClr val="FFFFFF"/>
                </a:highlight>
              </a:rPr>
              <a:t>next object of the type</a:t>
            </a:r>
            <a:r>
              <a:rPr lang="en" sz="1400">
                <a:solidFill>
                  <a:srgbClr val="000000"/>
                </a:solidFill>
                <a:highlight>
                  <a:srgbClr val="FFFFFF"/>
                </a:highlight>
              </a:rPr>
              <a:t> that ptr points to. If ptr points to an integer (assuming 4 bytes), </a:t>
            </a:r>
            <a:r>
              <a:rPr lang="en" sz="1400">
                <a:solidFill>
                  <a:srgbClr val="000000"/>
                </a:solidFill>
                <a:highlight>
                  <a:srgbClr val="FFFFFF"/>
                </a:highlight>
                <a:latin typeface="Courier New"/>
                <a:ea typeface="Courier New"/>
                <a:cs typeface="Courier New"/>
                <a:sym typeface="Courier New"/>
              </a:rPr>
              <a:t>ptr + 3</a:t>
            </a:r>
            <a:r>
              <a:rPr lang="en" sz="1400">
                <a:solidFill>
                  <a:srgbClr val="000000"/>
                </a:solidFill>
                <a:highlight>
                  <a:srgbClr val="FFFFFF"/>
                </a:highlight>
              </a:rPr>
              <a:t> means 3 integers (12 bytes) after ptr. If ptr points to a char, which is always 1 byte, </a:t>
            </a:r>
            <a:r>
              <a:rPr lang="en" sz="1400">
                <a:solidFill>
                  <a:srgbClr val="000000"/>
                </a:solidFill>
                <a:highlight>
                  <a:srgbClr val="FFFFFF"/>
                </a:highlight>
                <a:latin typeface="Courier New"/>
                <a:ea typeface="Courier New"/>
                <a:cs typeface="Courier New"/>
                <a:sym typeface="Courier New"/>
              </a:rPr>
              <a:t>ptr + 3 </a:t>
            </a:r>
            <a:r>
              <a:rPr lang="en" sz="1400">
                <a:solidFill>
                  <a:srgbClr val="000000"/>
                </a:solidFill>
                <a:highlight>
                  <a:srgbClr val="FFFFFF"/>
                </a:highlight>
              </a:rPr>
              <a:t>means 3 chars (3 bytes) after ptr.</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1600"/>
              </a:spcAft>
              <a:buNone/>
            </a:pPr>
            <a:r>
              <a:rPr lang="en" sz="1400">
                <a:solidFill>
                  <a:srgbClr val="000000"/>
                </a:solidFill>
                <a:highlight>
                  <a:srgbClr val="FFFFFF"/>
                </a:highlight>
              </a:rPr>
              <a:t>When calculating the result of a pointer arithmetic expression, the compiler always multiplies the integer operand by the size of the object being pointed to. This is called </a:t>
            </a:r>
            <a:r>
              <a:rPr b="1" lang="en" sz="1400">
                <a:solidFill>
                  <a:srgbClr val="000000"/>
                </a:solidFill>
                <a:highlight>
                  <a:srgbClr val="FFFFFF"/>
                </a:highlight>
              </a:rPr>
              <a:t>scaling</a:t>
            </a:r>
            <a:r>
              <a:rPr lang="en" sz="1400">
                <a:solidFill>
                  <a:srgbClr val="000000"/>
                </a:solidFill>
                <a:highlight>
                  <a:srgbClr val="FFFFFF"/>
                </a:highlight>
              </a:rPr>
              <a:t>.</a:t>
            </a:r>
            <a:endParaRPr sz="14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Pointers and arrays</a:t>
            </a:r>
            <a:endParaRPr/>
          </a:p>
        </p:txBody>
      </p:sp>
      <p:sp>
        <p:nvSpPr>
          <p:cNvPr id="91" name="Google Shape;91;p17"/>
          <p:cNvSpPr txBox="1"/>
          <p:nvPr>
            <p:ph idx="1" type="body"/>
          </p:nvPr>
        </p:nvSpPr>
        <p:spPr>
          <a:xfrm>
            <a:off x="311700" y="1045900"/>
            <a:ext cx="8520600" cy="39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We can conc</a:t>
            </a:r>
            <a:r>
              <a:rPr lang="en" sz="1200">
                <a:solidFill>
                  <a:srgbClr val="000000"/>
                </a:solidFill>
                <a:highlight>
                  <a:srgbClr val="FFFFFF"/>
                </a:highlight>
              </a:rPr>
              <a:t>l</a:t>
            </a:r>
            <a:r>
              <a:rPr lang="en" sz="1200">
                <a:solidFill>
                  <a:srgbClr val="000000"/>
                </a:solidFill>
                <a:highlight>
                  <a:srgbClr val="FFFFFF"/>
                </a:highlight>
              </a:rPr>
              <a:t>ude that adding 1 to an array should point to the second element (element 1) of the array. </a:t>
            </a:r>
            <a:endParaRPr sz="1200">
              <a:solidFill>
                <a:srgbClr val="000000"/>
              </a:solidFill>
              <a:highlight>
                <a:srgbClr val="FFFFFF"/>
              </a:highlight>
            </a:endParaRPr>
          </a:p>
          <a:p>
            <a:pPr indent="0" lvl="0" marL="0" marR="50800" rtl="0" algn="l">
              <a:spcBef>
                <a:spcPts val="1600"/>
              </a:spcBef>
              <a:spcAft>
                <a:spcPts val="0"/>
              </a:spcAft>
              <a:buNone/>
            </a:pPr>
            <a:r>
              <a:rPr b="1" lang="en" sz="1200">
                <a:solidFill>
                  <a:srgbClr val="38761D"/>
                </a:solidFill>
                <a:highlight>
                  <a:srgbClr val="FFFFFF"/>
                </a:highlight>
                <a:latin typeface="Courier New"/>
                <a:ea typeface="Courier New"/>
                <a:cs typeface="Courier New"/>
                <a:sym typeface="Courier New"/>
              </a:rPr>
              <a:t>#include &lt;iostream&gt;</a:t>
            </a:r>
            <a:endParaRPr b="1" sz="1200">
              <a:solidFill>
                <a:srgbClr val="38761D"/>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main()</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0000FF"/>
                </a:solidFill>
                <a:highlight>
                  <a:srgbClr val="FFFFFF"/>
                </a:highlight>
                <a:latin typeface="Courier New"/>
                <a:ea typeface="Courier New"/>
                <a:cs typeface="Courier New"/>
                <a:sym typeface="Courier New"/>
              </a:rPr>
              <a:t>int</a:t>
            </a:r>
            <a:r>
              <a:rPr b="1" lang="en" sz="1200">
                <a:solidFill>
                  <a:srgbClr val="000000"/>
                </a:solidFill>
                <a:highlight>
                  <a:srgbClr val="FFFFFF"/>
                </a:highlight>
                <a:latin typeface="Courier New"/>
                <a:ea typeface="Courier New"/>
                <a:cs typeface="Courier New"/>
                <a:sym typeface="Courier New"/>
              </a:rPr>
              <a:t> array [5] = { 9, 7, 5, 3, 1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&amp;array[1] &lt;&lt; </a:t>
            </a:r>
            <a:r>
              <a:rPr b="1" lang="en" sz="1200">
                <a:solidFill>
                  <a:srgbClr val="BF9000"/>
                </a:solidFill>
                <a:highlight>
                  <a:srgbClr val="FFFFFF"/>
                </a:highlight>
                <a:latin typeface="Courier New"/>
                <a:ea typeface="Courier New"/>
                <a:cs typeface="Courier New"/>
                <a:sym typeface="Courier New"/>
              </a:rPr>
              <a:t>'\n'</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 print memory address of array element 1</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array+1 &lt;&lt; </a:t>
            </a:r>
            <a:r>
              <a:rPr b="1" lang="en" sz="1200">
                <a:solidFill>
                  <a:srgbClr val="BF9000"/>
                </a:solidFill>
                <a:highlight>
                  <a:srgbClr val="FFFFFF"/>
                </a:highlight>
                <a:latin typeface="Courier New"/>
                <a:ea typeface="Courier New"/>
                <a:cs typeface="Courier New"/>
                <a:sym typeface="Courier New"/>
              </a:rPr>
              <a:t>'\n'</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 print memory address of array pointer + 1</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array[1] &lt;&lt; </a:t>
            </a:r>
            <a:r>
              <a:rPr b="1" lang="en" sz="1200">
                <a:solidFill>
                  <a:srgbClr val="BF9000"/>
                </a:solidFill>
                <a:highlight>
                  <a:srgbClr val="FFFFFF"/>
                </a:highlight>
                <a:latin typeface="Courier New"/>
                <a:ea typeface="Courier New"/>
                <a:cs typeface="Courier New"/>
                <a:sym typeface="Courier New"/>
              </a:rPr>
              <a:t>'\n'</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 prints 7</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r>
              <a:rPr b="1" lang="en" sz="1200">
                <a:solidFill>
                  <a:srgbClr val="38761D"/>
                </a:solidFill>
                <a:highlight>
                  <a:srgbClr val="FFFFFF"/>
                </a:highlight>
                <a:latin typeface="Courier New"/>
                <a:ea typeface="Courier New"/>
                <a:cs typeface="Courier New"/>
                <a:sym typeface="Courier New"/>
              </a:rPr>
              <a:t>std::cout</a:t>
            </a:r>
            <a:r>
              <a:rPr b="1" lang="en" sz="1200">
                <a:solidFill>
                  <a:srgbClr val="000000"/>
                </a:solidFill>
                <a:highlight>
                  <a:srgbClr val="FFFFFF"/>
                </a:highlight>
                <a:latin typeface="Courier New"/>
                <a:ea typeface="Courier New"/>
                <a:cs typeface="Courier New"/>
                <a:sym typeface="Courier New"/>
              </a:rPr>
              <a:t> &lt;&lt; *(array+1) &lt;&lt; </a:t>
            </a:r>
            <a:r>
              <a:rPr b="1" lang="en" sz="1200">
                <a:solidFill>
                  <a:srgbClr val="BF9000"/>
                </a:solidFill>
                <a:highlight>
                  <a:srgbClr val="FFFFFF"/>
                </a:highlight>
                <a:latin typeface="Courier New"/>
                <a:ea typeface="Courier New"/>
                <a:cs typeface="Courier New"/>
                <a:sym typeface="Courier New"/>
              </a:rPr>
              <a:t>'\n'</a:t>
            </a:r>
            <a:r>
              <a:rPr b="1" lang="en" sz="1200">
                <a:solidFill>
                  <a:srgbClr val="000000"/>
                </a:solidFill>
                <a:highlight>
                  <a:srgbClr val="FFFFFF"/>
                </a:highlight>
                <a:latin typeface="Courier New"/>
                <a:ea typeface="Courier New"/>
                <a:cs typeface="Courier New"/>
                <a:sym typeface="Courier New"/>
              </a:rPr>
              <a:t>;   </a:t>
            </a:r>
            <a:r>
              <a:rPr b="1" lang="en" sz="1200">
                <a:solidFill>
                  <a:srgbClr val="666666"/>
                </a:solidFill>
                <a:highlight>
                  <a:srgbClr val="FFFFFF"/>
                </a:highlight>
                <a:latin typeface="Courier New"/>
                <a:ea typeface="Courier New"/>
                <a:cs typeface="Courier New"/>
                <a:sym typeface="Courier New"/>
              </a:rPr>
              <a:t>// prints 7 (note the parenthesis required here)</a:t>
            </a:r>
            <a:endParaRPr b="1" sz="1200">
              <a:solidFill>
                <a:srgbClr val="666666"/>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    return 0;</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rPr b="1" lang="en" sz="1200">
                <a:solidFill>
                  <a:srgbClr val="000000"/>
                </a:solidFill>
                <a:highlight>
                  <a:srgbClr val="FFFFFF"/>
                </a:highlight>
                <a:latin typeface="Courier New"/>
                <a:ea typeface="Courier New"/>
                <a:cs typeface="Courier New"/>
                <a:sym typeface="Courier New"/>
              </a:rPr>
              <a:t>}</a:t>
            </a:r>
            <a:endParaRPr b="1" sz="1200">
              <a:solidFill>
                <a:srgbClr val="000000"/>
              </a:solidFill>
              <a:highlight>
                <a:srgbClr val="FFFFFF"/>
              </a:highlight>
              <a:latin typeface="Courier New"/>
              <a:ea typeface="Courier New"/>
              <a:cs typeface="Courier New"/>
              <a:sym typeface="Courier New"/>
            </a:endParaRPr>
          </a:p>
          <a:p>
            <a:pPr indent="0" lvl="0" marL="0" marR="50800" rtl="0" algn="l">
              <a:spcBef>
                <a:spcPts val="0"/>
              </a:spcBef>
              <a:spcAft>
                <a:spcPts val="0"/>
              </a:spcAft>
              <a:buNone/>
            </a:pPr>
            <a:r>
              <a:t/>
            </a:r>
            <a:endParaRPr b="1" sz="12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600"/>
              </a:spcAft>
              <a:buNone/>
            </a:pPr>
            <a:r>
              <a:rPr lang="en" sz="1200">
                <a:solidFill>
                  <a:srgbClr val="000000"/>
                </a:solidFill>
                <a:highlight>
                  <a:srgbClr val="FFFFFF"/>
                </a:highlight>
              </a:rPr>
              <a:t>It turns out that when the compiler sees the subscript operator ([]), it actually translates that into a pointer addition and dereference! Generalizing, </a:t>
            </a:r>
            <a:r>
              <a:rPr lang="en" sz="1200">
                <a:solidFill>
                  <a:srgbClr val="000000"/>
                </a:solidFill>
                <a:highlight>
                  <a:srgbClr val="FFFFFF"/>
                </a:highlight>
                <a:latin typeface="Courier New"/>
                <a:ea typeface="Courier New"/>
                <a:cs typeface="Courier New"/>
                <a:sym typeface="Courier New"/>
              </a:rPr>
              <a:t>array[n] </a:t>
            </a:r>
            <a:r>
              <a:rPr lang="en" sz="1200">
                <a:solidFill>
                  <a:srgbClr val="000000"/>
                </a:solidFill>
                <a:highlight>
                  <a:srgbClr val="FFFFFF"/>
                </a:highlight>
              </a:rPr>
              <a:t>is the same as </a:t>
            </a:r>
            <a:r>
              <a:rPr lang="en" sz="1200">
                <a:solidFill>
                  <a:srgbClr val="000000"/>
                </a:solidFill>
                <a:highlight>
                  <a:srgbClr val="FFFFFF"/>
                </a:highlight>
                <a:latin typeface="Courier New"/>
                <a:ea typeface="Courier New"/>
                <a:cs typeface="Courier New"/>
                <a:sym typeface="Courier New"/>
              </a:rPr>
              <a:t>*(array + n), </a:t>
            </a:r>
            <a:r>
              <a:rPr lang="en" sz="1200">
                <a:solidFill>
                  <a:srgbClr val="000000"/>
                </a:solidFill>
                <a:highlight>
                  <a:srgbClr val="FFFFFF"/>
                </a:highlight>
              </a:rPr>
              <a:t>where n is an integer. The subscript operator [] is there both to look nice and for ease of use (so you don’t have to remember the parenthesis)</a:t>
            </a:r>
            <a:endParaRPr sz="12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Memory Allocation</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