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9ef6e4a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9ef6e4a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9ef6e4a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9ef6e4a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b9ef6e4a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9ef6e4a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9ef6e4a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9ef6e4a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9ef6e4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9ef6e4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15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Concepts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Data encapsulation</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Abstraction</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Inheritance</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Polymorphism</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encapsulation</a:t>
            </a:r>
            <a:endParaRPr/>
          </a:p>
        </p:txBody>
      </p:sp>
      <p:sp>
        <p:nvSpPr>
          <p:cNvPr id="79" name="Google Shape;79;p15"/>
          <p:cNvSpPr txBox="1"/>
          <p:nvPr>
            <p:ph idx="1" type="body"/>
          </p:nvPr>
        </p:nvSpPr>
        <p:spPr>
          <a:xfrm>
            <a:off x="311700" y="1266325"/>
            <a:ext cx="8520600" cy="36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22222"/>
                </a:solidFill>
                <a:highlight>
                  <a:srgbClr val="FFFFFF"/>
                </a:highlight>
              </a:rPr>
              <a:t>Data encapsulation</a:t>
            </a:r>
            <a:r>
              <a:rPr lang="en" sz="1400">
                <a:solidFill>
                  <a:srgbClr val="222222"/>
                </a:solidFill>
                <a:highlight>
                  <a:srgbClr val="FFFFFF"/>
                </a:highlight>
              </a:rPr>
              <a:t>, also known as </a:t>
            </a:r>
            <a:r>
              <a:rPr b="1" lang="en" sz="1400">
                <a:solidFill>
                  <a:srgbClr val="222222"/>
                </a:solidFill>
                <a:highlight>
                  <a:srgbClr val="FFFFFF"/>
                </a:highlight>
              </a:rPr>
              <a:t>data</a:t>
            </a:r>
            <a:r>
              <a:rPr lang="en" sz="1400">
                <a:solidFill>
                  <a:srgbClr val="222222"/>
                </a:solidFill>
                <a:highlight>
                  <a:srgbClr val="FFFFFF"/>
                </a:highlight>
              </a:rPr>
              <a:t> hiding, is the mechanism whereby the implementation details of a class </a:t>
            </a:r>
            <a:r>
              <a:rPr b="1" lang="en" sz="1400">
                <a:solidFill>
                  <a:srgbClr val="222222"/>
                </a:solidFill>
                <a:highlight>
                  <a:srgbClr val="FFFFFF"/>
                </a:highlight>
              </a:rPr>
              <a:t>are</a:t>
            </a:r>
            <a:r>
              <a:rPr lang="en" sz="1400">
                <a:solidFill>
                  <a:srgbClr val="222222"/>
                </a:solidFill>
                <a:highlight>
                  <a:srgbClr val="FFFFFF"/>
                </a:highlight>
              </a:rPr>
              <a:t> kept hidden from the user. The user </a:t>
            </a:r>
            <a:r>
              <a:rPr b="1" lang="en" sz="1400">
                <a:solidFill>
                  <a:srgbClr val="222222"/>
                </a:solidFill>
                <a:highlight>
                  <a:srgbClr val="FFFFFF"/>
                </a:highlight>
              </a:rPr>
              <a:t>can</a:t>
            </a:r>
            <a:r>
              <a:rPr lang="en" sz="1400">
                <a:solidFill>
                  <a:srgbClr val="222222"/>
                </a:solidFill>
                <a:highlight>
                  <a:srgbClr val="FFFFFF"/>
                </a:highlight>
              </a:rPr>
              <a:t> only perform a restricted set of operations on the hidden members of the class by executing special functions commonly called methods.</a:t>
            </a:r>
            <a:endParaRPr sz="1400">
              <a:solidFill>
                <a:srgbClr val="222222"/>
              </a:solidFill>
              <a:highlight>
                <a:srgbClr val="FFFFFF"/>
              </a:highlight>
            </a:endParaRPr>
          </a:p>
          <a:p>
            <a:pPr indent="0" lvl="0" marL="0" rtl="0" algn="l">
              <a:spcBef>
                <a:spcPts val="1600"/>
              </a:spcBef>
              <a:spcAft>
                <a:spcPts val="1600"/>
              </a:spcAft>
              <a:buNone/>
            </a:pPr>
            <a:r>
              <a:t/>
            </a:r>
            <a:endParaRPr sz="1400">
              <a:solidFill>
                <a:srgbClr val="222222"/>
              </a:solidFill>
              <a:highlight>
                <a:srgbClr val="FFFFFF"/>
              </a:highlight>
            </a:endParaRPr>
          </a:p>
        </p:txBody>
      </p:sp>
      <p:pic>
        <p:nvPicPr>
          <p:cNvPr id="80" name="Google Shape;80;p15"/>
          <p:cNvPicPr preferRelativeResize="0"/>
          <p:nvPr/>
        </p:nvPicPr>
        <p:blipFill>
          <a:blip r:embed="rId3">
            <a:alphaModFix/>
          </a:blip>
          <a:stretch>
            <a:fillRect/>
          </a:stretch>
        </p:blipFill>
        <p:spPr>
          <a:xfrm>
            <a:off x="1804988" y="2093838"/>
            <a:ext cx="5534025" cy="280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abstraction</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Data abstraction is one of the most essential and important feature of object oriented programming in C++. Abstraction means displaying only essential information and hiding the details. Data abstraction refers to providing only essential information about the data to the outside world, hiding the background details or implementation.</a:t>
            </a:r>
            <a:endParaRPr sz="1400">
              <a:solidFill>
                <a:srgbClr val="000000"/>
              </a:solidFill>
            </a:endParaRPr>
          </a:p>
          <a:p>
            <a:pPr indent="0" lvl="0" marL="0" rtl="0" algn="l">
              <a:lnSpc>
                <a:spcPct val="115000"/>
              </a:lnSpc>
              <a:spcBef>
                <a:spcPts val="800"/>
              </a:spcBef>
              <a:spcAft>
                <a:spcPts val="0"/>
              </a:spcAft>
              <a:buNone/>
            </a:pPr>
            <a:r>
              <a:t/>
            </a:r>
            <a:endParaRPr sz="1400">
              <a:solidFill>
                <a:srgbClr val="000000"/>
              </a:solidFill>
            </a:endParaRPr>
          </a:p>
          <a:p>
            <a:pPr indent="0" lvl="0" marL="0" rtl="0" algn="l">
              <a:lnSpc>
                <a:spcPct val="115000"/>
              </a:lnSpc>
              <a:spcBef>
                <a:spcPts val="800"/>
              </a:spcBef>
              <a:spcAft>
                <a:spcPts val="0"/>
              </a:spcAft>
              <a:buNone/>
            </a:pPr>
            <a:r>
              <a:rPr lang="en" sz="1400">
                <a:solidFill>
                  <a:srgbClr val="000000"/>
                </a:solidFill>
              </a:rPr>
              <a:t>Consider a real life example of a man driving a car. The man only knows that pressing the accelerators will increase the speed of car or applying brakes will stop the car but he does not know about how on pressing accelerator the speed is actually increasing, he does not know about the inner mechanism of the car or the implementation of accelerator, brakes etc in the car. This is what abstraction is.</a:t>
            </a:r>
            <a:endParaRPr sz="1400">
              <a:solidFill>
                <a:srgbClr val="000000"/>
              </a:solidFill>
            </a:endParaRPr>
          </a:p>
          <a:p>
            <a:pPr indent="0" lvl="0" marL="0" rtl="0" algn="l">
              <a:lnSpc>
                <a:spcPct val="115000"/>
              </a:lnSpc>
              <a:spcBef>
                <a:spcPts val="800"/>
              </a:spcBef>
              <a:spcAft>
                <a:spcPts val="1600"/>
              </a:spcAft>
              <a:buNone/>
            </a:pPr>
            <a:r>
              <a:t/>
            </a:r>
            <a:endParaRPr b="1" sz="14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92" name="Google Shape;92;p17"/>
          <p:cNvSpPr txBox="1"/>
          <p:nvPr>
            <p:ph idx="1" type="body"/>
          </p:nvPr>
        </p:nvSpPr>
        <p:spPr>
          <a:xfrm>
            <a:off x="311700" y="1266325"/>
            <a:ext cx="8520600" cy="3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The capability of a class to derive properties and characteristics from another class is called </a:t>
            </a:r>
            <a:r>
              <a:rPr b="1" lang="en" sz="1200">
                <a:solidFill>
                  <a:srgbClr val="000000"/>
                </a:solidFill>
                <a:highlight>
                  <a:srgbClr val="FFFFFF"/>
                </a:highlight>
              </a:rPr>
              <a:t>Inheritance</a:t>
            </a:r>
            <a:r>
              <a:rPr lang="en" sz="1200">
                <a:solidFill>
                  <a:srgbClr val="000000"/>
                </a:solidFill>
                <a:highlight>
                  <a:srgbClr val="FFFFFF"/>
                </a:highlight>
              </a:rPr>
              <a:t>. The derived class inherits all the features from the base class and can have additional features of its own.</a:t>
            </a:r>
            <a:endParaRPr sz="12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endParaRPr>
          </a:p>
        </p:txBody>
      </p:sp>
      <p:pic>
        <p:nvPicPr>
          <p:cNvPr id="93" name="Google Shape;93;p17"/>
          <p:cNvPicPr preferRelativeResize="0"/>
          <p:nvPr/>
        </p:nvPicPr>
        <p:blipFill>
          <a:blip r:embed="rId3">
            <a:alphaModFix/>
          </a:blip>
          <a:stretch>
            <a:fillRect/>
          </a:stretch>
        </p:blipFill>
        <p:spPr>
          <a:xfrm>
            <a:off x="2933700" y="2216475"/>
            <a:ext cx="3276600" cy="27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rPr>
              <a:t>Polymorphism</a:t>
            </a:r>
            <a:r>
              <a:rPr lang="en" sz="1400">
                <a:solidFill>
                  <a:srgbClr val="000000"/>
                </a:solidFill>
                <a:highlight>
                  <a:srgbClr val="FFFFFF"/>
                </a:highlight>
              </a:rPr>
              <a:t> means "many forms", and it occurs when we have many classes that are related to each other by inheritance. </a:t>
            </a:r>
            <a:endParaRPr sz="1400">
              <a:solidFill>
                <a:srgbClr val="000000"/>
              </a:solidFill>
              <a:highlight>
                <a:srgbClr val="FFFFFF"/>
              </a:highlight>
            </a:endParaRPr>
          </a:p>
          <a:p>
            <a:pPr indent="0" lvl="0" marL="0" rtl="0" algn="l">
              <a:spcBef>
                <a:spcPts val="1600"/>
              </a:spcBef>
              <a:spcAft>
                <a:spcPts val="1600"/>
              </a:spcAft>
              <a:buNone/>
            </a:pPr>
            <a:r>
              <a:t/>
            </a:r>
            <a:endParaRPr sz="1100">
              <a:solidFill>
                <a:srgbClr val="545454"/>
              </a:solidFill>
              <a:highlight>
                <a:srgbClr val="FFFFFF"/>
              </a:highlight>
              <a:latin typeface="Arial"/>
              <a:ea typeface="Arial"/>
              <a:cs typeface="Arial"/>
              <a:sym typeface="Arial"/>
            </a:endParaRPr>
          </a:p>
        </p:txBody>
      </p:sp>
      <p:pic>
        <p:nvPicPr>
          <p:cNvPr id="100" name="Google Shape;100;p18"/>
          <p:cNvPicPr preferRelativeResize="0"/>
          <p:nvPr/>
        </p:nvPicPr>
        <p:blipFill>
          <a:blip r:embed="rId3">
            <a:alphaModFix/>
          </a:blip>
          <a:stretch>
            <a:fillRect/>
          </a:stretch>
        </p:blipFill>
        <p:spPr>
          <a:xfrm>
            <a:off x="2433002" y="2206552"/>
            <a:ext cx="4411125" cy="21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