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8c87d2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8c87d2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An </a:t>
            </a:r>
            <a:r>
              <a:rPr b="1" lang="en" sz="1000">
                <a:highlight>
                  <a:srgbClr val="FFFFFF"/>
                </a:highlight>
                <a:latin typeface="Verdana"/>
                <a:ea typeface="Verdana"/>
                <a:cs typeface="Verdana"/>
                <a:sym typeface="Verdana"/>
              </a:rPr>
              <a:t>l-value</a:t>
            </a:r>
            <a:r>
              <a:rPr lang="en" sz="1000">
                <a:highlight>
                  <a:srgbClr val="FFFFFF"/>
                </a:highlight>
                <a:latin typeface="Verdana"/>
                <a:ea typeface="Verdana"/>
                <a:cs typeface="Verdana"/>
                <a:sym typeface="Verdana"/>
              </a:rPr>
              <a:t> is a value that has an address (in memory). Since all variables have addresses, all variables are l-values. The name l-value came about because l-values are the only values that can be on the left side of an assignment statement. When we do an assignment, the left hand side of the assignment operator must be an l-value. Consequently, a statement like </a:t>
            </a:r>
            <a:r>
              <a:rPr lang="en" sz="1000">
                <a:highlight>
                  <a:srgbClr val="FFFFFF"/>
                </a:highlight>
                <a:latin typeface="Courier New"/>
                <a:ea typeface="Courier New"/>
                <a:cs typeface="Courier New"/>
                <a:sym typeface="Courier New"/>
              </a:rPr>
              <a:t>5 = 6;</a:t>
            </a:r>
            <a:r>
              <a:rPr lang="en" sz="1000">
                <a:highlight>
                  <a:srgbClr val="FFFFFF"/>
                </a:highlight>
                <a:latin typeface="Verdana"/>
                <a:ea typeface="Verdana"/>
                <a:cs typeface="Verdana"/>
                <a:sym typeface="Verdana"/>
              </a:rPr>
              <a:t> will cause a compile error, because 5 is not an l-value. The value of 5 has no memory, and thus nothing can be assigned to it. 5 means 5, and its value can not be reassigned. When an l-value has a value assigned to it, the current value at that memory address is overwritten.</a:t>
            </a:r>
            <a:br>
              <a:rPr lang="en" sz="1000">
                <a:highlight>
                  <a:srgbClr val="FFFFFF"/>
                </a:highlight>
                <a:latin typeface="Verdana"/>
                <a:ea typeface="Verdana"/>
                <a:cs typeface="Verdana"/>
                <a:sym typeface="Verdana"/>
              </a:rPr>
            </a:br>
            <a:br>
              <a:rPr lang="en" sz="1000">
                <a:highlight>
                  <a:srgbClr val="FFFFFF"/>
                </a:highlight>
                <a:latin typeface="Verdana"/>
                <a:ea typeface="Verdana"/>
                <a:cs typeface="Verdana"/>
                <a:sym typeface="Verdana"/>
              </a:rPr>
            </a:br>
            <a:r>
              <a:rPr lang="en" sz="1000">
                <a:highlight>
                  <a:srgbClr val="FFFFFF"/>
                </a:highlight>
                <a:latin typeface="Verdana"/>
                <a:ea typeface="Verdana"/>
                <a:cs typeface="Verdana"/>
                <a:sym typeface="Verdana"/>
              </a:rPr>
              <a:t>The opposite of l-values are r-values (pronounced arr-values). An </a:t>
            </a:r>
            <a:r>
              <a:rPr b="1" lang="en" sz="1000">
                <a:highlight>
                  <a:srgbClr val="FFFFFF"/>
                </a:highlight>
                <a:latin typeface="Verdana"/>
                <a:ea typeface="Verdana"/>
                <a:cs typeface="Verdana"/>
                <a:sym typeface="Verdana"/>
              </a:rPr>
              <a:t>r-value</a:t>
            </a:r>
            <a:r>
              <a:rPr lang="en" sz="1000">
                <a:highlight>
                  <a:srgbClr val="FFFFFF"/>
                </a:highlight>
                <a:latin typeface="Verdana"/>
                <a:ea typeface="Verdana"/>
                <a:cs typeface="Verdana"/>
                <a:sym typeface="Verdana"/>
              </a:rPr>
              <a:t> refers to any value that can be assigned to an l-value. r-values are always evaluated to produce a single value. Examples of r-values are literals (such as 5, which evaluates to 5), variables (such as x, which evaluates to whatever value was last assigned to it), or expressions (such as 2 + x, which evaluates to the value of x plus 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98c87d22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98c87d22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98c87d2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8c87d2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8c87d2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8c87d2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8c87d2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8c87d2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8c87d22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8c87d22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8c87d22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8c87d22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I-values and r-values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4"/>
          <p:cNvPicPr preferRelativeResize="0"/>
          <p:nvPr/>
        </p:nvPicPr>
        <p:blipFill>
          <a:blip r:embed="rId3">
            <a:alphaModFix/>
          </a:blip>
          <a:stretch>
            <a:fillRect/>
          </a:stretch>
        </p:blipFill>
        <p:spPr>
          <a:xfrm>
            <a:off x="2826817" y="1781875"/>
            <a:ext cx="3490375" cy="250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Variables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Three types of variables</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Normal variables which hold values directly</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Reference variable which acts as an alias to another object/value</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Pointers which hold the address of another value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to non-constant values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A reference (to a non-const value) is declared by using an ampersand (&amp;) between the reference type and the variable name.</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marR="50800" rtl="0" algn="l">
              <a:spcBef>
                <a:spcPts val="1600"/>
              </a:spcBef>
              <a:spcAft>
                <a:spcPts val="0"/>
              </a:spcAft>
              <a:buNone/>
            </a:pPr>
            <a:r>
              <a:rPr lang="en">
                <a:solidFill>
                  <a:srgbClr val="0000FF"/>
                </a:solidFill>
                <a:highlight>
                  <a:srgbClr val="FFFFFF"/>
                </a:highlight>
                <a:latin typeface="Courier New"/>
                <a:ea typeface="Courier New"/>
                <a:cs typeface="Courier New"/>
                <a:sym typeface="Courier New"/>
              </a:rPr>
              <a:t>int</a:t>
            </a:r>
            <a:r>
              <a:rPr lang="en">
                <a:solidFill>
                  <a:srgbClr val="000000"/>
                </a:solidFill>
                <a:highlight>
                  <a:srgbClr val="FFFFFF"/>
                </a:highlight>
                <a:latin typeface="Courier New"/>
                <a:ea typeface="Courier New"/>
                <a:cs typeface="Courier New"/>
                <a:sym typeface="Courier New"/>
              </a:rPr>
              <a:t> value = 5; </a:t>
            </a:r>
            <a:r>
              <a:rPr lang="en">
                <a:solidFill>
                  <a:srgbClr val="666666"/>
                </a:solidFill>
                <a:highlight>
                  <a:srgbClr val="FFFFFF"/>
                </a:highlight>
                <a:latin typeface="Courier New"/>
                <a:ea typeface="Courier New"/>
                <a:cs typeface="Courier New"/>
                <a:sym typeface="Courier New"/>
              </a:rPr>
              <a:t>// normal integer</a:t>
            </a:r>
            <a:endParaRPr>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a:solidFill>
                  <a:srgbClr val="0000FF"/>
                </a:solidFill>
                <a:highlight>
                  <a:srgbClr val="FFFFFF"/>
                </a:highlight>
                <a:latin typeface="Courier New"/>
                <a:ea typeface="Courier New"/>
                <a:cs typeface="Courier New"/>
                <a:sym typeface="Courier New"/>
              </a:rPr>
              <a:t>int</a:t>
            </a:r>
            <a:r>
              <a:rPr lang="en">
                <a:solidFill>
                  <a:srgbClr val="000000"/>
                </a:solidFill>
                <a:highlight>
                  <a:srgbClr val="FFFFFF"/>
                </a:highlight>
                <a:latin typeface="Courier New"/>
                <a:ea typeface="Courier New"/>
                <a:cs typeface="Courier New"/>
                <a:sym typeface="Courier New"/>
              </a:rPr>
              <a:t> &amp;ref = value; </a:t>
            </a:r>
            <a:r>
              <a:rPr lang="en">
                <a:solidFill>
                  <a:srgbClr val="666666"/>
                </a:solidFill>
                <a:highlight>
                  <a:srgbClr val="FFFFFF"/>
                </a:highlight>
                <a:latin typeface="Courier New"/>
                <a:ea typeface="Courier New"/>
                <a:cs typeface="Courier New"/>
                <a:sym typeface="Courier New"/>
              </a:rPr>
              <a:t>// reference to variable value</a:t>
            </a:r>
            <a:endParaRPr>
              <a:solidFill>
                <a:srgbClr val="666666"/>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References generally act identically to the values they’re referencing. In this sense, a reference acts as an alias for the object being referenced.</a:t>
            </a:r>
            <a:endParaRPr>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reference variables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SzPts val="1800"/>
              <a:buAutoNum type="arabicPeriod"/>
            </a:pPr>
            <a:r>
              <a:rPr lang="en">
                <a:solidFill>
                  <a:srgbClr val="000000"/>
                </a:solidFill>
              </a:rPr>
              <a:t>References must be initialized when created.</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References to non-const values can only be initialized with non-const l-values. They can not be initialized with const l-values or r-values.</a:t>
            </a:r>
            <a:br>
              <a:rPr lang="en">
                <a:solidFill>
                  <a:srgbClr val="000000"/>
                </a:solidFill>
                <a:highlight>
                  <a:srgbClr val="FFFFFF"/>
                </a:highlight>
              </a:rPr>
            </a:br>
            <a:endParaRPr>
              <a:solidFill>
                <a:srgbClr val="000000"/>
              </a:solidFill>
              <a:highlight>
                <a:srgbClr val="FFFFFF"/>
              </a:highlight>
            </a:endParaRPr>
          </a:p>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Once initialized, a reference can not be changed to reference another variable.</a:t>
            </a:r>
            <a:endParaRPr>
              <a:solidFill>
                <a:srgbClr val="000000"/>
              </a:solidFill>
              <a:highlight>
                <a:srgbClr val="FFFFFF"/>
              </a:highlight>
            </a:endParaRPr>
          </a:p>
          <a:p>
            <a:pPr indent="0" lvl="0" marL="457200" rtl="0" algn="l">
              <a:spcBef>
                <a:spcPts val="1100"/>
              </a:spcBef>
              <a:spcAft>
                <a:spcPts val="1100"/>
              </a:spcAft>
              <a:buNone/>
            </a:pPr>
            <a:r>
              <a:t/>
            </a:r>
            <a:endParaRPr>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Non-const References as Function Parameters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rPr>
              <a:t>References are most often used as function parameters. In this context, the reference parameter acts as an alias for the argument, and no copy of the argument is made into the parameter. This can lead to better performance if the argument is large or expensive to copy.</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1100"/>
              </a:spcBef>
              <a:spcAft>
                <a:spcPts val="0"/>
              </a:spcAft>
              <a:buNone/>
            </a:pPr>
            <a:r>
              <a:rPr lang="en">
                <a:solidFill>
                  <a:srgbClr val="000000"/>
                </a:solidFill>
              </a:rPr>
              <a:t>A function that uses a reference parameter is able to modify the argument passed in. </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to constant values</a:t>
            </a:r>
            <a:endParaRPr/>
          </a:p>
        </p:txBody>
      </p:sp>
      <p:sp>
        <p:nvSpPr>
          <p:cNvPr id="104" name="Google Shape;104;p19"/>
          <p:cNvSpPr txBox="1"/>
          <p:nvPr>
            <p:ph idx="1" type="body"/>
          </p:nvPr>
        </p:nvSpPr>
        <p:spPr>
          <a:xfrm>
            <a:off x="311700" y="1266325"/>
            <a:ext cx="8520600" cy="3716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200">
                <a:solidFill>
                  <a:srgbClr val="000000"/>
                </a:solidFill>
                <a:highlight>
                  <a:srgbClr val="FFFFFF"/>
                </a:highlight>
              </a:rPr>
              <a:t>References to const values are often called “const references” for short.</a:t>
            </a:r>
            <a:endParaRPr sz="1200">
              <a:solidFill>
                <a:srgbClr val="000000"/>
              </a:solidFill>
              <a:highlight>
                <a:srgbClr val="FFFFFF"/>
              </a:highlight>
            </a:endParaRPr>
          </a:p>
          <a:p>
            <a:pPr indent="0" lvl="0" marL="0" marR="50800" rtl="0" algn="l">
              <a:spcBef>
                <a:spcPts val="110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value = 5;</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&amp;ref = value; </a:t>
            </a:r>
            <a:r>
              <a:rPr b="1" lang="en" sz="1200">
                <a:solidFill>
                  <a:srgbClr val="666666"/>
                </a:solidFill>
                <a:highlight>
                  <a:srgbClr val="FFFFFF"/>
                </a:highlight>
                <a:latin typeface="Courier New"/>
                <a:ea typeface="Courier New"/>
                <a:cs typeface="Courier New"/>
                <a:sym typeface="Courier New"/>
              </a:rPr>
              <a:t>// ref is a reference to const value</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highlight>
                  <a:srgbClr val="FFFFFF"/>
                </a:highlight>
                <a:latin typeface="Verdana"/>
                <a:ea typeface="Verdana"/>
                <a:cs typeface="Verdana"/>
                <a:sym typeface="Verdana"/>
              </a:rPr>
              <a:t>Unlike references to non-const values, which can only be initialized with non-const l-values, references to const values can be initialized with non-const l-value, const l-values, and r-values. </a:t>
            </a:r>
            <a:endParaRPr sz="1200">
              <a:solidFill>
                <a:srgbClr val="000000"/>
              </a:solidFill>
              <a:highlight>
                <a:srgbClr val="FFFFFF"/>
              </a:highlight>
              <a:latin typeface="Verdana"/>
              <a:ea typeface="Verdana"/>
              <a:cs typeface="Verdana"/>
              <a:sym typeface="Verdana"/>
            </a:endParaRPr>
          </a:p>
          <a:p>
            <a:pPr indent="0" lvl="0" marL="0" marR="50800" rtl="0" algn="l">
              <a:spcBef>
                <a:spcPts val="160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x = 5;</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&amp;ref1 = x; </a:t>
            </a:r>
            <a:r>
              <a:rPr b="1" lang="en" sz="1200">
                <a:solidFill>
                  <a:srgbClr val="666666"/>
                </a:solidFill>
                <a:highlight>
                  <a:srgbClr val="FFFFFF"/>
                </a:highlight>
                <a:latin typeface="Courier New"/>
                <a:ea typeface="Courier New"/>
                <a:cs typeface="Courier New"/>
                <a:sym typeface="Courier New"/>
              </a:rPr>
              <a:t>// okay, x is a non-const l-value ,</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434343"/>
                </a:solidFill>
                <a:highlight>
                  <a:srgbClr val="FFFFFF"/>
                </a:highlight>
                <a:latin typeface="Courier New"/>
                <a:ea typeface="Courier New"/>
                <a:cs typeface="Courier New"/>
                <a:sym typeface="Courier New"/>
              </a:rPr>
              <a:t>//the value is considered const even if the original variable is not.</a:t>
            </a:r>
            <a:endParaRPr b="1" sz="1200">
              <a:solidFill>
                <a:srgbClr val="434343"/>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y = 7;</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&amp;ref2 = y; </a:t>
            </a:r>
            <a:r>
              <a:rPr b="1" lang="en" sz="1200">
                <a:solidFill>
                  <a:srgbClr val="666666"/>
                </a:solidFill>
                <a:highlight>
                  <a:srgbClr val="FFFFFF"/>
                </a:highlight>
                <a:latin typeface="Courier New"/>
                <a:ea typeface="Courier New"/>
                <a:cs typeface="Courier New"/>
                <a:sym typeface="Courier New"/>
              </a:rPr>
              <a:t>// okay, y is a const l-value</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const int</a:t>
            </a:r>
            <a:r>
              <a:rPr b="1" lang="en" sz="1200">
                <a:solidFill>
                  <a:srgbClr val="000000"/>
                </a:solidFill>
                <a:highlight>
                  <a:srgbClr val="FFFFFF"/>
                </a:highlight>
                <a:latin typeface="Courier New"/>
                <a:ea typeface="Courier New"/>
                <a:cs typeface="Courier New"/>
                <a:sym typeface="Courier New"/>
              </a:rPr>
              <a:t> &amp;ref3 = 6; </a:t>
            </a:r>
            <a:r>
              <a:rPr b="1" lang="en" sz="1200">
                <a:solidFill>
                  <a:srgbClr val="666666"/>
                </a:solidFill>
                <a:highlight>
                  <a:srgbClr val="FFFFFF"/>
                </a:highlight>
                <a:latin typeface="Courier New"/>
                <a:ea typeface="Courier New"/>
                <a:cs typeface="Courier New"/>
                <a:sym typeface="Courier New"/>
              </a:rPr>
              <a:t>// okay, 6 is an r-value</a:t>
            </a:r>
            <a:endParaRPr b="1" sz="1200">
              <a:solidFill>
                <a:srgbClr val="666666"/>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200">
              <a:solidFill>
                <a:srgbClr val="666666"/>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 references as function parameters</a:t>
            </a:r>
            <a:endParaRPr/>
          </a:p>
        </p:txBody>
      </p:sp>
      <p:sp>
        <p:nvSpPr>
          <p:cNvPr id="110" name="Google Shape;110;p20"/>
          <p:cNvSpPr txBox="1"/>
          <p:nvPr>
            <p:ph idx="1" type="body"/>
          </p:nvPr>
        </p:nvSpPr>
        <p:spPr>
          <a:xfrm>
            <a:off x="311700" y="1266325"/>
            <a:ext cx="8520600" cy="3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This allows us to access the argument without making a copy of it, while guaranteeing that the function will not change the value being referenced.</a:t>
            </a:r>
            <a:br>
              <a:rPr lang="en" sz="1400">
                <a:solidFill>
                  <a:srgbClr val="000000"/>
                </a:solidFill>
                <a:highlight>
                  <a:srgbClr val="FFFFFF"/>
                </a:highlight>
              </a:rPr>
            </a:br>
            <a:endParaRPr sz="1400">
              <a:solidFill>
                <a:srgbClr val="000000"/>
              </a:solidFill>
              <a:highlight>
                <a:srgbClr val="FFFFFF"/>
              </a:highlight>
            </a:endParaRPr>
          </a:p>
          <a:p>
            <a:pPr indent="0" lvl="0" marL="0" marR="50800" rtl="0" algn="l">
              <a:spcBef>
                <a:spcPts val="1600"/>
              </a:spcBef>
              <a:spcAft>
                <a:spcPts val="0"/>
              </a:spcAft>
              <a:buNone/>
            </a:pPr>
            <a:r>
              <a:rPr b="1" lang="en" sz="1400">
                <a:solidFill>
                  <a:srgbClr val="666666"/>
                </a:solidFill>
                <a:highlight>
                  <a:srgbClr val="FFFFFF"/>
                </a:highlight>
                <a:latin typeface="Courier New"/>
                <a:ea typeface="Courier New"/>
                <a:cs typeface="Courier New"/>
                <a:sym typeface="Courier New"/>
              </a:rPr>
              <a:t>// ref is a const reference to the argument passed in, not a copy</a:t>
            </a:r>
            <a:endParaRPr b="1"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FF"/>
                </a:solidFill>
                <a:highlight>
                  <a:srgbClr val="FFFFFF"/>
                </a:highlight>
                <a:latin typeface="Courier New"/>
                <a:ea typeface="Courier New"/>
                <a:cs typeface="Courier New"/>
                <a:sym typeface="Courier New"/>
              </a:rPr>
              <a:t>void</a:t>
            </a:r>
            <a:r>
              <a:rPr b="1" lang="en" sz="1400">
                <a:solidFill>
                  <a:srgbClr val="000000"/>
                </a:solidFill>
                <a:highlight>
                  <a:srgbClr val="FFFFFF"/>
                </a:highlight>
                <a:latin typeface="Courier New"/>
                <a:ea typeface="Courier New"/>
                <a:cs typeface="Courier New"/>
                <a:sym typeface="Courier New"/>
              </a:rPr>
              <a:t> changeN(</a:t>
            </a:r>
            <a:r>
              <a:rPr b="1" lang="en" sz="1400">
                <a:solidFill>
                  <a:srgbClr val="0000FF"/>
                </a:solidFill>
                <a:highlight>
                  <a:srgbClr val="FFFFFF"/>
                </a:highlight>
                <a:latin typeface="Courier New"/>
                <a:ea typeface="Courier New"/>
                <a:cs typeface="Courier New"/>
                <a:sym typeface="Courier New"/>
              </a:rPr>
              <a:t>const int</a:t>
            </a:r>
            <a:r>
              <a:rPr b="1" lang="en" sz="1400">
                <a:solidFill>
                  <a:srgbClr val="000000"/>
                </a:solidFill>
                <a:highlight>
                  <a:srgbClr val="FFFFFF"/>
                </a:highlight>
                <a:latin typeface="Courier New"/>
                <a:ea typeface="Courier New"/>
                <a:cs typeface="Courier New"/>
                <a:sym typeface="Courier New"/>
              </a:rPr>
              <a:t> &amp;ref)</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ref = 6; </a:t>
            </a:r>
            <a:r>
              <a:rPr b="1" lang="en" sz="1400">
                <a:solidFill>
                  <a:srgbClr val="666666"/>
                </a:solidFill>
                <a:highlight>
                  <a:srgbClr val="FFFFFF"/>
                </a:highlight>
                <a:latin typeface="Courier New"/>
                <a:ea typeface="Courier New"/>
                <a:cs typeface="Courier New"/>
                <a:sym typeface="Courier New"/>
              </a:rPr>
              <a:t>// not allowed, ref is const</a:t>
            </a:r>
            <a:endParaRPr b="1"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a:t>
            </a:r>
            <a:br>
              <a:rPr b="1" lang="en" sz="1400">
                <a:solidFill>
                  <a:srgbClr val="000000"/>
                </a:solidFill>
                <a:highlight>
                  <a:srgbClr val="FFFFFF"/>
                </a:highlight>
                <a:latin typeface="Courier New"/>
                <a:ea typeface="Courier New"/>
                <a:cs typeface="Courier New"/>
                <a:sym typeface="Courier New"/>
              </a:rPr>
            </a:br>
            <a:br>
              <a:rPr b="1" lang="en" sz="1400">
                <a:solidFill>
                  <a:srgbClr val="000000"/>
                </a:solidFill>
                <a:highlight>
                  <a:srgbClr val="FFFFFF"/>
                </a:highlight>
                <a:latin typeface="Courier New"/>
                <a:ea typeface="Courier New"/>
                <a:cs typeface="Courier New"/>
                <a:sym typeface="Courier New"/>
              </a:rPr>
            </a:br>
            <a:endParaRPr b="1" sz="1400">
              <a:solidFill>
                <a:srgbClr val="000000"/>
              </a:solidFill>
              <a:highlight>
                <a:srgbClr val="FFFFFF"/>
              </a:highlight>
              <a:latin typeface="Verdana"/>
              <a:ea typeface="Verdana"/>
              <a:cs typeface="Verdana"/>
              <a:sym typeface="Verdana"/>
            </a:endParaRPr>
          </a:p>
          <a:p>
            <a:pPr indent="0" lvl="0" marL="0" rtl="0" algn="l">
              <a:spcBef>
                <a:spcPts val="0"/>
              </a:spcBef>
              <a:spcAft>
                <a:spcPts val="1600"/>
              </a:spcAft>
              <a:buNone/>
            </a:pPr>
            <a:r>
              <a:rPr lang="en" sz="1400">
                <a:solidFill>
                  <a:srgbClr val="000000"/>
                </a:solidFill>
                <a:highlight>
                  <a:srgbClr val="FFFFFF"/>
                </a:highlight>
              </a:rPr>
              <a:t>References to const values are particularly useful as function parameters because of their versatility. A const reference parameter allows you to pass in a non-const l-value argument, a const l-value argument, a literal, or the result of an expression.</a:t>
            </a:r>
            <a:endParaRPr sz="14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