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T Sans Narrow"/>
      <p:regular r:id="rId14"/>
      <p:bold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bold.fntdata"/><Relationship Id="rId14" Type="http://schemas.openxmlformats.org/officeDocument/2006/relationships/font" Target="fonts/PTSansNarrow-regular.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notesMaster" Target="notesMasters/notesMaster1.xml"/><Relationship Id="rId19" Type="http://schemas.openxmlformats.org/officeDocument/2006/relationships/font" Target="fonts/OpenSans-boldItalic.fntdata"/><Relationship Id="rId6" Type="http://schemas.openxmlformats.org/officeDocument/2006/relationships/slide" Target="slides/slide1.xml"/><Relationship Id="rId18"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b7f5e964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b7f5e964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b7f5e964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b7f5e964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b7f5e964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b7f5e964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b7f5e964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b7f5e964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800"/>
              </a:spcBef>
              <a:spcAft>
                <a:spcPts val="0"/>
              </a:spcAft>
              <a:buSzPts val="1000"/>
              <a:buFont typeface="Verdana"/>
              <a:buChar char="●"/>
            </a:pPr>
            <a:r>
              <a:rPr lang="en" sz="1000">
                <a:latin typeface="Verdana"/>
                <a:ea typeface="Verdana"/>
                <a:cs typeface="Verdana"/>
                <a:sym typeface="Verdana"/>
              </a:rPr>
              <a:t>ptr is the same as &amp;value</a:t>
            </a:r>
            <a:endParaRPr sz="1000">
              <a:latin typeface="Verdana"/>
              <a:ea typeface="Verdana"/>
              <a:cs typeface="Verdana"/>
              <a:sym typeface="Verdana"/>
            </a:endParaRPr>
          </a:p>
          <a:p>
            <a:pPr indent="-292100" lvl="0" marL="457200" rtl="0" algn="l">
              <a:lnSpc>
                <a:spcPct val="115000"/>
              </a:lnSpc>
              <a:spcBef>
                <a:spcPts val="0"/>
              </a:spcBef>
              <a:spcAft>
                <a:spcPts val="0"/>
              </a:spcAft>
              <a:buSzPts val="1000"/>
              <a:buFont typeface="Verdana"/>
              <a:buChar char="●"/>
            </a:pPr>
            <a:r>
              <a:rPr lang="en" sz="1000">
                <a:latin typeface="Verdana"/>
                <a:ea typeface="Verdana"/>
                <a:cs typeface="Verdana"/>
                <a:sym typeface="Verdana"/>
              </a:rPr>
              <a:t>*ptr is treated the same as value</a:t>
            </a:r>
            <a:endParaRPr sz="1000">
              <a:latin typeface="Verdana"/>
              <a:ea typeface="Verdana"/>
              <a:cs typeface="Verdana"/>
              <a:sym typeface="Verdana"/>
            </a:endParaRPr>
          </a:p>
          <a:p>
            <a:pPr indent="0" lvl="0" marL="0" rtl="0" algn="l">
              <a:spcBef>
                <a:spcPts val="8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b7f5e964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b7f5e964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000">
                <a:latin typeface="Verdana"/>
                <a:ea typeface="Verdana"/>
                <a:cs typeface="Verdana"/>
                <a:sym typeface="Verdana"/>
              </a:rPr>
              <a:t>As you can see, the size of the pointer is always the same. This is because a pointer is just a memory address, and the number of bits needed to access a memory address on a given machine is always constant.</a:t>
            </a:r>
            <a:endParaRPr sz="1000">
              <a:latin typeface="Verdana"/>
              <a:ea typeface="Verdana"/>
              <a:cs typeface="Verdana"/>
              <a:sym typeface="Verdana"/>
            </a:endParaRPr>
          </a:p>
          <a:p>
            <a:pPr indent="0" lvl="0" marL="0" rtl="0" algn="l">
              <a:lnSpc>
                <a:spcPct val="115000"/>
              </a:lnSpc>
              <a:spcBef>
                <a:spcPts val="11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b7f5e964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b7f5e964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b7f5e964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b7f5e964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 Workshop</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Day 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Helpful Operators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address of operator &amp; </a:t>
            </a:r>
            <a:r>
              <a:rPr lang="en">
                <a:solidFill>
                  <a:srgbClr val="000000"/>
                </a:solidFill>
              </a:rPr>
              <a:t> allows us to see what memory address is assigned to a variable. This is pretty straightforward</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a:solidFill>
                  <a:srgbClr val="000000"/>
                </a:solidFill>
              </a:rPr>
              <a:t>The dereference operator (*) allows us to access the value at a particular address.</a:t>
            </a:r>
            <a:endParaRPr>
              <a:solidFill>
                <a:srgbClr val="000000"/>
              </a:solidFill>
            </a:endParaRPr>
          </a:p>
          <a:p>
            <a:pPr indent="0" lvl="0" marL="0" rtl="0" algn="l">
              <a:spcBef>
                <a:spcPts val="110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100"/>
              </a:spcBef>
              <a:spcAft>
                <a:spcPts val="0"/>
              </a:spcAft>
              <a:buNone/>
            </a:pPr>
            <a:r>
              <a:t/>
            </a:r>
            <a:endParaRPr>
              <a:solidFill>
                <a:srgbClr val="000000"/>
              </a:solidFill>
            </a:endParaRPr>
          </a:p>
          <a:p>
            <a:pPr indent="0" lvl="0" marL="0" rtl="0" algn="l">
              <a:spcBef>
                <a:spcPts val="1100"/>
              </a:spcBef>
              <a:spcAft>
                <a:spcPts val="0"/>
              </a:spcAft>
              <a:buNone/>
            </a:pPr>
            <a:r>
              <a:t/>
            </a:r>
            <a:endParaRPr>
              <a:solidFill>
                <a:srgbClr val="000000"/>
              </a:solidFill>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Pointers</a:t>
            </a:r>
            <a:endParaRPr/>
          </a:p>
        </p:txBody>
      </p:sp>
      <p:sp>
        <p:nvSpPr>
          <p:cNvPr id="79" name="Google Shape;79;p15"/>
          <p:cNvSpPr txBox="1"/>
          <p:nvPr>
            <p:ph idx="1" type="body"/>
          </p:nvPr>
        </p:nvSpPr>
        <p:spPr>
          <a:xfrm>
            <a:off x="311700" y="1152425"/>
            <a:ext cx="8520600" cy="38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rPr>
              <a:t>A </a:t>
            </a:r>
            <a:r>
              <a:rPr b="1" lang="en" sz="1400">
                <a:solidFill>
                  <a:srgbClr val="000000"/>
                </a:solidFill>
                <a:highlight>
                  <a:srgbClr val="FFFFFF"/>
                </a:highlight>
              </a:rPr>
              <a:t>pointer</a:t>
            </a:r>
            <a:r>
              <a:rPr lang="en" sz="1400">
                <a:solidFill>
                  <a:srgbClr val="000000"/>
                </a:solidFill>
                <a:highlight>
                  <a:srgbClr val="FFFFFF"/>
                </a:highlight>
              </a:rPr>
              <a:t> is a variable that holds a </a:t>
            </a:r>
            <a:r>
              <a:rPr i="1" lang="en" sz="1400">
                <a:solidFill>
                  <a:srgbClr val="000000"/>
                </a:solidFill>
                <a:highlight>
                  <a:srgbClr val="FFFFFF"/>
                </a:highlight>
              </a:rPr>
              <a:t>memory address</a:t>
            </a:r>
            <a:r>
              <a:rPr lang="en" sz="1400">
                <a:solidFill>
                  <a:srgbClr val="000000"/>
                </a:solidFill>
                <a:highlight>
                  <a:srgbClr val="FFFFFF"/>
                </a:highlight>
              </a:rPr>
              <a:t> as its value.</a:t>
            </a:r>
            <a:endParaRPr sz="1400">
              <a:solidFill>
                <a:srgbClr val="000000"/>
              </a:solidFill>
              <a:highlight>
                <a:srgbClr val="FFFFFF"/>
              </a:highlight>
            </a:endParaRPr>
          </a:p>
          <a:p>
            <a:pPr indent="0" lvl="0" marL="0" rtl="0" algn="l">
              <a:spcBef>
                <a:spcPts val="1600"/>
              </a:spcBef>
              <a:spcAft>
                <a:spcPts val="0"/>
              </a:spcAft>
              <a:buNone/>
            </a:pPr>
            <a:r>
              <a:rPr lang="en" sz="1400">
                <a:solidFill>
                  <a:srgbClr val="000000"/>
                </a:solidFill>
                <a:highlight>
                  <a:srgbClr val="FFFFFF"/>
                </a:highlight>
              </a:rPr>
              <a:t>Pointer variables are declared just like normal variables, only with an asterisk between the data type and the variable name. Note that this asterisk is </a:t>
            </a:r>
            <a:r>
              <a:rPr i="1" lang="en" sz="1400">
                <a:solidFill>
                  <a:srgbClr val="000000"/>
                </a:solidFill>
                <a:highlight>
                  <a:srgbClr val="FFFFFF"/>
                </a:highlight>
              </a:rPr>
              <a:t>not</a:t>
            </a:r>
            <a:r>
              <a:rPr lang="en" sz="1400">
                <a:solidFill>
                  <a:srgbClr val="000000"/>
                </a:solidFill>
                <a:highlight>
                  <a:srgbClr val="FFFFFF"/>
                </a:highlight>
              </a:rPr>
              <a:t> a dereference. It is part of the pointer declaration syntax.</a:t>
            </a:r>
            <a:endParaRPr sz="1400">
              <a:solidFill>
                <a:srgbClr val="000000"/>
              </a:solidFill>
              <a:highlight>
                <a:srgbClr val="FFFFFF"/>
              </a:highlight>
            </a:endParaRPr>
          </a:p>
          <a:p>
            <a:pPr indent="0" lvl="0" marL="0" rtl="0" algn="l">
              <a:spcBef>
                <a:spcPts val="1600"/>
              </a:spcBef>
              <a:spcAft>
                <a:spcPts val="0"/>
              </a:spcAft>
              <a:buNone/>
            </a:pPr>
            <a:r>
              <a:t/>
            </a:r>
            <a:endParaRPr sz="1400">
              <a:solidFill>
                <a:srgbClr val="000000"/>
              </a:solidFill>
              <a:highlight>
                <a:srgbClr val="FFFFFF"/>
              </a:highlight>
              <a:latin typeface="Verdana"/>
              <a:ea typeface="Verdana"/>
              <a:cs typeface="Verdana"/>
              <a:sym typeface="Verdana"/>
            </a:endParaRPr>
          </a:p>
          <a:p>
            <a:pPr indent="0" lvl="0" marL="0" marR="50800" rtl="0" algn="l">
              <a:spcBef>
                <a:spcPts val="1600"/>
              </a:spcBef>
              <a:spcAft>
                <a:spcPts val="0"/>
              </a:spcAft>
              <a:buNone/>
            </a:pPr>
            <a:r>
              <a:rPr lang="en" sz="1400">
                <a:solidFill>
                  <a:srgbClr val="000000"/>
                </a:solidFill>
                <a:highlight>
                  <a:srgbClr val="FFFFFF"/>
                </a:highlight>
                <a:latin typeface="Courier New"/>
                <a:ea typeface="Courier New"/>
                <a:cs typeface="Courier New"/>
                <a:sym typeface="Courier New"/>
              </a:rPr>
              <a:t>int *iPtr; // a pointer to an integer value</a:t>
            </a:r>
            <a:endParaRPr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double *dPtr; // a pointer to a double value</a:t>
            </a:r>
            <a:endParaRPr sz="14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int *iPtr4, *iPtr5; // declare two pointers to integer variables</a:t>
            </a:r>
            <a:endParaRPr sz="14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t/>
            </a:r>
            <a:endParaRPr sz="14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lang="en" sz="1400">
                <a:solidFill>
                  <a:srgbClr val="000000"/>
                </a:solidFill>
                <a:highlight>
                  <a:srgbClr val="FFFFFF"/>
                </a:highlight>
              </a:rPr>
              <a:t>Just like normal variables, pointers are not initialized when declared. If not initialized with a value, they will contain garbage.</a:t>
            </a:r>
            <a:endParaRPr sz="1400">
              <a:solidFill>
                <a:srgbClr val="000000"/>
              </a:solidFill>
              <a:highlight>
                <a:srgbClr val="FFFFFF"/>
              </a:highlight>
            </a:endParaRPr>
          </a:p>
          <a:p>
            <a:pPr indent="0" lvl="0" marL="0" rtl="0" algn="l">
              <a:spcBef>
                <a:spcPts val="110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400">
              <a:solidFill>
                <a:srgbClr val="000000"/>
              </a:solidFill>
              <a:highlight>
                <a:srgbClr val="FFFFFF"/>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Assigning a value to a pointer </a:t>
            </a:r>
            <a:endParaRPr/>
          </a:p>
        </p:txBody>
      </p:sp>
      <p:sp>
        <p:nvSpPr>
          <p:cNvPr id="85" name="Google Shape;85;p16"/>
          <p:cNvSpPr txBox="1"/>
          <p:nvPr>
            <p:ph idx="1" type="body"/>
          </p:nvPr>
        </p:nvSpPr>
        <p:spPr>
          <a:xfrm>
            <a:off x="311700" y="1266325"/>
            <a:ext cx="8520600" cy="3626400"/>
          </a:xfrm>
          <a:prstGeom prst="rect">
            <a:avLst/>
          </a:prstGeom>
        </p:spPr>
        <p:txBody>
          <a:bodyPr anchorCtr="0" anchor="t" bIns="91425" lIns="91425" spcFirstLastPara="1" rIns="91425" wrap="square" tIns="91425">
            <a:noAutofit/>
          </a:bodyPr>
          <a:lstStyle/>
          <a:p>
            <a:pPr indent="0" lvl="0" marL="0" marR="50800" rtl="0" algn="l">
              <a:spcBef>
                <a:spcPts val="0"/>
              </a:spcBef>
              <a:spcAft>
                <a:spcPts val="0"/>
              </a:spcAft>
              <a:buNone/>
            </a:pPr>
            <a:r>
              <a:rPr lang="en" sz="1400">
                <a:solidFill>
                  <a:srgbClr val="0000FF"/>
                </a:solidFill>
                <a:highlight>
                  <a:srgbClr val="FFFFFF"/>
                </a:highlight>
                <a:latin typeface="Courier New"/>
                <a:ea typeface="Courier New"/>
                <a:cs typeface="Courier New"/>
                <a:sym typeface="Courier New"/>
              </a:rPr>
              <a:t>int</a:t>
            </a:r>
            <a:r>
              <a:rPr lang="en" sz="1400">
                <a:solidFill>
                  <a:srgbClr val="000000"/>
                </a:solidFill>
                <a:highlight>
                  <a:srgbClr val="FFFFFF"/>
                </a:highlight>
                <a:latin typeface="Courier New"/>
                <a:ea typeface="Courier New"/>
                <a:cs typeface="Courier New"/>
                <a:sym typeface="Courier New"/>
              </a:rPr>
              <a:t> value = 5;</a:t>
            </a:r>
            <a:endParaRPr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0000FF"/>
                </a:solidFill>
                <a:highlight>
                  <a:srgbClr val="FFFFFF"/>
                </a:highlight>
                <a:latin typeface="Courier New"/>
                <a:ea typeface="Courier New"/>
                <a:cs typeface="Courier New"/>
                <a:sym typeface="Courier New"/>
              </a:rPr>
              <a:t>int</a:t>
            </a:r>
            <a:r>
              <a:rPr lang="en" sz="1400">
                <a:solidFill>
                  <a:srgbClr val="000000"/>
                </a:solidFill>
                <a:highlight>
                  <a:srgbClr val="FFFFFF"/>
                </a:highlight>
                <a:latin typeface="Courier New"/>
                <a:ea typeface="Courier New"/>
                <a:cs typeface="Courier New"/>
                <a:sym typeface="Courier New"/>
              </a:rPr>
              <a:t> *ptr = &amp;value; </a:t>
            </a:r>
            <a:r>
              <a:rPr lang="en" sz="1400">
                <a:solidFill>
                  <a:srgbClr val="666666"/>
                </a:solidFill>
                <a:highlight>
                  <a:srgbClr val="FFFFFF"/>
                </a:highlight>
                <a:latin typeface="Courier New"/>
                <a:ea typeface="Courier New"/>
                <a:cs typeface="Courier New"/>
                <a:sym typeface="Courier New"/>
              </a:rPr>
              <a:t>// initialize ptr with address of variable value</a:t>
            </a:r>
            <a:endParaRPr sz="14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br>
              <a:rPr lang="en" sz="1400">
                <a:solidFill>
                  <a:srgbClr val="666666"/>
                </a:solidFill>
                <a:highlight>
                  <a:srgbClr val="FFFFFF"/>
                </a:highlight>
                <a:latin typeface="Courier New"/>
                <a:ea typeface="Courier New"/>
                <a:cs typeface="Courier New"/>
                <a:sym typeface="Courier New"/>
              </a:rPr>
            </a:br>
            <a:r>
              <a:rPr lang="en" sz="1400">
                <a:solidFill>
                  <a:srgbClr val="000000"/>
                </a:solidFill>
                <a:latin typeface="Verdana"/>
                <a:ea typeface="Verdana"/>
                <a:cs typeface="Verdana"/>
                <a:sym typeface="Verdana"/>
              </a:rPr>
              <a:t>The type of the pointer has to match the type of the variable being pointed to:</a:t>
            </a:r>
            <a:endParaRPr sz="1400">
              <a:solidFill>
                <a:srgbClr val="000000"/>
              </a:solidFill>
              <a:latin typeface="Verdana"/>
              <a:ea typeface="Verdana"/>
              <a:cs typeface="Verdana"/>
              <a:sym typeface="Verdana"/>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marR="50800" rtl="0" algn="l">
              <a:spcBef>
                <a:spcPts val="0"/>
              </a:spcBef>
              <a:spcAft>
                <a:spcPts val="0"/>
              </a:spcAft>
              <a:buNone/>
            </a:pPr>
            <a:r>
              <a:t/>
            </a:r>
            <a:endParaRPr sz="1400">
              <a:solidFill>
                <a:srgbClr val="000000"/>
              </a:solidFill>
              <a:highlight>
                <a:srgbClr val="F9F9F9"/>
              </a:highlight>
              <a:latin typeface="Courier New"/>
              <a:ea typeface="Courier New"/>
              <a:cs typeface="Courier New"/>
              <a:sym typeface="Courier New"/>
            </a:endParaRPr>
          </a:p>
          <a:p>
            <a:pPr indent="0" lvl="0" marL="0" rtl="0" algn="l">
              <a:spcBef>
                <a:spcPts val="0"/>
              </a:spcBef>
              <a:spcAft>
                <a:spcPts val="0"/>
              </a:spcAft>
              <a:buNone/>
            </a:pPr>
            <a:r>
              <a:t/>
            </a:r>
            <a:endParaRPr sz="1400"/>
          </a:p>
          <a:p>
            <a:pPr indent="0" lvl="0" marL="0" rtl="0" algn="l">
              <a:spcBef>
                <a:spcPts val="1600"/>
              </a:spcBef>
              <a:spcAft>
                <a:spcPts val="1600"/>
              </a:spcAft>
              <a:buNone/>
            </a:pPr>
            <a:r>
              <a:t/>
            </a:r>
            <a:endParaRPr sz="1400"/>
          </a:p>
        </p:txBody>
      </p:sp>
      <p:pic>
        <p:nvPicPr>
          <p:cNvPr id="86" name="Google Shape;86;p16"/>
          <p:cNvPicPr preferRelativeResize="0"/>
          <p:nvPr/>
        </p:nvPicPr>
        <p:blipFill>
          <a:blip r:embed="rId3">
            <a:alphaModFix/>
          </a:blip>
          <a:stretch>
            <a:fillRect/>
          </a:stretch>
        </p:blipFill>
        <p:spPr>
          <a:xfrm>
            <a:off x="1146608" y="2424808"/>
            <a:ext cx="6519850" cy="23114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Dereferencing pointers</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rPr>
              <a:t>A dereferenced pointer evaluates to the </a:t>
            </a:r>
            <a:r>
              <a:rPr i="1" lang="en" sz="1400">
                <a:solidFill>
                  <a:srgbClr val="000000"/>
                </a:solidFill>
                <a:highlight>
                  <a:srgbClr val="FFFFFF"/>
                </a:highlight>
              </a:rPr>
              <a:t>contents</a:t>
            </a:r>
            <a:r>
              <a:rPr lang="en" sz="1400">
                <a:solidFill>
                  <a:srgbClr val="000000"/>
                </a:solidFill>
                <a:highlight>
                  <a:srgbClr val="FFFFFF"/>
                </a:highlight>
              </a:rPr>
              <a:t> of the address it is pointing to.</a:t>
            </a:r>
            <a:endParaRPr sz="1400">
              <a:solidFill>
                <a:srgbClr val="000000"/>
              </a:solidFill>
              <a:highlight>
                <a:srgbClr val="FFFFFF"/>
              </a:highlight>
            </a:endParaRPr>
          </a:p>
          <a:p>
            <a:pPr indent="0" lvl="0" marL="0" rtl="0" algn="l">
              <a:spcBef>
                <a:spcPts val="1600"/>
              </a:spcBef>
              <a:spcAft>
                <a:spcPts val="0"/>
              </a:spcAft>
              <a:buNone/>
            </a:pPr>
            <a:r>
              <a:t/>
            </a:r>
            <a:endParaRPr sz="1400">
              <a:solidFill>
                <a:srgbClr val="000000"/>
              </a:solidFill>
              <a:highlight>
                <a:srgbClr val="FFFFFF"/>
              </a:highlight>
            </a:endParaRPr>
          </a:p>
          <a:p>
            <a:pPr indent="0" lvl="0" marL="0" rtl="0" algn="l">
              <a:spcBef>
                <a:spcPts val="1600"/>
              </a:spcBef>
              <a:spcAft>
                <a:spcPts val="0"/>
              </a:spcAft>
              <a:buNone/>
            </a:pPr>
            <a:r>
              <a:rPr lang="en" sz="1400">
                <a:solidFill>
                  <a:srgbClr val="000000"/>
                </a:solidFill>
                <a:highlight>
                  <a:srgbClr val="FFFFFF"/>
                </a:highlight>
              </a:rPr>
              <a:t>This is why pointers must have a type. Without a type, a pointer wouldn’t know how to interpret the contents it was pointing to when it was dereferenced. It’s also why the type of the pointer and the variable address it’s being assigned to must match. If they did not, when the pointer was dereferenced, it would misinterpret the bits as a different type.</a:t>
            </a:r>
            <a:endParaRPr sz="1400">
              <a:solidFill>
                <a:srgbClr val="000000"/>
              </a:solidFill>
              <a:highlight>
                <a:srgbClr val="FFFFFF"/>
              </a:highlight>
            </a:endParaRPr>
          </a:p>
          <a:p>
            <a:pPr indent="0" lvl="0" marL="0" rtl="0" algn="l">
              <a:spcBef>
                <a:spcPts val="1600"/>
              </a:spcBef>
              <a:spcAft>
                <a:spcPts val="0"/>
              </a:spcAft>
              <a:buNone/>
            </a:pPr>
            <a:r>
              <a:t/>
            </a:r>
            <a:endParaRPr sz="1400">
              <a:solidFill>
                <a:srgbClr val="000000"/>
              </a:solidFill>
              <a:highlight>
                <a:srgbClr val="FFFFFF"/>
              </a:highlight>
            </a:endParaRPr>
          </a:p>
          <a:p>
            <a:pPr indent="0" lvl="0" marL="0" rtl="0" algn="l">
              <a:spcBef>
                <a:spcPts val="1600"/>
              </a:spcBef>
              <a:spcAft>
                <a:spcPts val="0"/>
              </a:spcAft>
              <a:buNone/>
            </a:pPr>
            <a:r>
              <a:rPr lang="en" sz="1400">
                <a:solidFill>
                  <a:srgbClr val="000000"/>
                </a:solidFill>
              </a:rPr>
              <a:t>Once assigned, a pointer value can be reassigned to another value:</a:t>
            </a:r>
            <a:endParaRPr sz="1400">
              <a:solidFill>
                <a:srgbClr val="000000"/>
              </a:solidFill>
            </a:endParaRPr>
          </a:p>
          <a:p>
            <a:pPr indent="0" lvl="0" marL="0" rtl="0" algn="l">
              <a:spcBef>
                <a:spcPts val="1100"/>
              </a:spcBef>
              <a:spcAft>
                <a:spcPts val="0"/>
              </a:spcAft>
              <a:buNone/>
            </a:pPr>
            <a:r>
              <a:t/>
            </a:r>
            <a:endParaRPr sz="1400">
              <a:solidFill>
                <a:srgbClr val="000000"/>
              </a:solidFill>
            </a:endParaRPr>
          </a:p>
          <a:p>
            <a:pPr indent="0" lvl="0" marL="0" rtl="0" algn="l">
              <a:spcBef>
                <a:spcPts val="0"/>
              </a:spcBef>
              <a:spcAft>
                <a:spcPts val="1600"/>
              </a:spcAft>
              <a:buNone/>
            </a:pPr>
            <a:r>
              <a:t/>
            </a:r>
            <a:endParaRPr sz="1400">
              <a:solidFill>
                <a:srgbClr val="000000"/>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points</a:t>
            </a:r>
            <a:endParaRPr/>
          </a:p>
        </p:txBody>
      </p:sp>
      <p:sp>
        <p:nvSpPr>
          <p:cNvPr id="98" name="Google Shape;98;p18"/>
          <p:cNvSpPr txBox="1"/>
          <p:nvPr>
            <p:ph idx="1" type="body"/>
          </p:nvPr>
        </p:nvSpPr>
        <p:spPr>
          <a:xfrm>
            <a:off x="311700" y="1266325"/>
            <a:ext cx="8520600" cy="3732000"/>
          </a:xfrm>
          <a:prstGeom prst="rect">
            <a:avLst/>
          </a:prstGeom>
        </p:spPr>
        <p:txBody>
          <a:bodyPr anchorCtr="0" anchor="t" bIns="91425" lIns="91425" spcFirstLastPara="1" rIns="91425" wrap="square" tIns="91425">
            <a:noAutofit/>
          </a:bodyPr>
          <a:lstStyle/>
          <a:p>
            <a:pPr indent="-317500" lvl="0" marL="457200" rtl="0" algn="l">
              <a:spcBef>
                <a:spcPts val="800"/>
              </a:spcBef>
              <a:spcAft>
                <a:spcPts val="0"/>
              </a:spcAft>
              <a:buClr>
                <a:srgbClr val="000000"/>
              </a:buClr>
              <a:buSzPts val="1400"/>
              <a:buFont typeface="Verdana"/>
              <a:buAutoNum type="arabicPeriod"/>
            </a:pPr>
            <a:r>
              <a:rPr lang="en" sz="1400">
                <a:solidFill>
                  <a:srgbClr val="000000"/>
                </a:solidFill>
                <a:highlight>
                  <a:srgbClr val="FFFFFF"/>
                </a:highlight>
                <a:latin typeface="Verdana"/>
                <a:ea typeface="Verdana"/>
                <a:cs typeface="Verdana"/>
                <a:sym typeface="Verdana"/>
              </a:rPr>
              <a:t>ptr is the same as &amp;value</a:t>
            </a:r>
            <a:br>
              <a:rPr lang="en" sz="1400">
                <a:solidFill>
                  <a:srgbClr val="000000"/>
                </a:solidFill>
                <a:highlight>
                  <a:srgbClr val="FFFFFF"/>
                </a:highlight>
                <a:latin typeface="Verdana"/>
                <a:ea typeface="Verdana"/>
                <a:cs typeface="Verdana"/>
                <a:sym typeface="Verdana"/>
              </a:rPr>
            </a:br>
            <a:endParaRPr sz="1400">
              <a:solidFill>
                <a:srgbClr val="000000"/>
              </a:solidFill>
              <a:highlight>
                <a:srgbClr val="FFFFFF"/>
              </a:highlight>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AutoNum type="arabicPeriod"/>
            </a:pPr>
            <a:r>
              <a:rPr lang="en" sz="1400">
                <a:solidFill>
                  <a:srgbClr val="000000"/>
                </a:solidFill>
                <a:highlight>
                  <a:srgbClr val="FFFFFF"/>
                </a:highlight>
                <a:latin typeface="Verdana"/>
                <a:ea typeface="Verdana"/>
                <a:cs typeface="Verdana"/>
                <a:sym typeface="Verdana"/>
              </a:rPr>
              <a:t>*ptr is treated the same as value</a:t>
            </a:r>
            <a:endParaRPr sz="140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rPr lang="en" sz="1400">
                <a:solidFill>
                  <a:srgbClr val="000000"/>
                </a:solidFill>
                <a:highlight>
                  <a:srgbClr val="FFFFFF"/>
                </a:highlight>
                <a:latin typeface="Verdana"/>
                <a:ea typeface="Verdana"/>
                <a:cs typeface="Verdana"/>
                <a:sym typeface="Verdana"/>
              </a:rPr>
              <a:t>Because *ptr is treated the same as value, you can assign values to it just as if it were variable value! The following program prints </a:t>
            </a:r>
            <a:r>
              <a:rPr lang="en" sz="1400">
                <a:solidFill>
                  <a:srgbClr val="000000"/>
                </a:solidFill>
                <a:highlight>
                  <a:srgbClr val="FFFFFF"/>
                </a:highlight>
                <a:latin typeface="Courier New"/>
                <a:ea typeface="Courier New"/>
                <a:cs typeface="Courier New"/>
                <a:sym typeface="Courier New"/>
              </a:rPr>
              <a:t>7</a:t>
            </a:r>
            <a:r>
              <a:rPr lang="en" sz="1400">
                <a:solidFill>
                  <a:srgbClr val="000000"/>
                </a:solidFill>
                <a:highlight>
                  <a:srgbClr val="FFFFFF"/>
                </a:highlight>
                <a:latin typeface="Verdana"/>
                <a:ea typeface="Verdana"/>
                <a:cs typeface="Verdana"/>
                <a:sym typeface="Verdana"/>
              </a:rPr>
              <a:t>:</a:t>
            </a:r>
            <a:endParaRPr sz="140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marR="50800" rtl="0" algn="l">
              <a:spcBef>
                <a:spcPts val="0"/>
              </a:spcBef>
              <a:spcAft>
                <a:spcPts val="0"/>
              </a:spcAft>
              <a:buNone/>
            </a:pPr>
            <a:r>
              <a:rPr lang="en" sz="1400">
                <a:solidFill>
                  <a:srgbClr val="0000FF"/>
                </a:solidFill>
                <a:highlight>
                  <a:srgbClr val="FFFFFF"/>
                </a:highlight>
                <a:latin typeface="Courier New"/>
                <a:ea typeface="Courier New"/>
                <a:cs typeface="Courier New"/>
                <a:sym typeface="Courier New"/>
              </a:rPr>
              <a:t>int</a:t>
            </a:r>
            <a:r>
              <a:rPr lang="en" sz="1400">
                <a:solidFill>
                  <a:srgbClr val="000000"/>
                </a:solidFill>
                <a:highlight>
                  <a:srgbClr val="FFFFFF"/>
                </a:highlight>
                <a:latin typeface="Courier New"/>
                <a:ea typeface="Courier New"/>
                <a:cs typeface="Courier New"/>
                <a:sym typeface="Courier New"/>
              </a:rPr>
              <a:t> value = 5;</a:t>
            </a:r>
            <a:endParaRPr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0000FF"/>
                </a:solidFill>
                <a:highlight>
                  <a:srgbClr val="FFFFFF"/>
                </a:highlight>
                <a:latin typeface="Courier New"/>
                <a:ea typeface="Courier New"/>
                <a:cs typeface="Courier New"/>
                <a:sym typeface="Courier New"/>
              </a:rPr>
              <a:t>int</a:t>
            </a:r>
            <a:r>
              <a:rPr lang="en" sz="1400">
                <a:solidFill>
                  <a:srgbClr val="000000"/>
                </a:solidFill>
                <a:highlight>
                  <a:srgbClr val="FFFFFF"/>
                </a:highlight>
                <a:latin typeface="Courier New"/>
                <a:ea typeface="Courier New"/>
                <a:cs typeface="Courier New"/>
                <a:sym typeface="Courier New"/>
              </a:rPr>
              <a:t> *ptr = &amp;value; </a:t>
            </a:r>
            <a:r>
              <a:rPr lang="en" sz="1400">
                <a:solidFill>
                  <a:srgbClr val="666666"/>
                </a:solidFill>
                <a:highlight>
                  <a:srgbClr val="FFFFFF"/>
                </a:highlight>
                <a:latin typeface="Courier New"/>
                <a:ea typeface="Courier New"/>
                <a:cs typeface="Courier New"/>
                <a:sym typeface="Courier New"/>
              </a:rPr>
              <a:t>// ptr points to value</a:t>
            </a:r>
            <a:endParaRPr sz="14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endParaRPr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*ptr = 7; </a:t>
            </a:r>
            <a:r>
              <a:rPr lang="en" sz="1400">
                <a:solidFill>
                  <a:srgbClr val="666666"/>
                </a:solidFill>
                <a:highlight>
                  <a:srgbClr val="FFFFFF"/>
                </a:highlight>
                <a:latin typeface="Courier New"/>
                <a:ea typeface="Courier New"/>
                <a:cs typeface="Courier New"/>
                <a:sym typeface="Courier New"/>
              </a:rPr>
              <a:t>// *ptr is the same as value, which is assigned 7</a:t>
            </a:r>
            <a:endParaRPr sz="14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38761D"/>
                </a:solidFill>
                <a:highlight>
                  <a:srgbClr val="FFFFFF"/>
                </a:highlight>
                <a:latin typeface="Courier New"/>
                <a:ea typeface="Courier New"/>
                <a:cs typeface="Courier New"/>
                <a:sym typeface="Courier New"/>
              </a:rPr>
              <a:t>std::cout</a:t>
            </a:r>
            <a:r>
              <a:rPr lang="en" sz="1400">
                <a:solidFill>
                  <a:srgbClr val="000000"/>
                </a:solidFill>
                <a:highlight>
                  <a:srgbClr val="FFFFFF"/>
                </a:highlight>
                <a:latin typeface="Courier New"/>
                <a:ea typeface="Courier New"/>
                <a:cs typeface="Courier New"/>
                <a:sym typeface="Courier New"/>
              </a:rPr>
              <a:t> &lt;&lt; value; </a:t>
            </a:r>
            <a:r>
              <a:rPr lang="en" sz="1400">
                <a:solidFill>
                  <a:srgbClr val="666666"/>
                </a:solidFill>
                <a:highlight>
                  <a:srgbClr val="FFFFFF"/>
                </a:highlight>
                <a:latin typeface="Courier New"/>
                <a:ea typeface="Courier New"/>
                <a:cs typeface="Courier New"/>
                <a:sym typeface="Courier New"/>
              </a:rPr>
              <a:t>// prints 7</a:t>
            </a:r>
            <a:endParaRPr sz="14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t/>
            </a:r>
            <a:endParaRPr sz="1400">
              <a:solidFill>
                <a:srgbClr val="000000"/>
              </a:solidFill>
              <a:highlight>
                <a:srgbClr val="FFFFFF"/>
              </a:highlight>
              <a:latin typeface="Courier New"/>
              <a:ea typeface="Courier New"/>
              <a:cs typeface="Courier New"/>
              <a:sym typeface="Courier New"/>
            </a:endParaRPr>
          </a:p>
          <a:p>
            <a:pPr indent="-317500" lvl="0" marL="457200" rtl="0" algn="l">
              <a:spcBef>
                <a:spcPts val="0"/>
              </a:spcBef>
              <a:spcAft>
                <a:spcPts val="0"/>
              </a:spcAft>
              <a:buClr>
                <a:srgbClr val="000000"/>
              </a:buClr>
              <a:buSzPts val="1400"/>
              <a:buChar char="-"/>
            </a:pPr>
            <a:r>
              <a:rPr i="1" lang="en" sz="1400">
                <a:solidFill>
                  <a:srgbClr val="000000"/>
                </a:solidFill>
                <a:highlight>
                  <a:srgbClr val="FFFFFF"/>
                </a:highlight>
              </a:rPr>
              <a:t>Try sizeof with pointers</a:t>
            </a:r>
            <a:endParaRPr i="1" sz="1400">
              <a:solidFill>
                <a:srgbClr val="000000"/>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Null Pointers</a:t>
            </a:r>
            <a:endParaRPr/>
          </a:p>
        </p:txBody>
      </p:sp>
      <p:sp>
        <p:nvSpPr>
          <p:cNvPr id="104" name="Google Shape;104;p19"/>
          <p:cNvSpPr txBox="1"/>
          <p:nvPr>
            <p:ph idx="1" type="body"/>
          </p:nvPr>
        </p:nvSpPr>
        <p:spPr>
          <a:xfrm>
            <a:off x="311700" y="1266325"/>
            <a:ext cx="8520600" cy="36819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1400">
                <a:solidFill>
                  <a:srgbClr val="000000"/>
                </a:solidFill>
                <a:highlight>
                  <a:srgbClr val="FFFFFF"/>
                </a:highlight>
              </a:rPr>
              <a:t>Just like normal variables, pointers are not initialized when they are instantiated. Unless a value is assigned, a pointer will point to some garbage address by default. </a:t>
            </a:r>
            <a:endParaRPr sz="1400">
              <a:solidFill>
                <a:srgbClr val="000000"/>
              </a:solidFill>
              <a:highlight>
                <a:srgbClr val="FFFFFF"/>
              </a:highlight>
            </a:endParaRPr>
          </a:p>
          <a:p>
            <a:pPr indent="0" lvl="0" marL="0" rtl="0" algn="l">
              <a:spcBef>
                <a:spcPts val="1100"/>
              </a:spcBef>
              <a:spcAft>
                <a:spcPts val="0"/>
              </a:spcAft>
              <a:buNone/>
            </a:pPr>
            <a:r>
              <a:rPr lang="en" sz="1400">
                <a:solidFill>
                  <a:srgbClr val="000000"/>
                </a:solidFill>
                <a:highlight>
                  <a:srgbClr val="FFFFFF"/>
                </a:highlight>
              </a:rPr>
              <a:t>Besides memory addresses, there is one additional value that a pointer can hold: a null value. A </a:t>
            </a:r>
            <a:r>
              <a:rPr b="1" lang="en" sz="1400">
                <a:solidFill>
                  <a:srgbClr val="000000"/>
                </a:solidFill>
                <a:highlight>
                  <a:srgbClr val="FFFFFF"/>
                </a:highlight>
              </a:rPr>
              <a:t>null value</a:t>
            </a:r>
            <a:r>
              <a:rPr lang="en" sz="1400">
                <a:solidFill>
                  <a:srgbClr val="000000"/>
                </a:solidFill>
                <a:highlight>
                  <a:srgbClr val="FFFFFF"/>
                </a:highlight>
              </a:rPr>
              <a:t> is a special value that means the pointer is not pointing at anything. A pointer holding a null value is called a </a:t>
            </a:r>
            <a:r>
              <a:rPr b="1" lang="en" sz="1400">
                <a:solidFill>
                  <a:srgbClr val="000000"/>
                </a:solidFill>
                <a:highlight>
                  <a:srgbClr val="FFFFFF"/>
                </a:highlight>
              </a:rPr>
              <a:t>null pointer</a:t>
            </a:r>
            <a:r>
              <a:rPr lang="en" sz="1400">
                <a:solidFill>
                  <a:srgbClr val="000000"/>
                </a:solidFill>
                <a:highlight>
                  <a:srgbClr val="FFFFFF"/>
                </a:highlight>
              </a:rPr>
              <a:t>.</a:t>
            </a:r>
            <a:endParaRPr sz="1400">
              <a:solidFill>
                <a:srgbClr val="000000"/>
              </a:solidFill>
              <a:highlight>
                <a:srgbClr val="FFFFFF"/>
              </a:highlight>
            </a:endParaRPr>
          </a:p>
          <a:p>
            <a:pPr indent="0" lvl="0" marL="0" rtl="0" algn="l">
              <a:spcBef>
                <a:spcPts val="1100"/>
              </a:spcBef>
              <a:spcAft>
                <a:spcPts val="0"/>
              </a:spcAft>
              <a:buNone/>
            </a:pPr>
            <a:r>
              <a:rPr lang="en" sz="1400">
                <a:solidFill>
                  <a:srgbClr val="000000"/>
                </a:solidFill>
                <a:highlight>
                  <a:srgbClr val="FFFFFF"/>
                </a:highlight>
              </a:rPr>
              <a:t>In C++, we can assign a pointer a null value by initializing or assigning it the literal 0 or keyword NULL </a:t>
            </a:r>
            <a:endParaRPr sz="1400">
              <a:solidFill>
                <a:srgbClr val="000000"/>
              </a:solidFill>
              <a:highlight>
                <a:srgbClr val="FFFFFF"/>
              </a:highlight>
            </a:endParaRPr>
          </a:p>
          <a:p>
            <a:pPr indent="0" lvl="0" marL="0" rtl="0" algn="l">
              <a:spcBef>
                <a:spcPts val="1600"/>
              </a:spcBef>
              <a:spcAft>
                <a:spcPts val="0"/>
              </a:spcAft>
              <a:buNone/>
            </a:pPr>
            <a:r>
              <a:rPr lang="en" sz="1400">
                <a:solidFill>
                  <a:srgbClr val="0000FF"/>
                </a:solidFill>
                <a:highlight>
                  <a:srgbClr val="FFFFFF"/>
                </a:highlight>
                <a:latin typeface="Courier New"/>
                <a:ea typeface="Courier New"/>
                <a:cs typeface="Courier New"/>
                <a:sym typeface="Courier New"/>
              </a:rPr>
              <a:t>float</a:t>
            </a:r>
            <a:r>
              <a:rPr lang="en" sz="1400">
                <a:solidFill>
                  <a:srgbClr val="000000"/>
                </a:solidFill>
                <a:highlight>
                  <a:srgbClr val="FFFFFF"/>
                </a:highlight>
                <a:latin typeface="Courier New"/>
                <a:ea typeface="Courier New"/>
                <a:cs typeface="Courier New"/>
                <a:sym typeface="Courier New"/>
              </a:rPr>
              <a:t> *ptr { 0 };</a:t>
            </a:r>
            <a:endParaRPr sz="14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lang="en" sz="1400">
                <a:solidFill>
                  <a:srgbClr val="000000"/>
                </a:solidFill>
                <a:highlight>
                  <a:srgbClr val="FFFFFF"/>
                </a:highlight>
              </a:rPr>
              <a:t>Pointers convert to boolean false if they are null, and boolean true if they are non-null. </a:t>
            </a:r>
            <a:endParaRPr sz="1400">
              <a:solidFill>
                <a:srgbClr val="000000"/>
              </a:solidFill>
              <a:highlight>
                <a:srgbClr val="FFFFFF"/>
              </a:highlight>
            </a:endParaRPr>
          </a:p>
          <a:p>
            <a:pPr indent="0" lvl="0" marL="0" rtl="0" algn="l">
              <a:spcBef>
                <a:spcPts val="1100"/>
              </a:spcBef>
              <a:spcAft>
                <a:spcPts val="0"/>
              </a:spcAft>
              <a:buNone/>
            </a:pPr>
            <a:r>
              <a:rPr i="1" lang="en" sz="1400">
                <a:solidFill>
                  <a:srgbClr val="FF0000"/>
                </a:solidFill>
                <a:highlight>
                  <a:srgbClr val="FFFFFF"/>
                </a:highlight>
              </a:rPr>
              <a:t>Best practice: Initialize your pointers to a null value if you’re not giving them another value</a:t>
            </a:r>
            <a:r>
              <a:rPr lang="en" sz="1400">
                <a:solidFill>
                  <a:srgbClr val="FF0000"/>
                </a:solidFill>
                <a:highlight>
                  <a:srgbClr val="FFFFFF"/>
                </a:highlight>
              </a:rPr>
              <a:t>.</a:t>
            </a:r>
            <a:endParaRPr sz="1400">
              <a:solidFill>
                <a:srgbClr val="FF0000"/>
              </a:solidFill>
              <a:highlight>
                <a:srgbClr val="FFFFFF"/>
              </a:highlight>
            </a:endParaRPr>
          </a:p>
          <a:p>
            <a:pPr indent="0" lvl="0" marL="0" rtl="0" algn="l">
              <a:spcBef>
                <a:spcPts val="1100"/>
              </a:spcBef>
              <a:spcAft>
                <a:spcPts val="1600"/>
              </a:spcAft>
              <a:buNone/>
            </a:pPr>
            <a:r>
              <a:rPr lang="en" sz="1400">
                <a:solidFill>
                  <a:srgbClr val="000000"/>
                </a:solidFill>
                <a:highlight>
                  <a:srgbClr val="FFFFFF"/>
                </a:highlight>
              </a:rPr>
              <a:t>Don't</a:t>
            </a:r>
            <a:r>
              <a:rPr lang="en" sz="1400">
                <a:solidFill>
                  <a:srgbClr val="000000"/>
                </a:solidFill>
                <a:highlight>
                  <a:srgbClr val="FFFFFF"/>
                </a:highlight>
              </a:rPr>
              <a:t> try to </a:t>
            </a:r>
            <a:r>
              <a:rPr lang="en" sz="1400">
                <a:solidFill>
                  <a:srgbClr val="000000"/>
                </a:solidFill>
                <a:highlight>
                  <a:srgbClr val="FFFFFF"/>
                </a:highlight>
              </a:rPr>
              <a:t>dereference</a:t>
            </a:r>
            <a:r>
              <a:rPr lang="en" sz="1400">
                <a:solidFill>
                  <a:srgbClr val="000000"/>
                </a:solidFill>
                <a:highlight>
                  <a:srgbClr val="FFFFFF"/>
                </a:highlight>
              </a:rPr>
              <a:t> a null pointer, why? </a:t>
            </a:r>
            <a:endParaRPr sz="1400">
              <a:solidFill>
                <a:srgbClr val="000000"/>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Pointers and arrays</a:t>
            </a:r>
            <a:endParaRPr/>
          </a:p>
        </p:txBody>
      </p:sp>
      <p:sp>
        <p:nvSpPr>
          <p:cNvPr id="110" name="Google Shape;110;p20"/>
          <p:cNvSpPr txBox="1"/>
          <p:nvPr>
            <p:ph idx="1" type="body"/>
          </p:nvPr>
        </p:nvSpPr>
        <p:spPr>
          <a:xfrm>
            <a:off x="0" y="1280275"/>
            <a:ext cx="9241800" cy="3690000"/>
          </a:xfrm>
          <a:prstGeom prst="rect">
            <a:avLst/>
          </a:prstGeom>
        </p:spPr>
        <p:txBody>
          <a:bodyPr anchorCtr="0" anchor="t" bIns="91425" lIns="91425" spcFirstLastPara="1" rIns="91425" wrap="square" tIns="91425">
            <a:noAutofit/>
          </a:bodyPr>
          <a:lstStyle/>
          <a:p>
            <a:pPr indent="0" lvl="0" marL="0" marR="50800" rtl="0" algn="l">
              <a:spcBef>
                <a:spcPts val="0"/>
              </a:spcBef>
              <a:spcAft>
                <a:spcPts val="0"/>
              </a:spcAft>
              <a:buNone/>
            </a:pPr>
            <a:r>
              <a:rPr lang="en" sz="1400">
                <a:solidFill>
                  <a:srgbClr val="38761D"/>
                </a:solidFill>
                <a:highlight>
                  <a:srgbClr val="FFFFFF"/>
                </a:highlight>
                <a:latin typeface="Courier New"/>
                <a:ea typeface="Courier New"/>
                <a:cs typeface="Courier New"/>
                <a:sym typeface="Courier New"/>
              </a:rPr>
              <a:t>#include &lt;iostream&gt;</a:t>
            </a:r>
            <a:endParaRPr sz="1400">
              <a:solidFill>
                <a:srgbClr val="38761D"/>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endParaRPr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0000FF"/>
                </a:solidFill>
                <a:highlight>
                  <a:srgbClr val="FFFFFF"/>
                </a:highlight>
                <a:latin typeface="Courier New"/>
                <a:ea typeface="Courier New"/>
                <a:cs typeface="Courier New"/>
                <a:sym typeface="Courier New"/>
              </a:rPr>
              <a:t>int</a:t>
            </a:r>
            <a:r>
              <a:rPr lang="en" sz="1400">
                <a:solidFill>
                  <a:srgbClr val="000000"/>
                </a:solidFill>
                <a:highlight>
                  <a:srgbClr val="FFFFFF"/>
                </a:highlight>
                <a:latin typeface="Courier New"/>
                <a:ea typeface="Courier New"/>
                <a:cs typeface="Courier New"/>
                <a:sym typeface="Courier New"/>
              </a:rPr>
              <a:t> main()</a:t>
            </a:r>
            <a:endParaRPr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int</a:t>
            </a:r>
            <a:r>
              <a:rPr lang="en" sz="1400">
                <a:solidFill>
                  <a:srgbClr val="000000"/>
                </a:solidFill>
                <a:highlight>
                  <a:srgbClr val="FFFFFF"/>
                </a:highlight>
                <a:latin typeface="Courier New"/>
                <a:ea typeface="Courier New"/>
                <a:cs typeface="Courier New"/>
                <a:sym typeface="Courier New"/>
              </a:rPr>
              <a:t> array[5] = { 9, 7, 5, 3, 1 };</a:t>
            </a:r>
            <a:endParaRPr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endParaRPr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666666"/>
                </a:solidFill>
                <a:highlight>
                  <a:srgbClr val="FFFFFF"/>
                </a:highlight>
                <a:latin typeface="Courier New"/>
                <a:ea typeface="Courier New"/>
                <a:cs typeface="Courier New"/>
                <a:sym typeface="Courier New"/>
              </a:rPr>
              <a:t>    // print address of the array's first element</a:t>
            </a:r>
            <a:endParaRPr sz="14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r>
              <a:rPr lang="en" sz="1400">
                <a:solidFill>
                  <a:srgbClr val="38761D"/>
                </a:solidFill>
                <a:highlight>
                  <a:srgbClr val="FFFFFF"/>
                </a:highlight>
                <a:latin typeface="Courier New"/>
                <a:ea typeface="Courier New"/>
                <a:cs typeface="Courier New"/>
                <a:sym typeface="Courier New"/>
              </a:rPr>
              <a:t>std::cout</a:t>
            </a:r>
            <a:r>
              <a:rPr lang="en" sz="1400">
                <a:solidFill>
                  <a:srgbClr val="000000"/>
                </a:solidFill>
                <a:highlight>
                  <a:srgbClr val="FFFFFF"/>
                </a:highlight>
                <a:latin typeface="Courier New"/>
                <a:ea typeface="Courier New"/>
                <a:cs typeface="Courier New"/>
                <a:sym typeface="Courier New"/>
              </a:rPr>
              <a:t> &lt;&lt; </a:t>
            </a:r>
            <a:r>
              <a:rPr lang="en" sz="1400">
                <a:solidFill>
                  <a:srgbClr val="FF0000"/>
                </a:solidFill>
                <a:highlight>
                  <a:srgbClr val="FFFFFF"/>
                </a:highlight>
                <a:latin typeface="Courier New"/>
                <a:ea typeface="Courier New"/>
                <a:cs typeface="Courier New"/>
                <a:sym typeface="Courier New"/>
              </a:rPr>
              <a:t>"Element 0 has address: "</a:t>
            </a:r>
            <a:r>
              <a:rPr lang="en" sz="1400">
                <a:solidFill>
                  <a:srgbClr val="000000"/>
                </a:solidFill>
                <a:highlight>
                  <a:srgbClr val="FFFFFF"/>
                </a:highlight>
                <a:latin typeface="Courier New"/>
                <a:ea typeface="Courier New"/>
                <a:cs typeface="Courier New"/>
                <a:sym typeface="Courier New"/>
              </a:rPr>
              <a:t> &lt;&lt; &amp;array[0] &lt;&lt; </a:t>
            </a:r>
            <a:r>
              <a:rPr lang="en" sz="1400">
                <a:solidFill>
                  <a:srgbClr val="BF9000"/>
                </a:solidFill>
                <a:highlight>
                  <a:srgbClr val="FFFFFF"/>
                </a:highlight>
                <a:latin typeface="Courier New"/>
                <a:ea typeface="Courier New"/>
                <a:cs typeface="Courier New"/>
                <a:sym typeface="Courier New"/>
              </a:rPr>
              <a:t>'\n'</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endParaRPr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666666"/>
                </a:solidFill>
                <a:highlight>
                  <a:srgbClr val="FFFFFF"/>
                </a:highlight>
                <a:latin typeface="Courier New"/>
                <a:ea typeface="Courier New"/>
                <a:cs typeface="Courier New"/>
                <a:sym typeface="Courier New"/>
              </a:rPr>
              <a:t>    // print the value of the pointer the array decays to</a:t>
            </a:r>
            <a:endParaRPr sz="14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r>
              <a:rPr lang="en" sz="1400">
                <a:solidFill>
                  <a:srgbClr val="38761D"/>
                </a:solidFill>
                <a:highlight>
                  <a:srgbClr val="FFFFFF"/>
                </a:highlight>
                <a:latin typeface="Courier New"/>
                <a:ea typeface="Courier New"/>
                <a:cs typeface="Courier New"/>
                <a:sym typeface="Courier New"/>
              </a:rPr>
              <a:t>std::cout</a:t>
            </a:r>
            <a:r>
              <a:rPr lang="en" sz="1400">
                <a:solidFill>
                  <a:srgbClr val="000000"/>
                </a:solidFill>
                <a:highlight>
                  <a:srgbClr val="FFFFFF"/>
                </a:highlight>
                <a:latin typeface="Courier New"/>
                <a:ea typeface="Courier New"/>
                <a:cs typeface="Courier New"/>
                <a:sym typeface="Courier New"/>
              </a:rPr>
              <a:t> &lt;&lt; </a:t>
            </a:r>
            <a:r>
              <a:rPr lang="en" sz="1400">
                <a:solidFill>
                  <a:srgbClr val="FF0000"/>
                </a:solidFill>
                <a:highlight>
                  <a:srgbClr val="FFFFFF"/>
                </a:highlight>
                <a:latin typeface="Courier New"/>
                <a:ea typeface="Courier New"/>
                <a:cs typeface="Courier New"/>
                <a:sym typeface="Courier New"/>
              </a:rPr>
              <a:t>"The array decays to a pointer holding address: "</a:t>
            </a:r>
            <a:r>
              <a:rPr lang="en" sz="1400">
                <a:solidFill>
                  <a:srgbClr val="000000"/>
                </a:solidFill>
                <a:highlight>
                  <a:srgbClr val="FFFFFF"/>
                </a:highlight>
                <a:latin typeface="Courier New"/>
                <a:ea typeface="Courier New"/>
                <a:cs typeface="Courier New"/>
                <a:sym typeface="Courier New"/>
              </a:rPr>
              <a:t> &lt;&lt; array &lt;&lt; </a:t>
            </a:r>
            <a:r>
              <a:rPr lang="en" sz="1400">
                <a:solidFill>
                  <a:srgbClr val="BF9000"/>
                </a:solidFill>
                <a:highlight>
                  <a:srgbClr val="FFFFFF"/>
                </a:highlight>
                <a:latin typeface="Courier New"/>
                <a:ea typeface="Courier New"/>
                <a:cs typeface="Courier New"/>
                <a:sym typeface="Courier New"/>
              </a:rPr>
              <a:t>'\n'</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endParaRPr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return 0;</a:t>
            </a:r>
            <a:endParaRPr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sz="1400">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