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8f3e9e3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8f3e9e3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8f3e9e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8f3e9e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8f3e9e3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8f3e9e3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8f3e9e3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8f3e9e3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8f3e9e3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8f3e9e3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8f3e9e3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8f3e9e3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8f3e9e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8f3e9e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b8f3e9e3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8f3e9e3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8f3e9e3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8f3e9e3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Structs</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Void Pointers</a:t>
            </a:r>
            <a:endParaRPr/>
          </a:p>
        </p:txBody>
      </p:sp>
      <p:sp>
        <p:nvSpPr>
          <p:cNvPr id="73" name="Google Shape;73;p14"/>
          <p:cNvSpPr txBox="1"/>
          <p:nvPr>
            <p:ph idx="1" type="body"/>
          </p:nvPr>
        </p:nvSpPr>
        <p:spPr>
          <a:xfrm>
            <a:off x="311700" y="1266325"/>
            <a:ext cx="8520600" cy="3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The </a:t>
            </a:r>
            <a:r>
              <a:rPr b="1" lang="en" sz="1200">
                <a:solidFill>
                  <a:srgbClr val="000000"/>
                </a:solidFill>
                <a:highlight>
                  <a:srgbClr val="FFFFFF"/>
                </a:highlight>
              </a:rPr>
              <a:t>void pointer</a:t>
            </a:r>
            <a:r>
              <a:rPr lang="en" sz="1200">
                <a:solidFill>
                  <a:srgbClr val="000000"/>
                </a:solidFill>
                <a:highlight>
                  <a:srgbClr val="FFFFFF"/>
                </a:highlight>
              </a:rPr>
              <a:t>, also known as the generic pointer, is a special type of pointer that can be pointed at objects of any data type! A void pointer is declared like a normal pointer, using the void keyword as the pointer’s type.</a:t>
            </a:r>
            <a:endParaRPr sz="1200">
              <a:solidFill>
                <a:srgbClr val="000000"/>
              </a:solidFill>
              <a:highlight>
                <a:srgbClr val="FFFFFF"/>
              </a:highlight>
            </a:endParaRPr>
          </a:p>
          <a:p>
            <a:pPr indent="0" lvl="0" marL="0" marR="50800" rtl="0" algn="l">
              <a:spcBef>
                <a:spcPts val="160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nValue;</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float</a:t>
            </a:r>
            <a:r>
              <a:rPr b="1" lang="en" sz="1200">
                <a:solidFill>
                  <a:srgbClr val="000000"/>
                </a:solidFill>
                <a:highlight>
                  <a:srgbClr val="FFFFFF"/>
                </a:highlight>
                <a:latin typeface="Courier New"/>
                <a:ea typeface="Courier New"/>
                <a:cs typeface="Courier New"/>
                <a:sym typeface="Courier New"/>
              </a:rPr>
              <a:t> fValue;</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void</a:t>
            </a:r>
            <a:r>
              <a:rPr b="1" lang="en" sz="1200">
                <a:solidFill>
                  <a:srgbClr val="000000"/>
                </a:solidFill>
                <a:highlight>
                  <a:srgbClr val="FFFFFF"/>
                </a:highlight>
                <a:latin typeface="Courier New"/>
                <a:ea typeface="Courier New"/>
                <a:cs typeface="Courier New"/>
                <a:sym typeface="Courier New"/>
              </a:rPr>
              <a:t> *ptr;</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ptr = &amp;nValue; </a:t>
            </a:r>
            <a:r>
              <a:rPr b="1" lang="en" sz="1200">
                <a:solidFill>
                  <a:srgbClr val="666666"/>
                </a:solidFill>
                <a:highlight>
                  <a:srgbClr val="FFFFFF"/>
                </a:highlight>
                <a:latin typeface="Courier New"/>
                <a:ea typeface="Courier New"/>
                <a:cs typeface="Courier New"/>
                <a:sym typeface="Courier New"/>
              </a:rPr>
              <a:t>// valid</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ptr = &amp;fValue; </a:t>
            </a:r>
            <a:r>
              <a:rPr b="1" lang="en" sz="1200">
                <a:solidFill>
                  <a:srgbClr val="666666"/>
                </a:solidFill>
                <a:highlight>
                  <a:srgbClr val="FFFFFF"/>
                </a:highlight>
                <a:latin typeface="Courier New"/>
                <a:ea typeface="Courier New"/>
                <a:cs typeface="Courier New"/>
                <a:sym typeface="Courier New"/>
              </a:rPr>
              <a:t>// valid</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highlight>
                  <a:srgbClr val="FFFFFF"/>
                </a:highlight>
              </a:rPr>
              <a:t>However, because the void pointer does not know what type of object it is pointing to, it cannot be dereferenced directly! Rather, the void pointer must first be explicitly cast to another pointer type before it is dereferenced.</a:t>
            </a:r>
            <a:endParaRPr sz="1200">
              <a:solidFill>
                <a:srgbClr val="000000"/>
              </a:solidFill>
              <a:highlight>
                <a:srgbClr val="FFFFFF"/>
              </a:highlight>
            </a:endParaRPr>
          </a:p>
          <a:p>
            <a:pPr indent="0" lvl="0" marL="0" marR="50800" rtl="0" algn="l">
              <a:spcBef>
                <a:spcPts val="1600"/>
              </a:spcBef>
              <a:spcAft>
                <a:spcPts val="0"/>
              </a:spcAft>
              <a:buNone/>
            </a:pP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*ptr &lt;&lt; </a:t>
            </a:r>
            <a:r>
              <a:rPr b="1" lang="en" sz="1200">
                <a:solidFill>
                  <a:srgbClr val="38761D"/>
                </a:solidFill>
                <a:highlight>
                  <a:srgbClr val="FFFFFF"/>
                </a:highlight>
                <a:latin typeface="Courier New"/>
                <a:ea typeface="Courier New"/>
                <a:cs typeface="Courier New"/>
                <a:sym typeface="Courier New"/>
              </a:rPr>
              <a:t>std::endl</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//this won’t work for void pointers</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*static_cast&lt;int*&gt;(ptr) &lt;&lt; </a:t>
            </a:r>
            <a:r>
              <a:rPr b="1" lang="en" sz="1200">
                <a:solidFill>
                  <a:srgbClr val="38761D"/>
                </a:solidFill>
                <a:highlight>
                  <a:srgbClr val="FFFFFF"/>
                </a:highlight>
                <a:latin typeface="Courier New"/>
                <a:ea typeface="Courier New"/>
                <a:cs typeface="Courier New"/>
                <a:sym typeface="Courier New"/>
              </a:rPr>
              <a:t>std::endl</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//this will work</a:t>
            </a:r>
            <a:endParaRPr b="1" sz="1200">
              <a:solidFill>
                <a:srgbClr val="666666"/>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2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of Pointers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Fixed arrays:</a:t>
            </a:r>
            <a:endParaRPr>
              <a:solidFill>
                <a:srgbClr val="000000"/>
              </a:solidFill>
            </a:endParaRPr>
          </a:p>
          <a:p>
            <a:pPr indent="0" lvl="0" marL="0" rtl="0" algn="l">
              <a:spcBef>
                <a:spcPts val="1600"/>
              </a:spcBef>
              <a:spcAft>
                <a:spcPts val="0"/>
              </a:spcAft>
              <a:buNone/>
            </a:pPr>
            <a:r>
              <a:rPr lang="en">
                <a:solidFill>
                  <a:srgbClr val="000000"/>
                </a:solidFill>
                <a:latin typeface="Courier New"/>
                <a:ea typeface="Courier New"/>
                <a:cs typeface="Courier New"/>
                <a:sym typeface="Courier New"/>
              </a:rPr>
              <a:t>i</a:t>
            </a:r>
            <a:r>
              <a:rPr lang="en">
                <a:solidFill>
                  <a:srgbClr val="000000"/>
                </a:solidFill>
                <a:latin typeface="Courier New"/>
                <a:ea typeface="Courier New"/>
                <a:cs typeface="Courier New"/>
                <a:sym typeface="Courier New"/>
              </a:rPr>
              <a:t>nt* array[count];</a:t>
            </a:r>
            <a:endParaRPr>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a:solidFill>
                  <a:srgbClr val="000000"/>
                </a:solidFill>
              </a:rPr>
              <a:t>Dynamic arrays:</a:t>
            </a:r>
            <a:endParaRPr>
              <a:solidFill>
                <a:srgbClr val="000000"/>
              </a:solidFill>
            </a:endParaRPr>
          </a:p>
          <a:p>
            <a:pPr indent="0" lvl="0" marL="0" rtl="0" algn="l">
              <a:spcBef>
                <a:spcPts val="1600"/>
              </a:spcBef>
              <a:spcAft>
                <a:spcPts val="1600"/>
              </a:spcAft>
              <a:buNone/>
            </a:pPr>
            <a:r>
              <a:rPr lang="en">
                <a:solidFill>
                  <a:srgbClr val="000000"/>
                </a:solidFill>
                <a:latin typeface="Courier New"/>
                <a:ea typeface="Courier New"/>
                <a:cs typeface="Courier New"/>
                <a:sym typeface="Courier New"/>
              </a:rPr>
              <a:t>int* *array = new int*[5];</a:t>
            </a:r>
            <a:endParaRPr>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to Pointers</a:t>
            </a:r>
            <a:endParaRPr/>
          </a:p>
        </p:txBody>
      </p:sp>
      <p:sp>
        <p:nvSpPr>
          <p:cNvPr id="85" name="Google Shape;85;p16"/>
          <p:cNvSpPr txBox="1"/>
          <p:nvPr>
            <p:ph idx="1" type="body"/>
          </p:nvPr>
        </p:nvSpPr>
        <p:spPr>
          <a:xfrm>
            <a:off x="311700" y="1078300"/>
            <a:ext cx="8520600" cy="396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8761D"/>
                </a:solidFill>
                <a:highlight>
                  <a:srgbClr val="FFFFFF"/>
                </a:highlight>
                <a:latin typeface="Courier New"/>
                <a:ea typeface="Courier New"/>
                <a:cs typeface="Courier New"/>
                <a:sym typeface="Courier New"/>
              </a:rPr>
              <a:t>#include &lt;iostream&gt;</a:t>
            </a:r>
            <a:endParaRPr b="1" sz="1200">
              <a:solidFill>
                <a:srgbClr val="38761D"/>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using </a:t>
            </a:r>
            <a:r>
              <a:rPr b="1" lang="en" sz="1200">
                <a:solidFill>
                  <a:srgbClr val="38761D"/>
                </a:solidFill>
                <a:highlight>
                  <a:srgbClr val="FFFFFF"/>
                </a:highlight>
                <a:latin typeface="Courier New"/>
                <a:ea typeface="Courier New"/>
                <a:cs typeface="Courier New"/>
                <a:sym typeface="Courier New"/>
              </a:rPr>
              <a:t>namespace</a:t>
            </a: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a:t>
            </a: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global_var = 42;</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666666"/>
                </a:solidFill>
                <a:highlight>
                  <a:srgbClr val="FFFFFF"/>
                </a:highlight>
                <a:latin typeface="Courier New"/>
                <a:ea typeface="Courier New"/>
                <a:cs typeface="Courier New"/>
                <a:sym typeface="Courier New"/>
              </a:rPr>
              <a:t>// function to change pointer to pointer value</a:t>
            </a:r>
            <a:endParaRPr b="1" sz="1200">
              <a:solidFill>
                <a:srgbClr val="666666"/>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void</a:t>
            </a:r>
            <a:r>
              <a:rPr b="1" lang="en" sz="1200">
                <a:solidFill>
                  <a:srgbClr val="000000"/>
                </a:solidFill>
                <a:highlight>
                  <a:srgbClr val="FFFFFF"/>
                </a:highlight>
                <a:latin typeface="Courier New"/>
                <a:ea typeface="Courier New"/>
                <a:cs typeface="Courier New"/>
                <a:sym typeface="Courier New"/>
              </a:rPr>
              <a:t> changePointerValue(</a:t>
            </a: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ptr_ptr)</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ptr_ptr = &amp;global_var;</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main()</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var = 23;</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pointer_to_var = &amp;var;</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cout</a:t>
            </a:r>
            <a:r>
              <a:rPr b="1" lang="en" sz="1200">
                <a:solidFill>
                  <a:srgbClr val="000000"/>
                </a:solidFill>
                <a:highlight>
                  <a:srgbClr val="FFFFFF"/>
                </a:highlight>
                <a:latin typeface="Courier New"/>
                <a:ea typeface="Courier New"/>
                <a:cs typeface="Courier New"/>
                <a:sym typeface="Courier New"/>
              </a:rPr>
              <a:t> &lt;&lt; </a:t>
            </a:r>
            <a:r>
              <a:rPr b="1" lang="en" sz="1200">
                <a:solidFill>
                  <a:srgbClr val="FF0000"/>
                </a:solidFill>
                <a:highlight>
                  <a:srgbClr val="FFFFFF"/>
                </a:highlight>
                <a:latin typeface="Courier New"/>
                <a:ea typeface="Courier New"/>
                <a:cs typeface="Courier New"/>
                <a:sym typeface="Courier New"/>
              </a:rPr>
              <a:t>"Passing a pointer to a pointer to function " </a:t>
            </a:r>
            <a:r>
              <a:rPr b="1" lang="en" sz="1200">
                <a:solidFill>
                  <a:srgbClr val="000000"/>
                </a:solidFill>
                <a:highlight>
                  <a:srgbClr val="FFFFFF"/>
                </a:highlight>
                <a:latin typeface="Courier New"/>
                <a:ea typeface="Courier New"/>
                <a:cs typeface="Courier New"/>
                <a:sym typeface="Courier New"/>
              </a:rPr>
              <a:t>&lt;&lt; </a:t>
            </a:r>
            <a:r>
              <a:rPr b="1" lang="en" sz="1200">
                <a:solidFill>
                  <a:srgbClr val="38761D"/>
                </a:solidFill>
                <a:highlight>
                  <a:srgbClr val="FFFFFF"/>
                </a:highlight>
                <a:latin typeface="Courier New"/>
                <a:ea typeface="Courier New"/>
                <a:cs typeface="Courier New"/>
                <a:sym typeface="Courier New"/>
              </a:rPr>
              <a:t>endl</a:t>
            </a: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cout</a:t>
            </a:r>
            <a:r>
              <a:rPr b="1" lang="en" sz="1200">
                <a:solidFill>
                  <a:srgbClr val="000000"/>
                </a:solidFill>
                <a:highlight>
                  <a:srgbClr val="FFFFFF"/>
                </a:highlight>
                <a:latin typeface="Courier New"/>
                <a:ea typeface="Courier New"/>
                <a:cs typeface="Courier New"/>
                <a:sym typeface="Courier New"/>
              </a:rPr>
              <a:t> &lt;&lt; </a:t>
            </a:r>
            <a:r>
              <a:rPr b="1" lang="en" sz="1200">
                <a:solidFill>
                  <a:srgbClr val="FF0000"/>
                </a:solidFill>
                <a:highlight>
                  <a:srgbClr val="FFFFFF"/>
                </a:highlight>
                <a:latin typeface="Courier New"/>
                <a:ea typeface="Courier New"/>
                <a:cs typeface="Courier New"/>
                <a:sym typeface="Courier New"/>
              </a:rPr>
              <a:t>"Before :"</a:t>
            </a:r>
            <a:r>
              <a:rPr b="1" lang="en" sz="1200">
                <a:solidFill>
                  <a:srgbClr val="000000"/>
                </a:solidFill>
                <a:highlight>
                  <a:srgbClr val="FFFFFF"/>
                </a:highlight>
                <a:latin typeface="Courier New"/>
                <a:ea typeface="Courier New"/>
                <a:cs typeface="Courier New"/>
                <a:sym typeface="Courier New"/>
              </a:rPr>
              <a:t> &lt;&lt; *pointer_to_var &lt;&lt; </a:t>
            </a:r>
            <a:r>
              <a:rPr b="1" lang="en" sz="1200">
                <a:solidFill>
                  <a:srgbClr val="38761D"/>
                </a:solidFill>
                <a:highlight>
                  <a:srgbClr val="FFFFFF"/>
                </a:highlight>
                <a:latin typeface="Courier New"/>
                <a:ea typeface="Courier New"/>
                <a:cs typeface="Courier New"/>
                <a:sym typeface="Courier New"/>
              </a:rPr>
              <a:t>endl</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 display 23</a:t>
            </a:r>
            <a:endParaRPr b="1" sz="1200">
              <a:solidFill>
                <a:srgbClr val="666666"/>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changePointerValue(pointer_to_var);</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cout</a:t>
            </a:r>
            <a:r>
              <a:rPr b="1" lang="en" sz="1200">
                <a:solidFill>
                  <a:srgbClr val="000000"/>
                </a:solidFill>
                <a:highlight>
                  <a:srgbClr val="FFFFFF"/>
                </a:highlight>
                <a:latin typeface="Courier New"/>
                <a:ea typeface="Courier New"/>
                <a:cs typeface="Courier New"/>
                <a:sym typeface="Courier New"/>
              </a:rPr>
              <a:t> &lt;&lt; </a:t>
            </a:r>
            <a:r>
              <a:rPr b="1" lang="en" sz="1200">
                <a:solidFill>
                  <a:srgbClr val="FF0000"/>
                </a:solidFill>
                <a:highlight>
                  <a:srgbClr val="FFFFFF"/>
                </a:highlight>
                <a:latin typeface="Courier New"/>
                <a:ea typeface="Courier New"/>
                <a:cs typeface="Courier New"/>
                <a:sym typeface="Courier New"/>
              </a:rPr>
              <a:t>"After :" </a:t>
            </a:r>
            <a:r>
              <a:rPr b="1" lang="en" sz="1200">
                <a:solidFill>
                  <a:srgbClr val="000000"/>
                </a:solidFill>
                <a:highlight>
                  <a:srgbClr val="FFFFFF"/>
                </a:highlight>
                <a:latin typeface="Courier New"/>
                <a:ea typeface="Courier New"/>
                <a:cs typeface="Courier New"/>
                <a:sym typeface="Courier New"/>
              </a:rPr>
              <a:t>&lt;&lt; *pointer_to_var &lt;&lt; </a:t>
            </a:r>
            <a:r>
              <a:rPr b="1" lang="en" sz="1200">
                <a:solidFill>
                  <a:srgbClr val="38761D"/>
                </a:solidFill>
                <a:highlight>
                  <a:srgbClr val="FFFFFF"/>
                </a:highlight>
                <a:latin typeface="Courier New"/>
                <a:ea typeface="Courier New"/>
                <a:cs typeface="Courier New"/>
                <a:sym typeface="Courier New"/>
              </a:rPr>
              <a:t>endl</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 display what? 23 or 42</a:t>
            </a:r>
            <a:endParaRPr b="1" sz="1200">
              <a:solidFill>
                <a:srgbClr val="666666"/>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0;</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Pointers</a:t>
            </a:r>
            <a:endParaRPr/>
          </a:p>
        </p:txBody>
      </p:sp>
      <p:sp>
        <p:nvSpPr>
          <p:cNvPr id="91" name="Google Shape;91;p17"/>
          <p:cNvSpPr txBox="1"/>
          <p:nvPr>
            <p:ph idx="1" type="body"/>
          </p:nvPr>
        </p:nvSpPr>
        <p:spPr>
          <a:xfrm>
            <a:off x="311700" y="1266325"/>
            <a:ext cx="8520600" cy="3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A pointer is a variable that holds the address of another variable. Function pointers are similar, except that instead of pointing to variables, they point to functions!</a:t>
            </a:r>
            <a:endParaRPr sz="1200">
              <a:solidFill>
                <a:srgbClr val="000000"/>
              </a:solidFill>
              <a:highlight>
                <a:srgbClr val="FFFFFF"/>
              </a:highlight>
            </a:endParaRPr>
          </a:p>
          <a:p>
            <a:pPr indent="0" lvl="0" marL="0" marR="50800" rtl="0" algn="l">
              <a:spcBef>
                <a:spcPts val="160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foo() </a:t>
            </a:r>
            <a:r>
              <a:rPr b="1" lang="en" sz="1200">
                <a:solidFill>
                  <a:srgbClr val="666666"/>
                </a:solidFill>
                <a:highlight>
                  <a:srgbClr val="FFFFFF"/>
                </a:highlight>
                <a:latin typeface="Courier New"/>
                <a:ea typeface="Courier New"/>
                <a:cs typeface="Courier New"/>
                <a:sym typeface="Courier New"/>
              </a:rPr>
              <a:t>// code for foo starts at memory address 0x002717f0</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5;</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main()</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foo(); </a:t>
            </a:r>
            <a:r>
              <a:rPr b="1" lang="en" sz="1200">
                <a:solidFill>
                  <a:srgbClr val="666666"/>
                </a:solidFill>
                <a:highlight>
                  <a:srgbClr val="FFFFFF"/>
                </a:highlight>
                <a:latin typeface="Courier New"/>
                <a:ea typeface="Courier New"/>
                <a:cs typeface="Courier New"/>
                <a:sym typeface="Courier New"/>
              </a:rPr>
              <a:t>// jump to address 0x002717f0</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0;</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b="1"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highlight>
                  <a:srgbClr val="FFFFFF"/>
                </a:highlight>
              </a:rPr>
              <a:t>Much like variables, functions live at an assigned address in memory.</a:t>
            </a:r>
            <a:endParaRPr sz="12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Pointers</a:t>
            </a:r>
            <a:endParaRPr/>
          </a:p>
        </p:txBody>
      </p:sp>
      <p:sp>
        <p:nvSpPr>
          <p:cNvPr id="97" name="Google Shape;97;p18"/>
          <p:cNvSpPr txBox="1"/>
          <p:nvPr>
            <p:ph idx="1" type="body"/>
          </p:nvPr>
        </p:nvSpPr>
        <p:spPr>
          <a:xfrm>
            <a:off x="311700" y="1266325"/>
            <a:ext cx="8520600" cy="35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syntax for creating a non-const function pointer is one of the ugliest things you will ever see in C++:</a:t>
            </a:r>
            <a:br>
              <a:rPr lang="en" sz="1400">
                <a:solidFill>
                  <a:srgbClr val="000000"/>
                </a:solidFill>
                <a:highlight>
                  <a:srgbClr val="FFFFFF"/>
                </a:highlight>
              </a:rPr>
            </a:br>
            <a:endParaRPr sz="1400">
              <a:solidFill>
                <a:srgbClr val="000000"/>
              </a:solidFill>
              <a:highlight>
                <a:srgbClr val="FFFFFF"/>
              </a:highlight>
            </a:endParaRPr>
          </a:p>
          <a:p>
            <a:pPr indent="0" lvl="0" marL="0" marR="50800" rtl="0" algn="l">
              <a:spcBef>
                <a:spcPts val="1600"/>
              </a:spcBef>
              <a:spcAft>
                <a:spcPts val="0"/>
              </a:spcAft>
              <a:buNone/>
            </a:pPr>
            <a:r>
              <a:rPr b="1" lang="en" sz="1400">
                <a:solidFill>
                  <a:srgbClr val="666666"/>
                </a:solidFill>
                <a:highlight>
                  <a:srgbClr val="FFFFFF"/>
                </a:highlight>
                <a:latin typeface="Courier New"/>
                <a:ea typeface="Courier New"/>
                <a:cs typeface="Courier New"/>
                <a:sym typeface="Courier New"/>
              </a:rPr>
              <a:t>// fcnPtr is a pointer to a function that takes no arguments and returns an integer</a:t>
            </a:r>
            <a:endParaRPr b="1"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FF"/>
                </a:solidFill>
                <a:highlight>
                  <a:srgbClr val="FFFFFF"/>
                </a:highlight>
                <a:latin typeface="Courier New"/>
                <a:ea typeface="Courier New"/>
                <a:cs typeface="Courier New"/>
                <a:sym typeface="Courier New"/>
              </a:rPr>
              <a:t>int</a:t>
            </a:r>
            <a:r>
              <a:rPr b="1" lang="en" sz="1400">
                <a:solidFill>
                  <a:srgbClr val="000000"/>
                </a:solidFill>
                <a:highlight>
                  <a:srgbClr val="FFFFFF"/>
                </a:highlight>
                <a:latin typeface="Courier New"/>
                <a:ea typeface="Courier New"/>
                <a:cs typeface="Courier New"/>
                <a:sym typeface="Courier New"/>
              </a:rPr>
              <a:t> (*fcnPtr)();</a:t>
            </a:r>
            <a:endParaRPr b="1"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highlight>
                <a:srgbClr val="FFFFFF"/>
              </a:highlight>
              <a:latin typeface="Verdana"/>
              <a:ea typeface="Verdana"/>
              <a:cs typeface="Verdana"/>
              <a:sym typeface="Verdana"/>
            </a:endParaRPr>
          </a:p>
          <a:p>
            <a:pPr indent="0" lvl="0" marL="0" rtl="0" algn="l">
              <a:spcBef>
                <a:spcPts val="1600"/>
              </a:spcBef>
              <a:spcAft>
                <a:spcPts val="0"/>
              </a:spcAft>
              <a:buNone/>
            </a:pPr>
            <a:r>
              <a:rPr lang="en" sz="1400">
                <a:solidFill>
                  <a:srgbClr val="000000"/>
                </a:solidFill>
                <a:highlight>
                  <a:srgbClr val="FFFFFF"/>
                </a:highlight>
              </a:rPr>
              <a:t>fcnPtr can point to any function that matches this type.</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To make a const function pointer, the const goes after the asterisk:</a:t>
            </a:r>
            <a:endParaRPr sz="1400">
              <a:solidFill>
                <a:srgbClr val="000000"/>
              </a:solidFill>
              <a:highlight>
                <a:srgbClr val="FFFFFF"/>
              </a:highlight>
            </a:endParaRPr>
          </a:p>
          <a:p>
            <a:pPr indent="0" lvl="0" marL="0" rtl="0" algn="l">
              <a:spcBef>
                <a:spcPts val="1600"/>
              </a:spcBef>
              <a:spcAft>
                <a:spcPts val="0"/>
              </a:spcAft>
              <a:buNone/>
            </a:pPr>
            <a:r>
              <a:rPr b="1" lang="en" sz="1400">
                <a:solidFill>
                  <a:srgbClr val="0000FF"/>
                </a:solidFill>
                <a:highlight>
                  <a:srgbClr val="FFFFFF"/>
                </a:highlight>
                <a:latin typeface="Courier New"/>
                <a:ea typeface="Courier New"/>
                <a:cs typeface="Courier New"/>
                <a:sym typeface="Courier New"/>
              </a:rPr>
              <a:t>int</a:t>
            </a:r>
            <a:r>
              <a:rPr b="1" lang="en" sz="1400">
                <a:solidFill>
                  <a:srgbClr val="000000"/>
                </a:solidFill>
                <a:highlight>
                  <a:srgbClr val="FFFFFF"/>
                </a:highlight>
                <a:latin typeface="Courier New"/>
                <a:ea typeface="Courier New"/>
                <a:cs typeface="Courier New"/>
                <a:sym typeface="Courier New"/>
              </a:rPr>
              <a:t> (*</a:t>
            </a:r>
            <a:r>
              <a:rPr b="1" lang="en" sz="1400">
                <a:solidFill>
                  <a:srgbClr val="0000FF"/>
                </a:solidFill>
                <a:highlight>
                  <a:srgbClr val="FFFFFF"/>
                </a:highlight>
                <a:latin typeface="Courier New"/>
                <a:ea typeface="Courier New"/>
                <a:cs typeface="Courier New"/>
                <a:sym typeface="Courier New"/>
              </a:rPr>
              <a:t>const</a:t>
            </a:r>
            <a:r>
              <a:rPr b="1" lang="en" sz="1400">
                <a:solidFill>
                  <a:srgbClr val="000000"/>
                </a:solidFill>
                <a:highlight>
                  <a:srgbClr val="FFFFFF"/>
                </a:highlight>
                <a:latin typeface="Courier New"/>
                <a:ea typeface="Courier New"/>
                <a:cs typeface="Courier New"/>
                <a:sym typeface="Courier New"/>
              </a:rPr>
              <a:t> fcnPtr)();</a:t>
            </a:r>
            <a:endParaRPr b="1" sz="1400">
              <a:solidFill>
                <a:srgbClr val="000000"/>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4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a function to function pointer</a:t>
            </a:r>
            <a:endParaRPr/>
          </a:p>
        </p:txBody>
      </p:sp>
      <p:sp>
        <p:nvSpPr>
          <p:cNvPr id="103" name="Google Shape;103;p19"/>
          <p:cNvSpPr txBox="1"/>
          <p:nvPr>
            <p:ph idx="1" type="body"/>
          </p:nvPr>
        </p:nvSpPr>
        <p:spPr>
          <a:xfrm>
            <a:off x="311700" y="1266325"/>
            <a:ext cx="8520600" cy="3521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solidFill>
                  <a:srgbClr val="000000"/>
                </a:solidFill>
                <a:highlight>
                  <a:srgbClr val="FFFFFF"/>
                </a:highlight>
              </a:rPr>
              <a:t>Function pointers can be initialized with a function (and non-const function pointers can be assigned a function):</a:t>
            </a:r>
            <a:endParaRPr sz="1400">
              <a:solidFill>
                <a:srgbClr val="000000"/>
              </a:solidFill>
              <a:highlight>
                <a:srgbClr val="FFFFFF"/>
              </a:highlight>
            </a:endParaRPr>
          </a:p>
          <a:p>
            <a:pPr indent="0" lvl="0" marL="0" marR="50800" rtl="0" algn="l">
              <a:spcBef>
                <a:spcPts val="1100"/>
              </a:spcBef>
              <a:spcAft>
                <a:spcPts val="0"/>
              </a:spcAft>
              <a:buNone/>
            </a:pPr>
            <a:r>
              <a:rPr b="1" lang="en" sz="1400">
                <a:solidFill>
                  <a:srgbClr val="0000FF"/>
                </a:solidFill>
                <a:highlight>
                  <a:srgbClr val="FFFFFF"/>
                </a:highlight>
                <a:latin typeface="Courier New"/>
                <a:ea typeface="Courier New"/>
                <a:cs typeface="Courier New"/>
                <a:sym typeface="Courier New"/>
              </a:rPr>
              <a:t>int</a:t>
            </a:r>
            <a:r>
              <a:rPr b="1" lang="en" sz="1400">
                <a:solidFill>
                  <a:srgbClr val="000000"/>
                </a:solidFill>
                <a:highlight>
                  <a:srgbClr val="FFFFFF"/>
                </a:highlight>
                <a:latin typeface="Courier New"/>
                <a:ea typeface="Courier New"/>
                <a:cs typeface="Courier New"/>
                <a:sym typeface="Courier New"/>
              </a:rPr>
              <a:t> foo() { return 5; }</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FF"/>
                </a:solidFill>
                <a:highlight>
                  <a:srgbClr val="FFFFFF"/>
                </a:highlight>
                <a:latin typeface="Courier New"/>
                <a:ea typeface="Courier New"/>
                <a:cs typeface="Courier New"/>
                <a:sym typeface="Courier New"/>
              </a:rPr>
              <a:t>int</a:t>
            </a:r>
            <a:r>
              <a:rPr b="1" lang="en" sz="1400">
                <a:solidFill>
                  <a:srgbClr val="000000"/>
                </a:solidFill>
                <a:highlight>
                  <a:srgbClr val="FFFFFF"/>
                </a:highlight>
                <a:latin typeface="Courier New"/>
                <a:ea typeface="Courier New"/>
                <a:cs typeface="Courier New"/>
                <a:sym typeface="Courier New"/>
              </a:rPr>
              <a:t> goo() { return 6; }</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FF"/>
                </a:solidFill>
                <a:highlight>
                  <a:srgbClr val="FFFFFF"/>
                </a:highlight>
                <a:latin typeface="Courier New"/>
                <a:ea typeface="Courier New"/>
                <a:cs typeface="Courier New"/>
                <a:sym typeface="Courier New"/>
              </a:rPr>
              <a:t>int</a:t>
            </a:r>
            <a:r>
              <a:rPr b="1" lang="en" sz="1400">
                <a:solidFill>
                  <a:srgbClr val="000000"/>
                </a:solidFill>
                <a:highlight>
                  <a:srgbClr val="FFFFFF"/>
                </a:highlight>
                <a:latin typeface="Courier New"/>
                <a:ea typeface="Courier New"/>
                <a:cs typeface="Courier New"/>
                <a:sym typeface="Courier New"/>
              </a:rPr>
              <a:t> main()</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a:t>
            </a:r>
            <a:r>
              <a:rPr b="1" lang="en" sz="1400">
                <a:solidFill>
                  <a:srgbClr val="0000FF"/>
                </a:solidFill>
                <a:highlight>
                  <a:srgbClr val="FFFFFF"/>
                </a:highlight>
                <a:latin typeface="Courier New"/>
                <a:ea typeface="Courier New"/>
                <a:cs typeface="Courier New"/>
                <a:sym typeface="Courier New"/>
              </a:rPr>
              <a:t>int</a:t>
            </a:r>
            <a:r>
              <a:rPr b="1" lang="en" sz="1400">
                <a:solidFill>
                  <a:srgbClr val="000000"/>
                </a:solidFill>
                <a:highlight>
                  <a:srgbClr val="FFFFFF"/>
                </a:highlight>
                <a:latin typeface="Courier New"/>
                <a:ea typeface="Courier New"/>
                <a:cs typeface="Courier New"/>
                <a:sym typeface="Courier New"/>
              </a:rPr>
              <a:t> (*fcnPtr)() = foo; </a:t>
            </a:r>
            <a:r>
              <a:rPr b="1" lang="en" sz="1400">
                <a:solidFill>
                  <a:srgbClr val="666666"/>
                </a:solidFill>
                <a:highlight>
                  <a:srgbClr val="FFFFFF"/>
                </a:highlight>
                <a:latin typeface="Courier New"/>
                <a:ea typeface="Courier New"/>
                <a:cs typeface="Courier New"/>
                <a:sym typeface="Courier New"/>
              </a:rPr>
              <a:t>// fcnPtr points to function foo</a:t>
            </a:r>
            <a:endParaRPr b="1"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fcnPtr = goo; </a:t>
            </a:r>
            <a:r>
              <a:rPr b="1" lang="en" sz="1400">
                <a:solidFill>
                  <a:srgbClr val="666666"/>
                </a:solidFill>
                <a:highlight>
                  <a:srgbClr val="FFFFFF"/>
                </a:highlight>
                <a:latin typeface="Courier New"/>
                <a:ea typeface="Courier New"/>
                <a:cs typeface="Courier New"/>
                <a:sym typeface="Courier New"/>
              </a:rPr>
              <a:t>// fcnPtr now points to function goo</a:t>
            </a:r>
            <a:endParaRPr b="1" sz="14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return 0;</a:t>
            </a:r>
            <a:endParaRPr b="1" sz="14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a:t>
            </a:r>
            <a:endParaRPr b="1"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b="1" sz="14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Mistakes</a:t>
            </a:r>
            <a:endParaRPr/>
          </a:p>
        </p:txBody>
      </p:sp>
      <p:sp>
        <p:nvSpPr>
          <p:cNvPr id="109" name="Google Shape;109;p20"/>
          <p:cNvSpPr txBox="1"/>
          <p:nvPr>
            <p:ph idx="1" type="body"/>
          </p:nvPr>
        </p:nvSpPr>
        <p:spPr>
          <a:xfrm>
            <a:off x="311700" y="1266325"/>
            <a:ext cx="8520600" cy="3650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100">
                <a:solidFill>
                  <a:srgbClr val="000000"/>
                </a:solidFill>
                <a:highlight>
                  <a:srgbClr val="FFFFFF"/>
                </a:highlight>
              </a:rPr>
              <a:t>One common mistake is to do this:   </a:t>
            </a:r>
            <a:r>
              <a:rPr b="1" lang="en" sz="1100">
                <a:solidFill>
                  <a:srgbClr val="000000"/>
                </a:solidFill>
                <a:highlight>
                  <a:srgbClr val="FFFFFF"/>
                </a:highlight>
                <a:latin typeface="Courier New"/>
                <a:ea typeface="Courier New"/>
                <a:cs typeface="Courier New"/>
                <a:sym typeface="Courier New"/>
              </a:rPr>
              <a:t>fcnPtr = goo();</a:t>
            </a:r>
            <a:endParaRPr b="1" sz="1100">
              <a:solidFill>
                <a:srgbClr val="000000"/>
              </a:solidFill>
              <a:highlight>
                <a:srgbClr val="FFFFFF"/>
              </a:highlight>
              <a:latin typeface="Courier New"/>
              <a:ea typeface="Courier New"/>
              <a:cs typeface="Courier New"/>
              <a:sym typeface="Courier New"/>
            </a:endParaRPr>
          </a:p>
          <a:p>
            <a:pPr indent="0" lvl="0" marL="0" rtl="0" algn="l">
              <a:spcBef>
                <a:spcPts val="1100"/>
              </a:spcBef>
              <a:spcAft>
                <a:spcPts val="0"/>
              </a:spcAft>
              <a:buNone/>
            </a:pPr>
            <a:r>
              <a:rPr lang="en" sz="1100">
                <a:solidFill>
                  <a:srgbClr val="000000"/>
                </a:solidFill>
                <a:highlight>
                  <a:srgbClr val="FFFFFF"/>
                </a:highlight>
              </a:rPr>
              <a:t>This would actually assign the return value from a call to function goo() to fcnPtr, which isn’t what we want. We want fcnPtr to be assigned the address of function goo, not the return value from function goo(). So no parenthesis are needed.</a:t>
            </a:r>
            <a:endParaRPr sz="1100">
              <a:solidFill>
                <a:srgbClr val="000000"/>
              </a:solidFill>
              <a:highlight>
                <a:srgbClr val="FFFFFF"/>
              </a:highlight>
            </a:endParaRPr>
          </a:p>
          <a:p>
            <a:pPr indent="0" lvl="0" marL="0" rtl="0" algn="l">
              <a:spcBef>
                <a:spcPts val="1600"/>
              </a:spcBef>
              <a:spcAft>
                <a:spcPts val="0"/>
              </a:spcAft>
              <a:buNone/>
            </a:pPr>
            <a:r>
              <a:rPr lang="en" sz="1100">
                <a:solidFill>
                  <a:srgbClr val="000000"/>
                </a:solidFill>
                <a:highlight>
                  <a:srgbClr val="FFFFFF"/>
                </a:highlight>
              </a:rPr>
              <a:t>Also, the type (parameters and return type) of the function pointer must match the type of the function. Here are some examples of this:</a:t>
            </a:r>
            <a:endParaRPr sz="1100">
              <a:solidFill>
                <a:srgbClr val="000000"/>
              </a:solidFill>
              <a:highlight>
                <a:srgbClr val="FFFFFF"/>
              </a:highlight>
            </a:endParaRPr>
          </a:p>
          <a:p>
            <a:pPr indent="0" lvl="0" marL="0" marR="50800" rtl="0" algn="l">
              <a:spcBef>
                <a:spcPts val="1600"/>
              </a:spcBef>
              <a:spcAft>
                <a:spcPts val="0"/>
              </a:spcAft>
              <a:buNone/>
            </a:pPr>
            <a:r>
              <a:rPr b="1" lang="en" sz="1100">
                <a:solidFill>
                  <a:srgbClr val="666666"/>
                </a:solidFill>
                <a:highlight>
                  <a:srgbClr val="FFFFFF"/>
                </a:highlight>
                <a:latin typeface="Courier New"/>
                <a:ea typeface="Courier New"/>
                <a:cs typeface="Courier New"/>
                <a:sym typeface="Courier New"/>
              </a:rPr>
              <a:t>// function prototypes</a:t>
            </a:r>
            <a:endParaRPr b="1" sz="11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int</a:t>
            </a:r>
            <a:r>
              <a:rPr b="1" lang="en" sz="1100">
                <a:solidFill>
                  <a:srgbClr val="000000"/>
                </a:solidFill>
                <a:highlight>
                  <a:srgbClr val="FFFFFF"/>
                </a:highlight>
                <a:latin typeface="Courier New"/>
                <a:ea typeface="Courier New"/>
                <a:cs typeface="Courier New"/>
                <a:sym typeface="Courier New"/>
              </a:rPr>
              <a:t> foo();</a:t>
            </a:r>
            <a:endParaRPr b="1" sz="11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double</a:t>
            </a:r>
            <a:r>
              <a:rPr b="1" lang="en" sz="1100">
                <a:solidFill>
                  <a:srgbClr val="000000"/>
                </a:solidFill>
                <a:highlight>
                  <a:srgbClr val="FFFFFF"/>
                </a:highlight>
                <a:latin typeface="Courier New"/>
                <a:ea typeface="Courier New"/>
                <a:cs typeface="Courier New"/>
                <a:sym typeface="Courier New"/>
              </a:rPr>
              <a:t> goo();</a:t>
            </a:r>
            <a:endParaRPr b="1" sz="11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int</a:t>
            </a:r>
            <a:r>
              <a:rPr b="1" lang="en" sz="1100">
                <a:solidFill>
                  <a:srgbClr val="000000"/>
                </a:solidFill>
                <a:highlight>
                  <a:srgbClr val="FFFFFF"/>
                </a:highlight>
                <a:latin typeface="Courier New"/>
                <a:ea typeface="Courier New"/>
                <a:cs typeface="Courier New"/>
                <a:sym typeface="Courier New"/>
              </a:rPr>
              <a:t> hoo(int x);</a:t>
            </a:r>
            <a:endParaRPr b="1" sz="11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666666"/>
                </a:solidFill>
                <a:highlight>
                  <a:srgbClr val="FFFFFF"/>
                </a:highlight>
                <a:latin typeface="Courier New"/>
                <a:ea typeface="Courier New"/>
                <a:cs typeface="Courier New"/>
                <a:sym typeface="Courier New"/>
              </a:rPr>
              <a:t>// function pointer assignments</a:t>
            </a:r>
            <a:endParaRPr b="1" sz="11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int</a:t>
            </a:r>
            <a:r>
              <a:rPr b="1" lang="en" sz="1100">
                <a:solidFill>
                  <a:srgbClr val="000000"/>
                </a:solidFill>
                <a:highlight>
                  <a:srgbClr val="FFFFFF"/>
                </a:highlight>
                <a:latin typeface="Courier New"/>
                <a:ea typeface="Courier New"/>
                <a:cs typeface="Courier New"/>
                <a:sym typeface="Courier New"/>
              </a:rPr>
              <a:t> (*fcnPtr1)() = foo; </a:t>
            </a:r>
            <a:r>
              <a:rPr b="1" lang="en" sz="1100">
                <a:solidFill>
                  <a:srgbClr val="666666"/>
                </a:solidFill>
                <a:highlight>
                  <a:srgbClr val="FFFFFF"/>
                </a:highlight>
                <a:latin typeface="Courier New"/>
                <a:ea typeface="Courier New"/>
                <a:cs typeface="Courier New"/>
                <a:sym typeface="Courier New"/>
              </a:rPr>
              <a:t>// okay</a:t>
            </a:r>
            <a:endParaRPr b="1" sz="11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int</a:t>
            </a:r>
            <a:r>
              <a:rPr b="1" lang="en" sz="1100">
                <a:solidFill>
                  <a:srgbClr val="000000"/>
                </a:solidFill>
                <a:highlight>
                  <a:srgbClr val="FFFFFF"/>
                </a:highlight>
                <a:latin typeface="Courier New"/>
                <a:ea typeface="Courier New"/>
                <a:cs typeface="Courier New"/>
                <a:sym typeface="Courier New"/>
              </a:rPr>
              <a:t> (*fcnPtr2)() = goo; </a:t>
            </a:r>
            <a:r>
              <a:rPr b="1" lang="en" sz="1100">
                <a:solidFill>
                  <a:srgbClr val="666666"/>
                </a:solidFill>
                <a:highlight>
                  <a:srgbClr val="FFFFFF"/>
                </a:highlight>
                <a:latin typeface="Courier New"/>
                <a:ea typeface="Courier New"/>
                <a:cs typeface="Courier New"/>
                <a:sym typeface="Courier New"/>
              </a:rPr>
              <a:t>// wrong -- return types don't match!</a:t>
            </a:r>
            <a:endParaRPr b="1" sz="11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double</a:t>
            </a:r>
            <a:r>
              <a:rPr b="1" lang="en" sz="1100">
                <a:solidFill>
                  <a:srgbClr val="000000"/>
                </a:solidFill>
                <a:highlight>
                  <a:srgbClr val="FFFFFF"/>
                </a:highlight>
                <a:latin typeface="Courier New"/>
                <a:ea typeface="Courier New"/>
                <a:cs typeface="Courier New"/>
                <a:sym typeface="Courier New"/>
              </a:rPr>
              <a:t> (*fcnPtr4)() = goo; </a:t>
            </a:r>
            <a:r>
              <a:rPr b="1" lang="en" sz="1100">
                <a:solidFill>
                  <a:srgbClr val="666666"/>
                </a:solidFill>
                <a:highlight>
                  <a:srgbClr val="FFFFFF"/>
                </a:highlight>
                <a:latin typeface="Courier New"/>
                <a:ea typeface="Courier New"/>
                <a:cs typeface="Courier New"/>
                <a:sym typeface="Courier New"/>
              </a:rPr>
              <a:t>// okay</a:t>
            </a:r>
            <a:endParaRPr b="1" sz="11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00"/>
                </a:solidFill>
                <a:highlight>
                  <a:srgbClr val="FFFFFF"/>
                </a:highlight>
                <a:latin typeface="Courier New"/>
                <a:ea typeface="Courier New"/>
                <a:cs typeface="Courier New"/>
                <a:sym typeface="Courier New"/>
              </a:rPr>
              <a:t>fcnPtr1 = hoo; </a:t>
            </a:r>
            <a:r>
              <a:rPr b="1" lang="en" sz="1100">
                <a:solidFill>
                  <a:srgbClr val="666666"/>
                </a:solidFill>
                <a:highlight>
                  <a:srgbClr val="FFFFFF"/>
                </a:highlight>
                <a:latin typeface="Courier New"/>
                <a:ea typeface="Courier New"/>
                <a:cs typeface="Courier New"/>
                <a:sym typeface="Courier New"/>
              </a:rPr>
              <a:t>// wrong -- fcnPtr1 has no parameters, but hoo() does</a:t>
            </a:r>
            <a:endParaRPr b="1" sz="11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100">
                <a:solidFill>
                  <a:srgbClr val="0000FF"/>
                </a:solidFill>
                <a:highlight>
                  <a:srgbClr val="FFFFFF"/>
                </a:highlight>
                <a:latin typeface="Courier New"/>
                <a:ea typeface="Courier New"/>
                <a:cs typeface="Courier New"/>
                <a:sym typeface="Courier New"/>
              </a:rPr>
              <a:t>int</a:t>
            </a:r>
            <a:r>
              <a:rPr b="1" lang="en" sz="1100">
                <a:solidFill>
                  <a:srgbClr val="000000"/>
                </a:solidFill>
                <a:highlight>
                  <a:srgbClr val="FFFFFF"/>
                </a:highlight>
                <a:latin typeface="Courier New"/>
                <a:ea typeface="Courier New"/>
                <a:cs typeface="Courier New"/>
                <a:sym typeface="Courier New"/>
              </a:rPr>
              <a:t> (*fcnPtr3)(int) = hoo; </a:t>
            </a:r>
            <a:r>
              <a:rPr b="1" lang="en" sz="1100">
                <a:solidFill>
                  <a:srgbClr val="666666"/>
                </a:solidFill>
                <a:highlight>
                  <a:srgbClr val="FFFFFF"/>
                </a:highlight>
                <a:latin typeface="Courier New"/>
                <a:ea typeface="Courier New"/>
                <a:cs typeface="Courier New"/>
                <a:sym typeface="Courier New"/>
              </a:rPr>
              <a:t>// okay</a:t>
            </a:r>
            <a:endParaRPr b="1" sz="1100">
              <a:solidFill>
                <a:srgbClr val="666666"/>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1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a function through function pointer</a:t>
            </a:r>
            <a:endParaRPr/>
          </a:p>
        </p:txBody>
      </p:sp>
      <p:sp>
        <p:nvSpPr>
          <p:cNvPr id="115" name="Google Shape;115;p21"/>
          <p:cNvSpPr txBox="1"/>
          <p:nvPr>
            <p:ph idx="1" type="body"/>
          </p:nvPr>
        </p:nvSpPr>
        <p:spPr>
          <a:xfrm>
            <a:off x="393375" y="1152425"/>
            <a:ext cx="8520600" cy="36651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foo(int x)</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x;</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main()</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(*fcnPtr)(</a:t>
            </a: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 foo; </a:t>
            </a:r>
            <a:r>
              <a:rPr b="1" lang="en" sz="1200">
                <a:solidFill>
                  <a:srgbClr val="666666"/>
                </a:solidFill>
                <a:highlight>
                  <a:srgbClr val="FFFFFF"/>
                </a:highlight>
                <a:latin typeface="Courier New"/>
                <a:ea typeface="Courier New"/>
                <a:cs typeface="Courier New"/>
                <a:sym typeface="Courier New"/>
              </a:rPr>
              <a:t>// assign fcnPtr to function foo</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(*fcnPtr)(5); </a:t>
            </a:r>
            <a:r>
              <a:rPr b="1" lang="en" sz="1200">
                <a:solidFill>
                  <a:srgbClr val="666666"/>
                </a:solidFill>
                <a:highlight>
                  <a:srgbClr val="FFFFFF"/>
                </a:highlight>
                <a:latin typeface="Courier New"/>
                <a:ea typeface="Courier New"/>
                <a:cs typeface="Courier New"/>
                <a:sym typeface="Courier New"/>
              </a:rPr>
              <a:t>// call function foo(5) through fcnPtr. (explicit deference)</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fcnPtr(5); </a:t>
            </a:r>
            <a:r>
              <a:rPr b="1" lang="en" sz="1200">
                <a:solidFill>
                  <a:srgbClr val="666666"/>
                </a:solidFill>
                <a:highlight>
                  <a:srgbClr val="FFFFFF"/>
                </a:highlight>
                <a:latin typeface="Courier New"/>
                <a:ea typeface="Courier New"/>
                <a:cs typeface="Courier New"/>
                <a:sym typeface="Courier New"/>
              </a:rPr>
              <a:t>// call function foo(5) through fcnPtr. (implicit dereference)</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0;</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rPr lang="en" sz="1200">
                <a:solidFill>
                  <a:srgbClr val="000000"/>
                </a:solidFill>
                <a:highlight>
                  <a:srgbClr val="FFFFFF"/>
                </a:highlight>
              </a:rPr>
              <a:t>As you can see, the implicit dereference method looks just like a normal function call -- which is what you’d expect, since normal function names are pointers to functions anyway! However, some older compilers do not support the implicit dereference method, but all modern compilers should.</a:t>
            </a:r>
            <a:endParaRPr sz="12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