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8800425" cy="43891200"/>
  <p:notesSz cx="9926638" cy="1435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6B2FA8-183F-4EBA-B956-A7D3119A100E}">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0" autoAdjust="0"/>
    <p:restoredTop sz="94660"/>
  </p:normalViewPr>
  <p:slideViewPr>
    <p:cSldViewPr snapToGrid="0">
      <p:cViewPr varScale="1">
        <p:scale>
          <a:sx n="18" d="100"/>
          <a:sy n="18" d="100"/>
        </p:scale>
        <p:origin x="17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183123"/>
            <a:ext cx="24480361" cy="15280640"/>
          </a:xfrm>
        </p:spPr>
        <p:txBody>
          <a:bodyPr anchor="b"/>
          <a:lstStyle>
            <a:lvl1pPr algn="ctr">
              <a:defRPr sz="18898"/>
            </a:lvl1pPr>
          </a:lstStyle>
          <a:p>
            <a:r>
              <a:rPr lang="en-US"/>
              <a:t>Click to edit Master title style</a:t>
            </a:r>
            <a:endParaRPr lang="en-US" dirty="0"/>
          </a:p>
        </p:txBody>
      </p:sp>
      <p:sp>
        <p:nvSpPr>
          <p:cNvPr id="3" name="Subtitle 2"/>
          <p:cNvSpPr>
            <a:spLocks noGrp="1"/>
          </p:cNvSpPr>
          <p:nvPr>
            <p:ph type="subTitle" idx="1"/>
          </p:nvPr>
        </p:nvSpPr>
        <p:spPr>
          <a:xfrm>
            <a:off x="3600053" y="23053043"/>
            <a:ext cx="21600319" cy="10596877"/>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577689-A7D5-40BA-81BC-C8229C97A350}" type="datetimeFigureOut">
              <a:rPr lang="en-AU" smtClean="0"/>
              <a:t>29/11/2020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310124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77689-A7D5-40BA-81BC-C8229C97A350}" type="datetimeFigureOut">
              <a:rPr lang="en-AU" smtClean="0"/>
              <a:t>29/11/2020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297892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36800"/>
            <a:ext cx="6210092"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031" y="2336800"/>
            <a:ext cx="1827027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77689-A7D5-40BA-81BC-C8229C97A350}" type="datetimeFigureOut">
              <a:rPr lang="en-AU" smtClean="0"/>
              <a:t>29/11/2020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142283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77689-A7D5-40BA-81BC-C8229C97A350}" type="datetimeFigureOut">
              <a:rPr lang="en-AU" smtClean="0"/>
              <a:t>29/11/2020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116203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030" y="10942333"/>
            <a:ext cx="24840367" cy="18257517"/>
          </a:xfrm>
        </p:spPr>
        <p:txBody>
          <a:bodyPr anchor="b"/>
          <a:lstStyle>
            <a:lvl1pPr>
              <a:defRPr sz="18898"/>
            </a:lvl1pPr>
          </a:lstStyle>
          <a:p>
            <a:r>
              <a:rPr lang="en-US"/>
              <a:t>Click to edit Master title style</a:t>
            </a:r>
            <a:endParaRPr lang="en-US" dirty="0"/>
          </a:p>
        </p:txBody>
      </p:sp>
      <p:sp>
        <p:nvSpPr>
          <p:cNvPr id="3" name="Text Placeholder 2"/>
          <p:cNvSpPr>
            <a:spLocks noGrp="1"/>
          </p:cNvSpPr>
          <p:nvPr>
            <p:ph type="body" idx="1"/>
          </p:nvPr>
        </p:nvSpPr>
        <p:spPr>
          <a:xfrm>
            <a:off x="1965030" y="29372573"/>
            <a:ext cx="24840367" cy="9601197"/>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77689-A7D5-40BA-81BC-C8229C97A350}" type="datetimeFigureOut">
              <a:rPr lang="en-AU" smtClean="0"/>
              <a:t>29/11/2020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221522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029" y="11684000"/>
            <a:ext cx="12240181"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0215" y="11684000"/>
            <a:ext cx="12240181"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577689-A7D5-40BA-81BC-C8229C97A350}" type="datetimeFigureOut">
              <a:rPr lang="en-AU" smtClean="0"/>
              <a:t>29/11/2020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78468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36810"/>
            <a:ext cx="24840367"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784" y="10759443"/>
            <a:ext cx="12183928" cy="5273037"/>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n-US"/>
              <a:t>Click to edit Master text styles</a:t>
            </a:r>
          </a:p>
        </p:txBody>
      </p:sp>
      <p:sp>
        <p:nvSpPr>
          <p:cNvPr id="4" name="Content Placeholder 3"/>
          <p:cNvSpPr>
            <a:spLocks noGrp="1"/>
          </p:cNvSpPr>
          <p:nvPr>
            <p:ph sz="half" idx="2"/>
          </p:nvPr>
        </p:nvSpPr>
        <p:spPr>
          <a:xfrm>
            <a:off x="1983784" y="16032480"/>
            <a:ext cx="1218392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0217" y="10759443"/>
            <a:ext cx="12243932" cy="5273037"/>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0217" y="16032480"/>
            <a:ext cx="12243932"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577689-A7D5-40BA-81BC-C8229C97A350}" type="datetimeFigureOut">
              <a:rPr lang="en-AU" smtClean="0"/>
              <a:t>29/11/2020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109448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577689-A7D5-40BA-81BC-C8229C97A350}" type="datetimeFigureOut">
              <a:rPr lang="en-AU" smtClean="0"/>
              <a:t>29/11/2020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313822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77689-A7D5-40BA-81BC-C8229C97A350}" type="datetimeFigureOut">
              <a:rPr lang="en-AU" smtClean="0"/>
              <a:t>29/11/2020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28015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926080"/>
            <a:ext cx="9288887" cy="10241280"/>
          </a:xfrm>
        </p:spPr>
        <p:txBody>
          <a:bodyPr anchor="b"/>
          <a:lstStyle>
            <a:lvl1pPr>
              <a:defRPr sz="10079"/>
            </a:lvl1pPr>
          </a:lstStyle>
          <a:p>
            <a:r>
              <a:rPr lang="en-US"/>
              <a:t>Click to edit Master title style</a:t>
            </a:r>
            <a:endParaRPr lang="en-US" dirty="0"/>
          </a:p>
        </p:txBody>
      </p:sp>
      <p:sp>
        <p:nvSpPr>
          <p:cNvPr id="3" name="Content Placeholder 2"/>
          <p:cNvSpPr>
            <a:spLocks noGrp="1"/>
          </p:cNvSpPr>
          <p:nvPr>
            <p:ph idx="1"/>
          </p:nvPr>
        </p:nvSpPr>
        <p:spPr>
          <a:xfrm>
            <a:off x="12243932" y="6319530"/>
            <a:ext cx="14580215" cy="31191200"/>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780" y="13167360"/>
            <a:ext cx="9288887" cy="24394163"/>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94577689-A7D5-40BA-81BC-C8229C97A350}" type="datetimeFigureOut">
              <a:rPr lang="en-AU" smtClean="0"/>
              <a:t>29/11/2020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404926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780" y="2926080"/>
            <a:ext cx="9288887" cy="10241280"/>
          </a:xfrm>
        </p:spPr>
        <p:txBody>
          <a:bodyPr anchor="b"/>
          <a:lstStyle>
            <a:lvl1pPr>
              <a:defRPr sz="100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3932" y="6319530"/>
            <a:ext cx="14580215" cy="31191200"/>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en-US"/>
              <a:t>Click icon to add picture</a:t>
            </a:r>
            <a:endParaRPr lang="en-US" dirty="0"/>
          </a:p>
        </p:txBody>
      </p:sp>
      <p:sp>
        <p:nvSpPr>
          <p:cNvPr id="4" name="Text Placeholder 3"/>
          <p:cNvSpPr>
            <a:spLocks noGrp="1"/>
          </p:cNvSpPr>
          <p:nvPr>
            <p:ph type="body" sz="half" idx="2"/>
          </p:nvPr>
        </p:nvSpPr>
        <p:spPr>
          <a:xfrm>
            <a:off x="1983780" y="13167360"/>
            <a:ext cx="9288887" cy="24394163"/>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94577689-A7D5-40BA-81BC-C8229C97A350}" type="datetimeFigureOut">
              <a:rPr lang="en-AU" smtClean="0"/>
              <a:t>29/11/2020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232263-3C7A-4430-96E9-BA25557F50FF}" type="slidenum">
              <a:rPr lang="en-AU" smtClean="0"/>
              <a:t>‹#›</a:t>
            </a:fld>
            <a:endParaRPr lang="en-AU"/>
          </a:p>
        </p:txBody>
      </p:sp>
    </p:spTree>
    <p:extLst>
      <p:ext uri="{BB962C8B-B14F-4D97-AF65-F5344CB8AC3E}">
        <p14:creationId xmlns:p14="http://schemas.microsoft.com/office/powerpoint/2010/main" val="121995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36810"/>
            <a:ext cx="24840367"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029" y="11684000"/>
            <a:ext cx="24840367"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029" y="40680650"/>
            <a:ext cx="6480096" cy="2336800"/>
          </a:xfrm>
          <a:prstGeom prst="rect">
            <a:avLst/>
          </a:prstGeom>
        </p:spPr>
        <p:txBody>
          <a:bodyPr vert="horz" lIns="91440" tIns="45720" rIns="91440" bIns="45720" rtlCol="0" anchor="ctr"/>
          <a:lstStyle>
            <a:lvl1pPr algn="l">
              <a:defRPr sz="3780">
                <a:solidFill>
                  <a:schemeClr val="tx1">
                    <a:tint val="75000"/>
                  </a:schemeClr>
                </a:solidFill>
              </a:defRPr>
            </a:lvl1pPr>
          </a:lstStyle>
          <a:p>
            <a:fld id="{94577689-A7D5-40BA-81BC-C8229C97A350}" type="datetimeFigureOut">
              <a:rPr lang="en-AU" smtClean="0"/>
              <a:t>29/11/2020</a:t>
            </a:fld>
            <a:endParaRPr lang="en-AU"/>
          </a:p>
        </p:txBody>
      </p:sp>
      <p:sp>
        <p:nvSpPr>
          <p:cNvPr id="5" name="Footer Placeholder 4"/>
          <p:cNvSpPr>
            <a:spLocks noGrp="1"/>
          </p:cNvSpPr>
          <p:nvPr>
            <p:ph type="ftr" sz="quarter" idx="3"/>
          </p:nvPr>
        </p:nvSpPr>
        <p:spPr>
          <a:xfrm>
            <a:off x="9540141" y="40680650"/>
            <a:ext cx="9720143" cy="233680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0340300" y="40680650"/>
            <a:ext cx="6480096" cy="2336800"/>
          </a:xfrm>
          <a:prstGeom prst="rect">
            <a:avLst/>
          </a:prstGeom>
        </p:spPr>
        <p:txBody>
          <a:bodyPr vert="horz" lIns="91440" tIns="45720" rIns="91440" bIns="45720" rtlCol="0" anchor="ctr"/>
          <a:lstStyle>
            <a:lvl1pPr algn="r">
              <a:defRPr sz="3780">
                <a:solidFill>
                  <a:schemeClr val="tx1">
                    <a:tint val="75000"/>
                  </a:schemeClr>
                </a:solidFill>
              </a:defRPr>
            </a:lvl1pPr>
          </a:lstStyle>
          <a:p>
            <a:fld id="{DA232263-3C7A-4430-96E9-BA25557F50FF}" type="slidenum">
              <a:rPr lang="en-AU" smtClean="0"/>
              <a:t>‹#›</a:t>
            </a:fld>
            <a:endParaRPr lang="en-AU"/>
          </a:p>
        </p:txBody>
      </p:sp>
    </p:spTree>
    <p:extLst>
      <p:ext uri="{BB962C8B-B14F-4D97-AF65-F5344CB8AC3E}">
        <p14:creationId xmlns:p14="http://schemas.microsoft.com/office/powerpoint/2010/main" val="26292051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investopedia.com/terms/c/correlationcoefficient.asp" TargetMode="External"/><Relationship Id="rId18" Type="http://schemas.openxmlformats.org/officeDocument/2006/relationships/hyperlink" Target="https://www.calculator.net/loan-calculator.html"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www.usbank.com/home-loans/mortgage/mortgage-rates.html" TargetMode="External"/><Relationship Id="rId17" Type="http://schemas.openxmlformats.org/officeDocument/2006/relationships/hyperlink" Target="https://www.investopedia.com/terms/d/deferred-interest-mortgage.asp" TargetMode="External"/><Relationship Id="rId2" Type="http://schemas.openxmlformats.org/officeDocument/2006/relationships/image" Target="../media/image1.png"/><Relationship Id="rId16" Type="http://schemas.openxmlformats.org/officeDocument/2006/relationships/hyperlink" Target="https://www.investopedia.com/terms/a/amortized_loan.asp" TargetMode="Externa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en.wikipedia.org/wiki/Minimum_acceptable_rate_of_return" TargetMode="External"/><Relationship Id="rId5" Type="http://schemas.openxmlformats.org/officeDocument/2006/relationships/image" Target="../media/image4.png"/><Relationship Id="rId15" Type="http://schemas.openxmlformats.org/officeDocument/2006/relationships/hyperlink" Target="https://en.wikipedia.org/wiki/Chi-squared_test" TargetMode="External"/><Relationship Id="rId10" Type="http://schemas.openxmlformats.org/officeDocument/2006/relationships/hyperlink" Target="https://www.kaggle.com/ninzaami/loan-predication" TargetMode="External"/><Relationship Id="rId19"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hyperlink" Target="https://dreamhomefinancing.com/" TargetMode="External"/><Relationship Id="rId14" Type="http://schemas.openxmlformats.org/officeDocument/2006/relationships/hyperlink" Target="https://en.wikipedia.org/wiki/Kolmogorov%E2%80%93Smirnov_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Rectangle 671"/>
          <p:cNvSpPr/>
          <p:nvPr/>
        </p:nvSpPr>
        <p:spPr>
          <a:xfrm>
            <a:off x="-1" y="112351"/>
            <a:ext cx="17340943" cy="1882182"/>
          </a:xfrm>
          <a:prstGeom prst="rect">
            <a:avLst/>
          </a:prstGeom>
        </p:spPr>
        <p:txBody>
          <a:bodyPr wrap="square">
            <a:spAutoFit/>
          </a:bodyPr>
          <a:lstStyle/>
          <a:p>
            <a:r>
              <a:rPr lang="en-US" sz="8081" b="1" dirty="0">
                <a:solidFill>
                  <a:schemeClr val="accent4">
                    <a:lumMod val="75000"/>
                  </a:schemeClr>
                </a:solidFill>
              </a:rPr>
              <a:t>MOD500: Modeling for Decision Insight</a:t>
            </a:r>
          </a:p>
          <a:p>
            <a:r>
              <a:rPr lang="en-US" sz="3367" dirty="0"/>
              <a:t>Group Members: Muhammad Usama, Asim Sabir</a:t>
            </a:r>
            <a:endParaRPr lang="en-US" sz="3367" dirty="0">
              <a:solidFill>
                <a:schemeClr val="dk1"/>
              </a:solidFill>
            </a:endParaRPr>
          </a:p>
        </p:txBody>
      </p:sp>
      <p:sp>
        <p:nvSpPr>
          <p:cNvPr id="673" name="Rectangle 672"/>
          <p:cNvSpPr/>
          <p:nvPr/>
        </p:nvSpPr>
        <p:spPr>
          <a:xfrm>
            <a:off x="20174348" y="119398"/>
            <a:ext cx="8743099" cy="1355756"/>
          </a:xfrm>
          <a:prstGeom prst="rect">
            <a:avLst/>
          </a:prstGeom>
        </p:spPr>
        <p:txBody>
          <a:bodyPr wrap="none">
            <a:spAutoFit/>
          </a:bodyPr>
          <a:lstStyle/>
          <a:p>
            <a:r>
              <a:rPr lang="en-US" sz="8081" b="1" dirty="0">
                <a:solidFill>
                  <a:schemeClr val="accent4">
                    <a:lumMod val="75000"/>
                  </a:schemeClr>
                </a:solidFill>
              </a:rPr>
              <a:t>30. November 2020</a:t>
            </a:r>
          </a:p>
        </p:txBody>
      </p:sp>
      <p:cxnSp>
        <p:nvCxnSpPr>
          <p:cNvPr id="681" name="Straight Connector 680"/>
          <p:cNvCxnSpPr/>
          <p:nvPr/>
        </p:nvCxnSpPr>
        <p:spPr>
          <a:xfrm>
            <a:off x="-39728" y="1915560"/>
            <a:ext cx="28840153" cy="38540"/>
          </a:xfrm>
          <a:prstGeom prst="line">
            <a:avLst/>
          </a:prstGeom>
          <a:ln w="38100"/>
        </p:spPr>
        <p:style>
          <a:lnRef idx="1">
            <a:schemeClr val="dk1"/>
          </a:lnRef>
          <a:fillRef idx="0">
            <a:schemeClr val="dk1"/>
          </a:fillRef>
          <a:effectRef idx="0">
            <a:schemeClr val="dk1"/>
          </a:effectRef>
          <a:fontRef idx="minor">
            <a:schemeClr val="tx1"/>
          </a:fontRef>
        </p:style>
      </p:cxnSp>
      <p:sp>
        <p:nvSpPr>
          <p:cNvPr id="670" name="Rectangle 669"/>
          <p:cNvSpPr/>
          <p:nvPr/>
        </p:nvSpPr>
        <p:spPr>
          <a:xfrm>
            <a:off x="18262284" y="40654032"/>
            <a:ext cx="7241168" cy="842859"/>
          </a:xfrm>
          <a:prstGeom prst="rect">
            <a:avLst/>
          </a:prstGeom>
        </p:spPr>
        <p:txBody>
          <a:bodyPr wrap="square">
            <a:spAutoFit/>
          </a:bodyPr>
          <a:lstStyle/>
          <a:p>
            <a:pPr algn="ctr" defTabSz="914444">
              <a:defRPr/>
            </a:pPr>
            <a:r>
              <a:rPr lang="en-US" sz="4800" b="1" u="sng" dirty="0">
                <a:solidFill>
                  <a:srgbClr val="FF0000"/>
                </a:solidFill>
              </a:rPr>
              <a:t>References</a:t>
            </a:r>
          </a:p>
        </p:txBody>
      </p:sp>
      <p:grpSp>
        <p:nvGrpSpPr>
          <p:cNvPr id="9" name="Group 8">
            <a:extLst>
              <a:ext uri="{FF2B5EF4-FFF2-40B4-BE49-F238E27FC236}">
                <a16:creationId xmlns:a16="http://schemas.microsoft.com/office/drawing/2014/main" id="{40A93731-45E2-441F-8718-244173E4F9E9}"/>
              </a:ext>
            </a:extLst>
          </p:cNvPr>
          <p:cNvGrpSpPr/>
          <p:nvPr/>
        </p:nvGrpSpPr>
        <p:grpSpPr>
          <a:xfrm>
            <a:off x="232664" y="1860970"/>
            <a:ext cx="28113737" cy="3611311"/>
            <a:chOff x="14067226" y="2062496"/>
            <a:chExt cx="14493275" cy="3611311"/>
          </a:xfrm>
        </p:grpSpPr>
        <p:sp>
          <p:nvSpPr>
            <p:cNvPr id="704" name="Rectangle 703">
              <a:extLst>
                <a:ext uri="{FF2B5EF4-FFF2-40B4-BE49-F238E27FC236}">
                  <a16:creationId xmlns:a16="http://schemas.microsoft.com/office/drawing/2014/main" id="{06985790-237B-DB4D-B8CD-CEE119FE767A}"/>
                </a:ext>
              </a:extLst>
            </p:cNvPr>
            <p:cNvSpPr/>
            <p:nvPr/>
          </p:nvSpPr>
          <p:spPr>
            <a:xfrm>
              <a:off x="14067776" y="2062496"/>
              <a:ext cx="13288523" cy="842859"/>
            </a:xfrm>
            <a:prstGeom prst="rect">
              <a:avLst/>
            </a:prstGeom>
          </p:spPr>
          <p:txBody>
            <a:bodyPr wrap="square">
              <a:spAutoFit/>
            </a:bodyPr>
            <a:lstStyle/>
            <a:p>
              <a:r>
                <a:rPr lang="nb-NO" sz="4800" b="1" u="sng" dirty="0" err="1">
                  <a:solidFill>
                    <a:srgbClr val="FF0000"/>
                  </a:solidFill>
                </a:rPr>
                <a:t>Executive</a:t>
              </a:r>
              <a:r>
                <a:rPr lang="nb-NO" sz="4800" b="1" u="sng" dirty="0">
                  <a:solidFill>
                    <a:srgbClr val="FF0000"/>
                  </a:solidFill>
                </a:rPr>
                <a:t> </a:t>
              </a:r>
              <a:r>
                <a:rPr lang="nb-NO" sz="4800" b="1" u="sng" dirty="0" err="1">
                  <a:solidFill>
                    <a:srgbClr val="FF0000"/>
                  </a:solidFill>
                </a:rPr>
                <a:t>Summary</a:t>
              </a:r>
              <a:r>
                <a:rPr lang="nb-NO" sz="4800" b="1" u="sng" dirty="0">
                  <a:solidFill>
                    <a:srgbClr val="FF0000"/>
                  </a:solidFill>
                </a:rPr>
                <a:t>:</a:t>
              </a:r>
            </a:p>
          </p:txBody>
        </p:sp>
        <p:sp>
          <p:nvSpPr>
            <p:cNvPr id="7" name="Rectangle 6">
              <a:extLst>
                <a:ext uri="{FF2B5EF4-FFF2-40B4-BE49-F238E27FC236}">
                  <a16:creationId xmlns:a16="http://schemas.microsoft.com/office/drawing/2014/main" id="{B7357C9E-59CD-8B49-AD33-F27386E8011F}"/>
                </a:ext>
              </a:extLst>
            </p:cNvPr>
            <p:cNvSpPr/>
            <p:nvPr/>
          </p:nvSpPr>
          <p:spPr>
            <a:xfrm>
              <a:off x="14067226" y="2903818"/>
              <a:ext cx="14493275" cy="2769989"/>
            </a:xfrm>
            <a:prstGeom prst="rect">
              <a:avLst/>
            </a:prstGeom>
          </p:spPr>
          <p:txBody>
            <a:bodyPr wrap="square">
              <a:spAutoFit/>
            </a:bodyPr>
            <a:lstStyle/>
            <a:p>
              <a:pPr algn="just"/>
              <a:r>
                <a:rPr lang="en-US" sz="2800" dirty="0"/>
                <a:t>Everyday corporations, governments and individuals face different situations in which they need to find an optimal solution or a suitable decision policy, which can help them steer their way out of a complex situation. In order to find this optimal decision or policy, corporations and governments use different analysis techniques, they assign probabilities to uncertain events, determine the associated cost of each event and decision alternative and then they arrive at the most beneficial decision. </a:t>
              </a:r>
              <a:r>
                <a:rPr lang="en-US" sz="3000" dirty="0"/>
                <a:t>Decision analysis (DA) is a systematic, quantitative, and visual approach to addressing and evaluating the important choices that businesses, governments or individuals sometimes face. DA finds its application in R&amp;D projects, Investment projects, business ventures, product launches and even in personal decisions. </a:t>
              </a:r>
              <a:r>
                <a:rPr lang="en-US" sz="2800" dirty="0"/>
                <a:t>This project is focused on finding an elaborate decision policy for the Customer Service Representative (CSR) department of a Home Financing company, which can be adopted by the CSR in the CSR-customer interactions and will result in maximum profit for the company.</a:t>
              </a:r>
              <a:endParaRPr lang="en-GB" sz="2800" dirty="0"/>
            </a:p>
          </p:txBody>
        </p:sp>
      </p:grpSp>
      <p:grpSp>
        <p:nvGrpSpPr>
          <p:cNvPr id="12" name="Group 11">
            <a:extLst>
              <a:ext uri="{FF2B5EF4-FFF2-40B4-BE49-F238E27FC236}">
                <a16:creationId xmlns:a16="http://schemas.microsoft.com/office/drawing/2014/main" id="{BD6F6115-CC55-44C8-91D8-52366AD4F1CB}"/>
              </a:ext>
            </a:extLst>
          </p:cNvPr>
          <p:cNvGrpSpPr/>
          <p:nvPr/>
        </p:nvGrpSpPr>
        <p:grpSpPr>
          <a:xfrm>
            <a:off x="14868806" y="35604032"/>
            <a:ext cx="14084952" cy="5273426"/>
            <a:chOff x="14380348" y="39603947"/>
            <a:chExt cx="14084952" cy="5273426"/>
          </a:xfrm>
        </p:grpSpPr>
        <p:sp>
          <p:nvSpPr>
            <p:cNvPr id="705" name="Rectangle 704">
              <a:extLst>
                <a:ext uri="{FF2B5EF4-FFF2-40B4-BE49-F238E27FC236}">
                  <a16:creationId xmlns:a16="http://schemas.microsoft.com/office/drawing/2014/main" id="{E873ADF7-3302-7E46-80DA-B00AD53AE7F2}"/>
                </a:ext>
              </a:extLst>
            </p:cNvPr>
            <p:cNvSpPr/>
            <p:nvPr/>
          </p:nvSpPr>
          <p:spPr>
            <a:xfrm>
              <a:off x="14380348" y="39603947"/>
              <a:ext cx="14084952" cy="842859"/>
            </a:xfrm>
            <a:prstGeom prst="rect">
              <a:avLst/>
            </a:prstGeom>
          </p:spPr>
          <p:txBody>
            <a:bodyPr wrap="square">
              <a:spAutoFit/>
            </a:bodyPr>
            <a:lstStyle/>
            <a:p>
              <a:pPr defTabSz="914444">
                <a:defRPr/>
              </a:pPr>
              <a:r>
                <a:rPr lang="en-US" sz="4800" b="1" u="sng" dirty="0">
                  <a:solidFill>
                    <a:srgbClr val="FF0000"/>
                  </a:solidFill>
                </a:rPr>
                <a:t>Recommendations &amp; Conclusion</a:t>
              </a:r>
            </a:p>
          </p:txBody>
        </p:sp>
        <p:sp>
          <p:nvSpPr>
            <p:cNvPr id="706" name="TextBox 705">
              <a:extLst>
                <a:ext uri="{FF2B5EF4-FFF2-40B4-BE49-F238E27FC236}">
                  <a16:creationId xmlns:a16="http://schemas.microsoft.com/office/drawing/2014/main" id="{E7977A47-94C8-CC47-838E-0AAAE9518DEE}"/>
                </a:ext>
              </a:extLst>
            </p:cNvPr>
            <p:cNvSpPr txBox="1"/>
            <p:nvPr/>
          </p:nvSpPr>
          <p:spPr>
            <a:xfrm>
              <a:off x="14400212" y="40476168"/>
              <a:ext cx="13415268" cy="4401205"/>
            </a:xfrm>
            <a:prstGeom prst="rect">
              <a:avLst/>
            </a:prstGeom>
            <a:noFill/>
          </p:spPr>
          <p:txBody>
            <a:bodyPr wrap="square" rtlCol="0">
              <a:spAutoFit/>
            </a:bodyPr>
            <a:lstStyle/>
            <a:p>
              <a:pPr algn="just"/>
              <a:r>
                <a:rPr lang="en-US" sz="2800" dirty="0"/>
                <a:t>After completing all the decision analysis steps, it is clear from the established decision policy, that CSR of Dream House Financing should give the most preference to Credit history before contacting customers, and it should make sure that the Interest rate offered in the package is higher than the MARR, otherwise the resulting NPV will be negative and the investment will be deemed not viable for the company. </a:t>
              </a:r>
            </a:p>
            <a:p>
              <a:pPr algn="just"/>
              <a:r>
                <a:rPr lang="en-US" sz="2800" dirty="0"/>
                <a:t>The first decision node aims to solve a classification-type problem, and many machine learning models such as Support Vector Machines and random Forrest are proved to perform excellent in this area. Incase Dream House Financing was to upgrade their decision policy by incorporating these techniques in the analysis then the established policy will be much more effective and successful. </a:t>
              </a:r>
            </a:p>
          </p:txBody>
        </p:sp>
      </p:grpSp>
      <p:sp>
        <p:nvSpPr>
          <p:cNvPr id="707" name="Rectangle 706">
            <a:extLst>
              <a:ext uri="{FF2B5EF4-FFF2-40B4-BE49-F238E27FC236}">
                <a16:creationId xmlns:a16="http://schemas.microsoft.com/office/drawing/2014/main" id="{2463CD9D-E714-734D-9FD0-FA30949FC673}"/>
              </a:ext>
            </a:extLst>
          </p:cNvPr>
          <p:cNvSpPr/>
          <p:nvPr/>
        </p:nvSpPr>
        <p:spPr>
          <a:xfrm>
            <a:off x="14687654" y="15109835"/>
            <a:ext cx="14398075" cy="842859"/>
          </a:xfrm>
          <a:prstGeom prst="rect">
            <a:avLst/>
          </a:prstGeom>
        </p:spPr>
        <p:txBody>
          <a:bodyPr wrap="square">
            <a:spAutoFit/>
          </a:bodyPr>
          <a:lstStyle/>
          <a:p>
            <a:pPr defTabSz="914444">
              <a:defRPr/>
            </a:pPr>
            <a:r>
              <a:rPr lang="en-US" sz="4800" b="1" u="sng" dirty="0">
                <a:solidFill>
                  <a:srgbClr val="FF0000"/>
                </a:solidFill>
              </a:rPr>
              <a:t>Probabilistic Evaluation</a:t>
            </a:r>
          </a:p>
        </p:txBody>
      </p:sp>
      <p:graphicFrame>
        <p:nvGraphicFramePr>
          <p:cNvPr id="37" name="Table 36">
            <a:extLst>
              <a:ext uri="{FF2B5EF4-FFF2-40B4-BE49-F238E27FC236}">
                <a16:creationId xmlns:a16="http://schemas.microsoft.com/office/drawing/2014/main" id="{20EDDB5C-C3C7-4BC4-806B-7E74712E8424}"/>
              </a:ext>
            </a:extLst>
          </p:cNvPr>
          <p:cNvGraphicFramePr>
            <a:graphicFrameLocks noGrp="1"/>
          </p:cNvGraphicFramePr>
          <p:nvPr>
            <p:extLst>
              <p:ext uri="{D42A27DB-BD31-4B8C-83A1-F6EECF244321}">
                <p14:modId xmlns:p14="http://schemas.microsoft.com/office/powerpoint/2010/main" val="2955785384"/>
              </p:ext>
            </p:extLst>
          </p:nvPr>
        </p:nvGraphicFramePr>
        <p:xfrm>
          <a:off x="317593" y="6300726"/>
          <a:ext cx="13614027" cy="16194806"/>
        </p:xfrm>
        <a:graphic>
          <a:graphicData uri="http://schemas.openxmlformats.org/drawingml/2006/table">
            <a:tbl>
              <a:tblPr>
                <a:tableStyleId>{2D5ABB26-0587-4C30-8999-92F81FD0307C}</a:tableStyleId>
              </a:tblPr>
              <a:tblGrid>
                <a:gridCol w="3902987">
                  <a:extLst>
                    <a:ext uri="{9D8B030D-6E8A-4147-A177-3AD203B41FA5}">
                      <a16:colId xmlns:a16="http://schemas.microsoft.com/office/drawing/2014/main" val="1858807471"/>
                    </a:ext>
                  </a:extLst>
                </a:gridCol>
                <a:gridCol w="9711040">
                  <a:extLst>
                    <a:ext uri="{9D8B030D-6E8A-4147-A177-3AD203B41FA5}">
                      <a16:colId xmlns:a16="http://schemas.microsoft.com/office/drawing/2014/main" val="4119276166"/>
                    </a:ext>
                  </a:extLst>
                </a:gridCol>
              </a:tblGrid>
              <a:tr h="609568">
                <a:tc>
                  <a:txBody>
                    <a:bodyPr/>
                    <a:lstStyle/>
                    <a:p>
                      <a:pPr algn="just" fontAlgn="b"/>
                      <a:r>
                        <a:rPr lang="en-AU" sz="2800" u="none" strike="noStrike">
                          <a:effectLst/>
                        </a:rPr>
                        <a:t>Company:</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
                        <a:lnSpc>
                          <a:spcPct val="150000"/>
                        </a:lnSpc>
                      </a:pPr>
                      <a:r>
                        <a:rPr lang="en-AU" sz="2800" b="0" i="1" u="none" strike="noStrike">
                          <a:solidFill>
                            <a:srgbClr val="000000"/>
                          </a:solidFill>
                          <a:effectLst/>
                          <a:latin typeface="Calibri" panose="020F0502020204030204" pitchFamily="34" charset="0"/>
                        </a:rPr>
                        <a:t>Dream Home Financing</a:t>
                      </a:r>
                      <a:endParaRPr lang="en-AU" sz="2800" b="0" i="1"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936159"/>
                  </a:ext>
                </a:extLst>
              </a:tr>
              <a:tr h="1348534">
                <a:tc>
                  <a:txBody>
                    <a:bodyPr/>
                    <a:lstStyle/>
                    <a:p>
                      <a:pPr algn="just" fontAlgn="b">
                        <a:lnSpc>
                          <a:spcPct val="150000"/>
                        </a:lnSpc>
                      </a:pPr>
                      <a:r>
                        <a:rPr lang="en-AU" sz="2800" u="none" strike="noStrike">
                          <a:effectLst/>
                        </a:rPr>
                        <a:t>Decision Analysts:</a:t>
                      </a:r>
                      <a:endParaRPr lang="en-AU" sz="2800" u="none" strike="noStrike" dirty="0">
                        <a:effectLst/>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
                        <a:lnSpc>
                          <a:spcPct val="150000"/>
                        </a:lnSpc>
                      </a:pPr>
                      <a:r>
                        <a:rPr lang="en-AU" sz="2800" b="0" i="0" u="none" strike="noStrike">
                          <a:solidFill>
                            <a:srgbClr val="000000"/>
                          </a:solidFill>
                          <a:effectLst/>
                          <a:latin typeface="Calibri" panose="020F0502020204030204" pitchFamily="34" charset="0"/>
                        </a:rPr>
                        <a:t>Muhammad Usama</a:t>
                      </a:r>
                    </a:p>
                    <a:p>
                      <a:pPr algn="just" fontAlgn="b">
                        <a:lnSpc>
                          <a:spcPct val="150000"/>
                        </a:lnSpc>
                      </a:pPr>
                      <a:r>
                        <a:rPr lang="en-AU" sz="2800" b="0" i="0" u="none" strike="noStrike">
                          <a:solidFill>
                            <a:srgbClr val="000000"/>
                          </a:solidFill>
                          <a:effectLst/>
                          <a:latin typeface="Calibri" panose="020F0502020204030204" pitchFamily="34" charset="0"/>
                        </a:rPr>
                        <a:t>Asim Sabir</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426529"/>
                  </a:ext>
                </a:extLst>
              </a:tr>
              <a:tr h="4065696">
                <a:tc>
                  <a:txBody>
                    <a:bodyPr/>
                    <a:lstStyle/>
                    <a:p>
                      <a:pPr algn="just" fontAlgn="b"/>
                      <a:r>
                        <a:rPr lang="en-AU" sz="2800" b="0" i="0" u="none" strike="noStrike">
                          <a:solidFill>
                            <a:srgbClr val="000000"/>
                          </a:solidFill>
                          <a:effectLst/>
                          <a:latin typeface="Calibri" panose="020F0502020204030204" pitchFamily="34" charset="0"/>
                        </a:rPr>
                        <a:t>Decision Context:</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2880086" rtl="0" eaLnBrk="1" fontAlgn="b" latinLnBrk="0" hangingPunct="1">
                        <a:lnSpc>
                          <a:spcPct val="100000"/>
                        </a:lnSpc>
                        <a:spcBef>
                          <a:spcPts val="0"/>
                        </a:spcBef>
                        <a:spcAft>
                          <a:spcPts val="0"/>
                        </a:spcAft>
                        <a:buClrTx/>
                        <a:buSzTx/>
                        <a:buFontTx/>
                        <a:buNone/>
                        <a:tabLst/>
                        <a:defRPr/>
                      </a:pPr>
                      <a:r>
                        <a:rPr lang="en-US" sz="2800" kern="1200" dirty="0">
                          <a:solidFill>
                            <a:schemeClr val="tx1"/>
                          </a:solidFill>
                          <a:effectLst/>
                          <a:latin typeface="+mn-lt"/>
                          <a:ea typeface="+mn-ea"/>
                          <a:cs typeface="+mn-cs"/>
                        </a:rPr>
                        <a:t>Dream Home Financing is a home financing company, its leadership has 28 years of experience in lending and real estate since 1992. The company provides consumers with an education in various mortgage programs and lending alternatives.</a:t>
                      </a:r>
                      <a:r>
                        <a:rPr lang="en-US" sz="2800" b="1" kern="1200" baseline="30000" dirty="0">
                          <a:solidFill>
                            <a:schemeClr val="tx1"/>
                          </a:solidFill>
                          <a:effectLst/>
                          <a:latin typeface="+mn-lt"/>
                          <a:ea typeface="+mn-ea"/>
                          <a:cs typeface="+mn-cs"/>
                        </a:rPr>
                        <a:t>[1]</a:t>
                      </a:r>
                      <a:r>
                        <a:rPr lang="en-US" sz="2800" kern="1200" dirty="0">
                          <a:solidFill>
                            <a:schemeClr val="tx1"/>
                          </a:solidFill>
                          <a:effectLst/>
                          <a:latin typeface="+mn-lt"/>
                          <a:ea typeface="+mn-ea"/>
                          <a:cs typeface="+mn-cs"/>
                        </a:rPr>
                        <a:t> </a:t>
                      </a:r>
                      <a:r>
                        <a:rPr lang="en-GB" sz="2800" kern="1200" dirty="0">
                          <a:solidFill>
                            <a:schemeClr val="tx1"/>
                          </a:solidFill>
                          <a:effectLst/>
                          <a:latin typeface="+mn-lt"/>
                          <a:ea typeface="+mn-ea"/>
                          <a:cs typeface="+mn-cs"/>
                        </a:rPr>
                        <a:t>Decision analysts are risk neutral in this investment due to a large portfolio they manage. </a:t>
                      </a:r>
                      <a:r>
                        <a:rPr lang="en-US" sz="2800" kern="1200" dirty="0">
                          <a:solidFill>
                            <a:schemeClr val="tx1"/>
                          </a:solidFill>
                          <a:effectLst/>
                          <a:latin typeface="+mn-lt"/>
                          <a:ea typeface="+mn-ea"/>
                          <a:cs typeface="+mn-cs"/>
                        </a:rPr>
                        <a:t>They will use old data from company’s database to make a decision policy. The dataset of the project is present on Kaggle, and it contains very detailed information regarding the interaction between the company CSR and customers.</a:t>
                      </a:r>
                      <a:r>
                        <a:rPr lang="en-US" sz="2800" b="1" kern="1200" baseline="30000" dirty="0">
                          <a:solidFill>
                            <a:schemeClr val="tx1"/>
                          </a:solidFill>
                          <a:effectLst/>
                          <a:latin typeface="+mn-lt"/>
                          <a:ea typeface="+mn-ea"/>
                          <a:cs typeface="+mn-cs"/>
                        </a:rPr>
                        <a:t>[2]</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153201"/>
                  </a:ext>
                </a:extLst>
              </a:tr>
              <a:tr h="3390336">
                <a:tc>
                  <a:txBody>
                    <a:bodyPr/>
                    <a:lstStyle/>
                    <a:p>
                      <a:pPr algn="just" fontAlgn="b"/>
                      <a:r>
                        <a:rPr lang="en-AU" sz="2800" b="0" i="0" u="none" strike="noStrike">
                          <a:solidFill>
                            <a:srgbClr val="000000"/>
                          </a:solidFill>
                          <a:effectLst/>
                          <a:latin typeface="Calibri" panose="020F0502020204030204" pitchFamily="34" charset="0"/>
                        </a:rPr>
                        <a:t>Decision Objective:</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800" kern="1200" dirty="0">
                          <a:solidFill>
                            <a:schemeClr val="tx1"/>
                          </a:solidFill>
                          <a:effectLst/>
                          <a:latin typeface="+mn-lt"/>
                          <a:ea typeface="+mn-ea"/>
                          <a:cs typeface="+mn-cs"/>
                        </a:rPr>
                        <a:t>Among all industries, insurance domain has the largest use of analytics &amp; decision analysis methods. This decision analysis project is aimed towards helping the company define a decision policy, by identifying suitable customer segments and offering them loan package which is most profitable to the company by calculating the net present value of the interest included in the loan payments. </a:t>
                      </a: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932640"/>
                  </a:ext>
                </a:extLst>
              </a:tr>
              <a:tr h="3615456">
                <a:tc>
                  <a:txBody>
                    <a:bodyPr/>
                    <a:lstStyle/>
                    <a:p>
                      <a:pPr algn="just" fontAlgn="b"/>
                      <a:r>
                        <a:rPr lang="en-AU" sz="2800" b="0" i="0" u="none" strike="noStrike">
                          <a:solidFill>
                            <a:srgbClr val="000000"/>
                          </a:solidFill>
                          <a:effectLst/>
                          <a:latin typeface="Calibri" panose="020F0502020204030204" pitchFamily="34" charset="0"/>
                        </a:rPr>
                        <a:t>Possible Scenarios</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0" indent="-457200" algn="just">
                        <a:buFont typeface="Arial" panose="020B0604020202020204" pitchFamily="34" charset="0"/>
                        <a:buChar char="•"/>
                      </a:pPr>
                      <a:r>
                        <a:rPr lang="en-US" sz="2800" kern="1200" dirty="0">
                          <a:solidFill>
                            <a:schemeClr val="tx1"/>
                          </a:solidFill>
                          <a:effectLst/>
                          <a:latin typeface="+mn-lt"/>
                          <a:ea typeface="+mn-ea"/>
                          <a:cs typeface="+mn-cs"/>
                        </a:rPr>
                        <a:t>Dream Home Financing does not make an offer to the customer based on his/her data. </a:t>
                      </a:r>
                    </a:p>
                    <a:p>
                      <a:pPr marL="457200" lvl="0" indent="-457200" algn="just">
                        <a:buFont typeface="Arial" panose="020B0604020202020204" pitchFamily="34" charset="0"/>
                        <a:buChar char="•"/>
                      </a:pPr>
                      <a:r>
                        <a:rPr lang="en-US" sz="2800" kern="1200" dirty="0">
                          <a:solidFill>
                            <a:schemeClr val="tx1"/>
                          </a:solidFill>
                          <a:effectLst/>
                          <a:latin typeface="+mn-lt"/>
                          <a:ea typeface="+mn-ea"/>
                          <a:cs typeface="+mn-cs"/>
                        </a:rPr>
                        <a:t>The company makes an offer, but the loan is not successful (Customer not interested).</a:t>
                      </a:r>
                    </a:p>
                    <a:p>
                      <a:pPr marL="457200" lvl="0" indent="-457200" algn="just">
                        <a:buFont typeface="Arial" panose="020B0604020202020204" pitchFamily="34" charset="0"/>
                        <a:buChar char="•"/>
                      </a:pPr>
                      <a:r>
                        <a:rPr lang="en-US" sz="2800" kern="1200" dirty="0">
                          <a:solidFill>
                            <a:schemeClr val="tx1"/>
                          </a:solidFill>
                          <a:effectLst/>
                          <a:latin typeface="+mn-lt"/>
                          <a:ea typeface="+mn-ea"/>
                          <a:cs typeface="+mn-cs"/>
                        </a:rPr>
                        <a:t>The company makes an offer, the customer is interested, company pushes Amortized Loan.</a:t>
                      </a:r>
                    </a:p>
                    <a:p>
                      <a:pPr marL="457200" lvl="0" indent="-457200" algn="just">
                        <a:buFont typeface="Arial" panose="020B0604020202020204" pitchFamily="34" charset="0"/>
                        <a:buChar char="•"/>
                      </a:pPr>
                      <a:r>
                        <a:rPr lang="en-US" sz="2800" kern="1200" dirty="0">
                          <a:solidFill>
                            <a:schemeClr val="tx1"/>
                          </a:solidFill>
                          <a:effectLst/>
                          <a:latin typeface="+mn-lt"/>
                          <a:ea typeface="+mn-ea"/>
                          <a:cs typeface="+mn-cs"/>
                        </a:rPr>
                        <a:t>The company makes an offer, the customer is interested, company pushes Deferred Loan.</a:t>
                      </a: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294566"/>
                  </a:ext>
                </a:extLst>
              </a:tr>
              <a:tr h="3165216">
                <a:tc>
                  <a:txBody>
                    <a:bodyPr/>
                    <a:lstStyle/>
                    <a:p>
                      <a:pPr algn="just" fontAlgn="b"/>
                      <a:r>
                        <a:rPr lang="en-AU" sz="2800" b="0" i="0" u="none" strike="noStrike">
                          <a:solidFill>
                            <a:srgbClr val="000000"/>
                          </a:solidFill>
                          <a:effectLst/>
                          <a:latin typeface="Calibri" panose="020F0502020204030204" pitchFamily="34" charset="0"/>
                        </a:rPr>
                        <a:t>Uncertainty of Data:</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2880086" rtl="0" eaLnBrk="1" fontAlgn="b" latinLnBrk="0" hangingPunct="1">
                        <a:lnSpc>
                          <a:spcPct val="100000"/>
                        </a:lnSpc>
                        <a:spcBef>
                          <a:spcPts val="0"/>
                        </a:spcBef>
                        <a:spcAft>
                          <a:spcPts val="0"/>
                        </a:spcAft>
                        <a:buClrTx/>
                        <a:buSzTx/>
                        <a:buFontTx/>
                        <a:buNone/>
                        <a:tabLst/>
                        <a:defRPr/>
                      </a:pPr>
                      <a:r>
                        <a:rPr lang="en-US" sz="2800" dirty="0"/>
                        <a:t>Almost 11 uncertainties are supposed to influence the Loan Status. By creating and analyzing the Correlation Matrix, decision analysts will only consider the uncertain variables of Education, Married, Credit History, Loan Amount and Loan Term, regardless of the fact that some of these are weakly correlated, as this will allow the analysts to come up with a more detailed and diverse decision policy for Dream Home Financing. </a:t>
                      </a:r>
                      <a:endParaRPr lang="en-AU" sz="2800" b="0" i="0" u="none" strike="noStrike" dirty="0">
                        <a:solidFill>
                          <a:srgbClr val="000000"/>
                        </a:solidFill>
                        <a:effectLst/>
                        <a:latin typeface="Calibri" panose="020F0502020204030204" pitchFamily="34" charset="0"/>
                      </a:endParaRPr>
                    </a:p>
                  </a:txBody>
                  <a:tcPr marL="12829" marR="12829" marT="1282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736588"/>
                  </a:ext>
                </a:extLst>
              </a:tr>
            </a:tbl>
          </a:graphicData>
        </a:graphic>
      </p:graphicFrame>
      <p:sp>
        <p:nvSpPr>
          <p:cNvPr id="38" name="Rectangle 37">
            <a:extLst>
              <a:ext uri="{FF2B5EF4-FFF2-40B4-BE49-F238E27FC236}">
                <a16:creationId xmlns:a16="http://schemas.microsoft.com/office/drawing/2014/main" id="{8336976E-9E11-490C-BA04-E0AF9C157B0D}"/>
              </a:ext>
            </a:extLst>
          </p:cNvPr>
          <p:cNvSpPr/>
          <p:nvPr/>
        </p:nvSpPr>
        <p:spPr>
          <a:xfrm>
            <a:off x="232658" y="5335825"/>
            <a:ext cx="13698962" cy="842859"/>
          </a:xfrm>
          <a:prstGeom prst="rect">
            <a:avLst/>
          </a:prstGeom>
        </p:spPr>
        <p:txBody>
          <a:bodyPr wrap="square">
            <a:spAutoFit/>
          </a:bodyPr>
          <a:lstStyle/>
          <a:p>
            <a:r>
              <a:rPr lang="nb-NO" sz="4800" b="1" u="sng" dirty="0">
                <a:solidFill>
                  <a:srgbClr val="FF0000"/>
                </a:solidFill>
              </a:rPr>
              <a:t>Framing and Formulation:</a:t>
            </a:r>
          </a:p>
        </p:txBody>
      </p:sp>
      <p:grpSp>
        <p:nvGrpSpPr>
          <p:cNvPr id="43" name="Group 42">
            <a:extLst>
              <a:ext uri="{FF2B5EF4-FFF2-40B4-BE49-F238E27FC236}">
                <a16:creationId xmlns:a16="http://schemas.microsoft.com/office/drawing/2014/main" id="{810D13F7-B222-4A08-AE68-BBF003BFAEC7}"/>
              </a:ext>
            </a:extLst>
          </p:cNvPr>
          <p:cNvGrpSpPr/>
          <p:nvPr/>
        </p:nvGrpSpPr>
        <p:grpSpPr>
          <a:xfrm>
            <a:off x="14289531" y="5344596"/>
            <a:ext cx="14056869" cy="9861815"/>
            <a:chOff x="14067219" y="18627593"/>
            <a:chExt cx="14866422" cy="9861815"/>
          </a:xfrm>
        </p:grpSpPr>
        <p:sp>
          <p:nvSpPr>
            <p:cNvPr id="44" name="Rectangle 43">
              <a:extLst>
                <a:ext uri="{FF2B5EF4-FFF2-40B4-BE49-F238E27FC236}">
                  <a16:creationId xmlns:a16="http://schemas.microsoft.com/office/drawing/2014/main" id="{8720DB3F-4B8D-4CE3-96E9-0C23339F52EF}"/>
                </a:ext>
              </a:extLst>
            </p:cNvPr>
            <p:cNvSpPr/>
            <p:nvPr/>
          </p:nvSpPr>
          <p:spPr>
            <a:xfrm>
              <a:off x="14067222" y="18627593"/>
              <a:ext cx="14398073" cy="842859"/>
            </a:xfrm>
            <a:prstGeom prst="rect">
              <a:avLst/>
            </a:prstGeom>
          </p:spPr>
          <p:txBody>
            <a:bodyPr wrap="square">
              <a:spAutoFit/>
            </a:bodyPr>
            <a:lstStyle/>
            <a:p>
              <a:pPr defTabSz="914444">
                <a:defRPr/>
              </a:pPr>
              <a:r>
                <a:rPr lang="en-US" sz="4800" b="1" u="sng" dirty="0">
                  <a:solidFill>
                    <a:srgbClr val="FF0000"/>
                  </a:solidFill>
                </a:rPr>
                <a:t>Tornado</a:t>
              </a:r>
              <a:r>
                <a:rPr lang="en-US" sz="3000" b="1" u="sng" dirty="0">
                  <a:solidFill>
                    <a:srgbClr val="FF0000"/>
                  </a:solidFill>
                </a:rPr>
                <a:t> </a:t>
              </a:r>
              <a:r>
                <a:rPr lang="en-US" sz="4800" b="1" u="sng" dirty="0">
                  <a:solidFill>
                    <a:srgbClr val="FF0000"/>
                  </a:solidFill>
                </a:rPr>
                <a:t>analysis</a:t>
              </a:r>
            </a:p>
          </p:txBody>
        </p:sp>
        <p:sp>
          <p:nvSpPr>
            <p:cNvPr id="45" name="TextBox 44">
              <a:extLst>
                <a:ext uri="{FF2B5EF4-FFF2-40B4-BE49-F238E27FC236}">
                  <a16:creationId xmlns:a16="http://schemas.microsoft.com/office/drawing/2014/main" id="{61CAB186-6097-44E5-BFD1-7C6EF8FBFD0E}"/>
                </a:ext>
              </a:extLst>
            </p:cNvPr>
            <p:cNvSpPr txBox="1"/>
            <p:nvPr/>
          </p:nvSpPr>
          <p:spPr>
            <a:xfrm>
              <a:off x="14320945" y="27104413"/>
              <a:ext cx="14612696" cy="1384995"/>
            </a:xfrm>
            <a:prstGeom prst="rect">
              <a:avLst/>
            </a:prstGeom>
            <a:noFill/>
          </p:spPr>
          <p:txBody>
            <a:bodyPr wrap="square" rtlCol="0">
              <a:spAutoFit/>
            </a:bodyPr>
            <a:lstStyle/>
            <a:p>
              <a:pPr marL="457222" indent="-457222" algn="just">
                <a:buFont typeface="Arial" panose="020B0604020202020204" pitchFamily="34" charset="0"/>
                <a:buChar char="•"/>
              </a:pPr>
              <a:r>
                <a:rPr lang="en-US" sz="2800" dirty="0"/>
                <a:t>The tornado analysis shows no tornado dominance, since none of the tornado diagrams are completely to the right of the other</a:t>
              </a:r>
              <a:r>
                <a:rPr lang="en-AU" sz="2800" dirty="0"/>
                <a:t>. There is no immaterial variable hence the variability in all uncertain variables causes huge changes in value of decision.</a:t>
              </a:r>
            </a:p>
          </p:txBody>
        </p:sp>
        <p:pic>
          <p:nvPicPr>
            <p:cNvPr id="46" name="Picture 45">
              <a:extLst>
                <a:ext uri="{FF2B5EF4-FFF2-40B4-BE49-F238E27FC236}">
                  <a16:creationId xmlns:a16="http://schemas.microsoft.com/office/drawing/2014/main" id="{5C883B75-4196-411C-8E0F-3D9C0FFE4A0F}"/>
                </a:ext>
              </a:extLst>
            </p:cNvPr>
            <p:cNvPicPr>
              <a:picLocks noChangeAspect="1"/>
            </p:cNvPicPr>
            <p:nvPr/>
          </p:nvPicPr>
          <p:blipFill>
            <a:blip r:embed="rId2"/>
            <a:stretch>
              <a:fillRect/>
            </a:stretch>
          </p:blipFill>
          <p:spPr>
            <a:xfrm>
              <a:off x="14067219" y="19727366"/>
              <a:ext cx="14213901" cy="7225995"/>
            </a:xfrm>
            <a:prstGeom prst="rect">
              <a:avLst/>
            </a:prstGeom>
          </p:spPr>
        </p:pic>
      </p:grpSp>
      <p:grpSp>
        <p:nvGrpSpPr>
          <p:cNvPr id="16" name="Group 15">
            <a:extLst>
              <a:ext uri="{FF2B5EF4-FFF2-40B4-BE49-F238E27FC236}">
                <a16:creationId xmlns:a16="http://schemas.microsoft.com/office/drawing/2014/main" id="{E9EBABB0-7115-482D-9918-E84A0D869E9C}"/>
              </a:ext>
            </a:extLst>
          </p:cNvPr>
          <p:cNvGrpSpPr/>
          <p:nvPr/>
        </p:nvGrpSpPr>
        <p:grpSpPr>
          <a:xfrm>
            <a:off x="275131" y="22646583"/>
            <a:ext cx="13656489" cy="10039669"/>
            <a:chOff x="275131" y="22646583"/>
            <a:chExt cx="13656489" cy="10039669"/>
          </a:xfrm>
        </p:grpSpPr>
        <p:grpSp>
          <p:nvGrpSpPr>
            <p:cNvPr id="5" name="Group 4">
              <a:extLst>
                <a:ext uri="{FF2B5EF4-FFF2-40B4-BE49-F238E27FC236}">
                  <a16:creationId xmlns:a16="http://schemas.microsoft.com/office/drawing/2014/main" id="{ACAE9413-D3BC-4B98-8A3D-A61BD7529A37}"/>
                </a:ext>
              </a:extLst>
            </p:cNvPr>
            <p:cNvGrpSpPr/>
            <p:nvPr/>
          </p:nvGrpSpPr>
          <p:grpSpPr>
            <a:xfrm>
              <a:off x="275131" y="22646583"/>
              <a:ext cx="13656489" cy="10039669"/>
              <a:chOff x="14067220" y="29159813"/>
              <a:chExt cx="14440402" cy="10039669"/>
            </a:xfrm>
          </p:grpSpPr>
          <p:sp>
            <p:nvSpPr>
              <p:cNvPr id="714" name="Rectangle 713">
                <a:extLst>
                  <a:ext uri="{FF2B5EF4-FFF2-40B4-BE49-F238E27FC236}">
                    <a16:creationId xmlns:a16="http://schemas.microsoft.com/office/drawing/2014/main" id="{055F44C9-BF1F-F24E-85B7-87883B29AB0F}"/>
                  </a:ext>
                </a:extLst>
              </p:cNvPr>
              <p:cNvSpPr/>
              <p:nvPr/>
            </p:nvSpPr>
            <p:spPr>
              <a:xfrm>
                <a:off x="14067220" y="29159813"/>
                <a:ext cx="14395503" cy="842859"/>
              </a:xfrm>
              <a:prstGeom prst="rect">
                <a:avLst/>
              </a:prstGeom>
            </p:spPr>
            <p:txBody>
              <a:bodyPr wrap="square">
                <a:spAutoFit/>
              </a:bodyPr>
              <a:lstStyle/>
              <a:p>
                <a:pPr defTabSz="914444">
                  <a:defRPr/>
                </a:pPr>
                <a:r>
                  <a:rPr lang="en-US" sz="4800" b="1" u="sng" dirty="0">
                    <a:solidFill>
                      <a:srgbClr val="FF0000"/>
                    </a:solidFill>
                  </a:rPr>
                  <a:t>Inference diagram</a:t>
                </a:r>
              </a:p>
            </p:txBody>
          </p:sp>
          <p:sp>
            <p:nvSpPr>
              <p:cNvPr id="715" name="TextBox 714">
                <a:extLst>
                  <a:ext uri="{FF2B5EF4-FFF2-40B4-BE49-F238E27FC236}">
                    <a16:creationId xmlns:a16="http://schemas.microsoft.com/office/drawing/2014/main" id="{36C3891F-ECB9-7F45-AF72-ED239C39E4B9}"/>
                  </a:ext>
                </a:extLst>
              </p:cNvPr>
              <p:cNvSpPr txBox="1"/>
              <p:nvPr/>
            </p:nvSpPr>
            <p:spPr>
              <a:xfrm>
                <a:off x="14067220" y="36090939"/>
                <a:ext cx="14440402" cy="3108543"/>
              </a:xfrm>
              <a:prstGeom prst="rect">
                <a:avLst/>
              </a:prstGeom>
              <a:noFill/>
            </p:spPr>
            <p:txBody>
              <a:bodyPr wrap="square" rtlCol="0">
                <a:spAutoFit/>
              </a:bodyPr>
              <a:lstStyle/>
              <a:p>
                <a:pPr marL="457222" indent="-457222" algn="just">
                  <a:buFont typeface="Arial" panose="020B0604020202020204" pitchFamily="34" charset="0"/>
                  <a:buChar char="•"/>
                </a:pPr>
                <a:r>
                  <a:rPr lang="en-US" sz="2800" dirty="0"/>
                  <a:t>This decision analysis activity aims to identify the customer segments which are more likely to get a loan and suggests these segments to the CSR team, which is then tasked to sell these customers, the loan packages which will be most profitable to the company, these loan packages are decided by the company leadership. There are two decisions to be made, first being whether the CSR should approach customer and make an offer and second being if the customer is interested in getting a loan which type of loan package should be offered to the customer.</a:t>
                </a:r>
                <a:endParaRPr lang="en-AU" sz="2800" dirty="0"/>
              </a:p>
            </p:txBody>
          </p:sp>
        </p:grpSp>
        <p:pic>
          <p:nvPicPr>
            <p:cNvPr id="15" name="Picture 14">
              <a:extLst>
                <a:ext uri="{FF2B5EF4-FFF2-40B4-BE49-F238E27FC236}">
                  <a16:creationId xmlns:a16="http://schemas.microsoft.com/office/drawing/2014/main" id="{4331ACD1-FEA0-43B3-8CE7-AA7791CD6291}"/>
                </a:ext>
              </a:extLst>
            </p:cNvPr>
            <p:cNvPicPr>
              <a:picLocks noChangeAspect="1"/>
            </p:cNvPicPr>
            <p:nvPr/>
          </p:nvPicPr>
          <p:blipFill>
            <a:blip r:embed="rId3"/>
            <a:stretch>
              <a:fillRect/>
            </a:stretch>
          </p:blipFill>
          <p:spPr>
            <a:xfrm>
              <a:off x="1164637" y="23489442"/>
              <a:ext cx="12136989" cy="6010275"/>
            </a:xfrm>
            <a:prstGeom prst="rect">
              <a:avLst/>
            </a:prstGeom>
          </p:spPr>
        </p:pic>
      </p:grpSp>
      <p:sp>
        <p:nvSpPr>
          <p:cNvPr id="50" name="Rectangle 49">
            <a:extLst>
              <a:ext uri="{FF2B5EF4-FFF2-40B4-BE49-F238E27FC236}">
                <a16:creationId xmlns:a16="http://schemas.microsoft.com/office/drawing/2014/main" id="{B27559D8-E63B-4256-A5DC-51ACBD9D8197}"/>
              </a:ext>
            </a:extLst>
          </p:cNvPr>
          <p:cNvSpPr/>
          <p:nvPr/>
        </p:nvSpPr>
        <p:spPr>
          <a:xfrm>
            <a:off x="426117" y="32764244"/>
            <a:ext cx="13614027" cy="842859"/>
          </a:xfrm>
          <a:prstGeom prst="rect">
            <a:avLst/>
          </a:prstGeom>
        </p:spPr>
        <p:txBody>
          <a:bodyPr wrap="square">
            <a:spAutoFit/>
          </a:bodyPr>
          <a:lstStyle/>
          <a:p>
            <a:pPr defTabSz="914444">
              <a:defRPr/>
            </a:pPr>
            <a:r>
              <a:rPr lang="en-US" sz="4800" b="1" u="sng" dirty="0">
                <a:solidFill>
                  <a:srgbClr val="FF0000"/>
                </a:solidFill>
              </a:rPr>
              <a:t>NPV and Cash Flow Analysis</a:t>
            </a:r>
          </a:p>
        </p:txBody>
      </p:sp>
      <p:pic>
        <p:nvPicPr>
          <p:cNvPr id="17" name="Picture 16">
            <a:extLst>
              <a:ext uri="{FF2B5EF4-FFF2-40B4-BE49-F238E27FC236}">
                <a16:creationId xmlns:a16="http://schemas.microsoft.com/office/drawing/2014/main" id="{56F6688C-4A1A-4A79-B718-C1F511B1CB42}"/>
              </a:ext>
            </a:extLst>
          </p:cNvPr>
          <p:cNvPicPr>
            <a:picLocks noChangeAspect="1"/>
          </p:cNvPicPr>
          <p:nvPr/>
        </p:nvPicPr>
        <p:blipFill>
          <a:blip r:embed="rId4"/>
          <a:stretch>
            <a:fillRect/>
          </a:stretch>
        </p:blipFill>
        <p:spPr>
          <a:xfrm>
            <a:off x="501966" y="33606831"/>
            <a:ext cx="7820025" cy="3971925"/>
          </a:xfrm>
          <a:prstGeom prst="rect">
            <a:avLst/>
          </a:prstGeom>
        </p:spPr>
      </p:pic>
      <p:pic>
        <p:nvPicPr>
          <p:cNvPr id="18" name="Picture 17">
            <a:extLst>
              <a:ext uri="{FF2B5EF4-FFF2-40B4-BE49-F238E27FC236}">
                <a16:creationId xmlns:a16="http://schemas.microsoft.com/office/drawing/2014/main" id="{C6421B95-578F-45A7-98D4-E9DA4BDF8E6B}"/>
              </a:ext>
            </a:extLst>
          </p:cNvPr>
          <p:cNvPicPr>
            <a:picLocks noChangeAspect="1"/>
          </p:cNvPicPr>
          <p:nvPr/>
        </p:nvPicPr>
        <p:blipFill>
          <a:blip r:embed="rId5"/>
          <a:stretch>
            <a:fillRect/>
          </a:stretch>
        </p:blipFill>
        <p:spPr>
          <a:xfrm>
            <a:off x="8231618" y="33486768"/>
            <a:ext cx="5715000" cy="3771900"/>
          </a:xfrm>
          <a:prstGeom prst="rect">
            <a:avLst/>
          </a:prstGeom>
        </p:spPr>
      </p:pic>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14256A0-CD3E-44AF-B194-ED6EB67F477F}"/>
                  </a:ext>
                </a:extLst>
              </p:cNvPr>
              <p:cNvSpPr/>
              <p:nvPr/>
            </p:nvSpPr>
            <p:spPr>
              <a:xfrm>
                <a:off x="885035" y="37584503"/>
                <a:ext cx="1304658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𝑵𝑷</m:t>
                      </m:r>
                      <m:sSub>
                        <m:sSubPr>
                          <m:ctrlPr>
                            <a:rPr lang="en-US" sz="2800" b="1" i="1">
                              <a:latin typeface="Cambria Math" panose="02040503050406030204" pitchFamily="18" charset="0"/>
                            </a:rPr>
                          </m:ctrlPr>
                        </m:sSubPr>
                        <m:e>
                          <m:r>
                            <a:rPr lang="en-US" sz="2800" b="1" i="1">
                              <a:latin typeface="Cambria Math" panose="02040503050406030204" pitchFamily="18" charset="0"/>
                            </a:rPr>
                            <m:t>𝑽</m:t>
                          </m:r>
                        </m:e>
                        <m:sub>
                          <m:r>
                            <a:rPr lang="en-US" sz="2800" b="1" i="1">
                              <a:latin typeface="Cambria Math" panose="02040503050406030204" pitchFamily="18" charset="0"/>
                            </a:rPr>
                            <m:t>𝑨𝒎𝒐𝒓𝒕𝒊𝒛𝒆𝒅</m:t>
                          </m:r>
                        </m:sub>
                      </m:sSub>
                      <m:d>
                        <m:dPr>
                          <m:ctrlPr>
                            <a:rPr lang="en-US" sz="2800" b="1" i="1">
                              <a:latin typeface="Cambria Math" panose="02040503050406030204" pitchFamily="18" charset="0"/>
                            </a:rPr>
                          </m:ctrlPr>
                        </m:dPr>
                        <m:e>
                          <m:r>
                            <a:rPr lang="en-US" sz="2800" b="1" i="1">
                              <a:latin typeface="Cambria Math" panose="02040503050406030204" pitchFamily="18" charset="0"/>
                            </a:rPr>
                            <m:t>𝑴𝑨𝑹𝑹</m:t>
                          </m:r>
                        </m:e>
                      </m:d>
                      <m:r>
                        <a:rPr lang="en-US" sz="2800" b="0" i="0">
                          <a:latin typeface="Cambria Math" panose="02040503050406030204" pitchFamily="18" charset="0"/>
                        </a:rPr>
                        <m:t>= −</m:t>
                      </m:r>
                      <m:r>
                        <a:rPr lang="en-US" sz="2800" b="1" i="1">
                          <a:latin typeface="Cambria Math" panose="02040503050406030204" pitchFamily="18" charset="0"/>
                        </a:rPr>
                        <m:t>𝑷</m:t>
                      </m:r>
                      <m:r>
                        <a:rPr lang="en-US" sz="2800" b="0" i="0">
                          <a:latin typeface="Cambria Math" panose="02040503050406030204" pitchFamily="18" charset="0"/>
                        </a:rPr>
                        <m:t>−</m:t>
                      </m:r>
                      <m:r>
                        <a:rPr lang="en-US" sz="2800" b="1" i="1">
                          <a:latin typeface="Cambria Math" panose="02040503050406030204" pitchFamily="18" charset="0"/>
                        </a:rPr>
                        <m:t>𝑴𝒂𝒓𝒌𝒆𝒕𝒊𝒏𝒈</m:t>
                      </m:r>
                      <m:r>
                        <a:rPr lang="en-US" sz="2800" b="0" i="0">
                          <a:latin typeface="Cambria Math" panose="02040503050406030204" pitchFamily="18" charset="0"/>
                        </a:rPr>
                        <m:t> </m:t>
                      </m:r>
                      <m:r>
                        <a:rPr lang="en-US" sz="2800" b="1" i="1">
                          <a:latin typeface="Cambria Math" panose="02040503050406030204" pitchFamily="18" charset="0"/>
                        </a:rPr>
                        <m:t>𝒄𝒐𝒔𝒕</m:t>
                      </m:r>
                      <m:r>
                        <a:rPr lang="en-US" sz="2800" b="0" i="0">
                          <a:latin typeface="Cambria Math" panose="02040503050406030204" pitchFamily="18" charset="0"/>
                        </a:rPr>
                        <m:t>+</m:t>
                      </m:r>
                      <m:r>
                        <a:rPr lang="en-US" sz="2800" b="1" i="1">
                          <a:latin typeface="Cambria Math" panose="02040503050406030204" pitchFamily="18" charset="0"/>
                        </a:rPr>
                        <m:t>𝑨</m:t>
                      </m:r>
                      <m:r>
                        <a:rPr lang="en-US" sz="2800" b="0" i="0">
                          <a:latin typeface="Cambria Math" panose="02040503050406030204" pitchFamily="18" charset="0"/>
                        </a:rPr>
                        <m:t>×</m:t>
                      </m:r>
                      <m:d>
                        <m:dPr>
                          <m:begChr m:val="["/>
                          <m:endChr m:val="]"/>
                          <m:ctrlPr>
                            <a:rPr lang="en-US" sz="2800" b="0" i="1">
                              <a:latin typeface="Cambria Math" panose="02040503050406030204" pitchFamily="18" charset="0"/>
                            </a:rPr>
                          </m:ctrlPr>
                        </m:dPr>
                        <m:e>
                          <m:r>
                            <a:rPr lang="en-US" sz="2800" b="1" i="1">
                              <a:latin typeface="Cambria Math" panose="02040503050406030204" pitchFamily="18" charset="0"/>
                            </a:rPr>
                            <m:t>𝑷</m:t>
                          </m:r>
                        </m:e>
                        <m:e>
                          <m:r>
                            <a:rPr lang="en-US" sz="2800" b="1" i="1">
                              <a:latin typeface="Cambria Math" panose="02040503050406030204" pitchFamily="18" charset="0"/>
                            </a:rPr>
                            <m:t>𝑨</m:t>
                          </m:r>
                          <m:r>
                            <a:rPr lang="en-US" sz="2800" b="0" i="0">
                              <a:latin typeface="Cambria Math" panose="02040503050406030204" pitchFamily="18" charset="0"/>
                            </a:rPr>
                            <m:t>,</m:t>
                          </m:r>
                          <m:r>
                            <a:rPr lang="en-US" sz="2800" b="1" i="1">
                              <a:latin typeface="Cambria Math" panose="02040503050406030204" pitchFamily="18" charset="0"/>
                            </a:rPr>
                            <m:t>𝑴𝑨𝑹𝑹</m:t>
                          </m:r>
                          <m:r>
                            <a:rPr lang="en-US" sz="2800" b="0" i="0">
                              <a:latin typeface="Cambria Math" panose="02040503050406030204" pitchFamily="18" charset="0"/>
                            </a:rPr>
                            <m:t>,</m:t>
                          </m:r>
                          <m:r>
                            <a:rPr lang="en-US" sz="2800" b="1" i="1">
                              <a:latin typeface="Cambria Math" panose="02040503050406030204" pitchFamily="18" charset="0"/>
                            </a:rPr>
                            <m:t>𝑳𝒐𝒂𝒏</m:t>
                          </m:r>
                          <m:r>
                            <a:rPr lang="en-US" sz="2800" b="0" i="0">
                              <a:latin typeface="Cambria Math" panose="02040503050406030204" pitchFamily="18" charset="0"/>
                            </a:rPr>
                            <m:t> </m:t>
                          </m:r>
                          <m:r>
                            <a:rPr lang="en-US" sz="2800" b="1" i="1">
                              <a:latin typeface="Cambria Math" panose="02040503050406030204" pitchFamily="18" charset="0"/>
                            </a:rPr>
                            <m:t>𝒕𝒆𝒓𝒎</m:t>
                          </m:r>
                        </m:e>
                      </m:d>
                    </m:oMath>
                  </m:oMathPara>
                </a14:m>
                <a:endParaRPr lang="en-US" sz="2800" dirty="0"/>
              </a:p>
            </p:txBody>
          </p:sp>
        </mc:Choice>
        <mc:Fallback xmlns="">
          <p:sp>
            <p:nvSpPr>
              <p:cNvPr id="19" name="Rectangle 18">
                <a:extLst>
                  <a:ext uri="{FF2B5EF4-FFF2-40B4-BE49-F238E27FC236}">
                    <a16:creationId xmlns:a16="http://schemas.microsoft.com/office/drawing/2014/main" id="{D14256A0-CD3E-44AF-B194-ED6EB67F477F}"/>
                  </a:ext>
                </a:extLst>
              </p:cNvPr>
              <p:cNvSpPr>
                <a:spLocks noRot="1" noChangeAspect="1" noMove="1" noResize="1" noEditPoints="1" noAdjustHandles="1" noChangeArrowheads="1" noChangeShapeType="1" noTextEdit="1"/>
              </p:cNvSpPr>
              <p:nvPr/>
            </p:nvSpPr>
            <p:spPr>
              <a:xfrm>
                <a:off x="885035" y="37584503"/>
                <a:ext cx="1304658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8158E82-9748-479F-B825-3EE5A4FB097B}"/>
                  </a:ext>
                </a:extLst>
              </p:cNvPr>
              <p:cNvSpPr/>
              <p:nvPr/>
            </p:nvSpPr>
            <p:spPr>
              <a:xfrm>
                <a:off x="916311" y="38197516"/>
                <a:ext cx="12972847" cy="564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𝑵𝑷</m:t>
                      </m:r>
                      <m:sSub>
                        <m:sSubPr>
                          <m:ctrlPr>
                            <a:rPr lang="en-US" sz="2800" b="1" i="1">
                              <a:latin typeface="Cambria Math" panose="02040503050406030204" pitchFamily="18" charset="0"/>
                            </a:rPr>
                          </m:ctrlPr>
                        </m:sSubPr>
                        <m:e>
                          <m:r>
                            <a:rPr lang="en-US" sz="2800" b="1" i="1">
                              <a:latin typeface="Cambria Math" panose="02040503050406030204" pitchFamily="18" charset="0"/>
                            </a:rPr>
                            <m:t>𝑽</m:t>
                          </m:r>
                        </m:e>
                        <m:sub>
                          <m:r>
                            <a:rPr lang="en-US" sz="2800" b="1" i="1">
                              <a:latin typeface="Cambria Math" panose="02040503050406030204" pitchFamily="18" charset="0"/>
                            </a:rPr>
                            <m:t>𝑫𝒆𝒇𝒆𝒓𝒓𝒆𝒅</m:t>
                          </m:r>
                        </m:sub>
                      </m:sSub>
                      <m:d>
                        <m:dPr>
                          <m:ctrlPr>
                            <a:rPr lang="en-US" sz="2800" b="1" i="1">
                              <a:latin typeface="Cambria Math" panose="02040503050406030204" pitchFamily="18" charset="0"/>
                            </a:rPr>
                          </m:ctrlPr>
                        </m:dPr>
                        <m:e>
                          <m:r>
                            <a:rPr lang="en-US" sz="2800" b="1" i="1">
                              <a:latin typeface="Cambria Math" panose="02040503050406030204" pitchFamily="18" charset="0"/>
                            </a:rPr>
                            <m:t>𝑴𝑨𝑹𝑹</m:t>
                          </m:r>
                        </m:e>
                      </m:d>
                      <m:r>
                        <a:rPr lang="en-US" sz="2800" b="0" i="0">
                          <a:latin typeface="Cambria Math" panose="02040503050406030204" pitchFamily="18" charset="0"/>
                        </a:rPr>
                        <m:t>= −</m:t>
                      </m:r>
                      <m:r>
                        <a:rPr lang="en-US" sz="2800" b="1" i="1">
                          <a:latin typeface="Cambria Math" panose="02040503050406030204" pitchFamily="18" charset="0"/>
                        </a:rPr>
                        <m:t>𝑷</m:t>
                      </m:r>
                      <m:r>
                        <a:rPr lang="en-US" sz="2800" b="0" i="0">
                          <a:latin typeface="Cambria Math" panose="02040503050406030204" pitchFamily="18" charset="0"/>
                        </a:rPr>
                        <m:t>−</m:t>
                      </m:r>
                      <m:r>
                        <a:rPr lang="en-US" sz="2800" b="1" i="1">
                          <a:latin typeface="Cambria Math" panose="02040503050406030204" pitchFamily="18" charset="0"/>
                        </a:rPr>
                        <m:t>𝑴𝒂𝒓𝒌𝒆𝒕𝒊𝒏𝒈</m:t>
                      </m:r>
                      <m:r>
                        <a:rPr lang="en-US" sz="2800" b="0" i="0">
                          <a:latin typeface="Cambria Math" panose="02040503050406030204" pitchFamily="18" charset="0"/>
                        </a:rPr>
                        <m:t> </m:t>
                      </m:r>
                      <m:r>
                        <a:rPr lang="en-US" sz="2800" b="1" i="1">
                          <a:latin typeface="Cambria Math" panose="02040503050406030204" pitchFamily="18" charset="0"/>
                        </a:rPr>
                        <m:t>𝒄𝒐𝒔𝒕</m:t>
                      </m:r>
                      <m:r>
                        <a:rPr lang="en-US" sz="2800" b="0" i="0">
                          <a:latin typeface="Cambria Math" panose="02040503050406030204" pitchFamily="18" charset="0"/>
                        </a:rPr>
                        <m:t>+</m:t>
                      </m:r>
                      <m:r>
                        <a:rPr lang="en-US" sz="2800" b="1" i="1">
                          <a:latin typeface="Cambria Math" panose="02040503050406030204" pitchFamily="18" charset="0"/>
                        </a:rPr>
                        <m:t>𝑭</m:t>
                      </m:r>
                      <m:r>
                        <a:rPr lang="en-US" sz="2800" b="0" i="0">
                          <a:latin typeface="Cambria Math" panose="02040503050406030204" pitchFamily="18" charset="0"/>
                        </a:rPr>
                        <m:t>×</m:t>
                      </m:r>
                      <m:d>
                        <m:dPr>
                          <m:begChr m:val="["/>
                          <m:endChr m:val="]"/>
                          <m:ctrlPr>
                            <a:rPr lang="en-US" sz="2800" b="0" i="1">
                              <a:latin typeface="Cambria Math" panose="02040503050406030204" pitchFamily="18" charset="0"/>
                            </a:rPr>
                          </m:ctrlPr>
                        </m:dPr>
                        <m:e>
                          <m:r>
                            <a:rPr lang="en-US" sz="2800" b="1" i="1">
                              <a:latin typeface="Cambria Math" panose="02040503050406030204" pitchFamily="18" charset="0"/>
                            </a:rPr>
                            <m:t>𝑷</m:t>
                          </m:r>
                        </m:e>
                        <m:e>
                          <m:r>
                            <a:rPr lang="en-US" sz="2800" b="1" i="1">
                              <a:latin typeface="Cambria Math" panose="02040503050406030204" pitchFamily="18" charset="0"/>
                            </a:rPr>
                            <m:t>𝑭</m:t>
                          </m:r>
                          <m:r>
                            <a:rPr lang="en-US" sz="2800" b="0" i="0">
                              <a:latin typeface="Cambria Math" panose="02040503050406030204" pitchFamily="18" charset="0"/>
                            </a:rPr>
                            <m:t>,</m:t>
                          </m:r>
                          <m:r>
                            <a:rPr lang="en-US" sz="2800" b="1" i="1">
                              <a:latin typeface="Cambria Math" panose="02040503050406030204" pitchFamily="18" charset="0"/>
                            </a:rPr>
                            <m:t>𝑴𝑨𝑹𝑹</m:t>
                          </m:r>
                          <m:r>
                            <a:rPr lang="en-US" sz="2800" b="0" i="0">
                              <a:latin typeface="Cambria Math" panose="02040503050406030204" pitchFamily="18" charset="0"/>
                            </a:rPr>
                            <m:t>,</m:t>
                          </m:r>
                          <m:r>
                            <a:rPr lang="en-US" sz="2800" b="1" i="1">
                              <a:latin typeface="Cambria Math" panose="02040503050406030204" pitchFamily="18" charset="0"/>
                            </a:rPr>
                            <m:t>𝑳𝒐𝒂𝒏</m:t>
                          </m:r>
                          <m:r>
                            <a:rPr lang="en-US" sz="2800" b="0" i="0">
                              <a:latin typeface="Cambria Math" panose="02040503050406030204" pitchFamily="18" charset="0"/>
                            </a:rPr>
                            <m:t> </m:t>
                          </m:r>
                          <m:r>
                            <a:rPr lang="en-US" sz="2800" b="1" i="1">
                              <a:latin typeface="Cambria Math" panose="02040503050406030204" pitchFamily="18" charset="0"/>
                            </a:rPr>
                            <m:t>𝒕𝒆𝒓𝒎</m:t>
                          </m:r>
                        </m:e>
                      </m:d>
                      <m:r>
                        <a:rPr lang="en-US" sz="2800" b="0" i="0">
                          <a:latin typeface="Cambria Math" panose="02040503050406030204" pitchFamily="18" charset="0"/>
                        </a:rPr>
                        <m:t> </m:t>
                      </m:r>
                    </m:oMath>
                  </m:oMathPara>
                </a14:m>
                <a:endParaRPr lang="en-US" sz="2800" dirty="0"/>
              </a:p>
            </p:txBody>
          </p:sp>
        </mc:Choice>
        <mc:Fallback xmlns="">
          <p:sp>
            <p:nvSpPr>
              <p:cNvPr id="20" name="Rectangle 19">
                <a:extLst>
                  <a:ext uri="{FF2B5EF4-FFF2-40B4-BE49-F238E27FC236}">
                    <a16:creationId xmlns:a16="http://schemas.microsoft.com/office/drawing/2014/main" id="{D8158E82-9748-479F-B825-3EE5A4FB097B}"/>
                  </a:ext>
                </a:extLst>
              </p:cNvPr>
              <p:cNvSpPr>
                <a:spLocks noRot="1" noChangeAspect="1" noMove="1" noResize="1" noEditPoints="1" noAdjustHandles="1" noChangeArrowheads="1" noChangeShapeType="1" noTextEdit="1"/>
              </p:cNvSpPr>
              <p:nvPr/>
            </p:nvSpPr>
            <p:spPr>
              <a:xfrm>
                <a:off x="916311" y="38197516"/>
                <a:ext cx="12972847" cy="564065"/>
              </a:xfrm>
              <a:prstGeom prst="rect">
                <a:avLst/>
              </a:prstGeom>
              <a:blipFill>
                <a:blip r:embed="rId7"/>
                <a:stretch>
                  <a:fillRect/>
                </a:stretch>
              </a:blipFill>
            </p:spPr>
            <p:txBody>
              <a:bodyPr/>
              <a:lstStyle/>
              <a:p>
                <a:r>
                  <a:rPr lang="en-US">
                    <a:noFill/>
                  </a:rPr>
                  <a:t> </a:t>
                </a:r>
              </a:p>
            </p:txBody>
          </p:sp>
        </mc:Fallback>
      </mc:AlternateContent>
      <p:graphicFrame>
        <p:nvGraphicFramePr>
          <p:cNvPr id="23" name="Table 22">
            <a:extLst>
              <a:ext uri="{FF2B5EF4-FFF2-40B4-BE49-F238E27FC236}">
                <a16:creationId xmlns:a16="http://schemas.microsoft.com/office/drawing/2014/main" id="{72B11760-FF4D-4893-BE69-2CCC225972DA}"/>
              </a:ext>
            </a:extLst>
          </p:cNvPr>
          <p:cNvGraphicFramePr>
            <a:graphicFrameLocks noGrp="1"/>
          </p:cNvGraphicFramePr>
          <p:nvPr>
            <p:extLst>
              <p:ext uri="{D42A27DB-BD31-4B8C-83A1-F6EECF244321}">
                <p14:modId xmlns:p14="http://schemas.microsoft.com/office/powerpoint/2010/main" val="2193072833"/>
              </p:ext>
            </p:extLst>
          </p:nvPr>
        </p:nvGraphicFramePr>
        <p:xfrm>
          <a:off x="2256213" y="38967552"/>
          <a:ext cx="10293041" cy="4503420"/>
        </p:xfrm>
        <a:graphic>
          <a:graphicData uri="http://schemas.openxmlformats.org/drawingml/2006/table">
            <a:tbl>
              <a:tblPr>
                <a:solidFill>
                  <a:srgbClr val="FF0000"/>
                </a:solidFill>
                <a:tableStyleId>{8A107856-5554-42FB-B03E-39F5DBC370BA}</a:tableStyleId>
              </a:tblPr>
              <a:tblGrid>
                <a:gridCol w="4296492">
                  <a:extLst>
                    <a:ext uri="{9D8B030D-6E8A-4147-A177-3AD203B41FA5}">
                      <a16:colId xmlns:a16="http://schemas.microsoft.com/office/drawing/2014/main" val="261738447"/>
                    </a:ext>
                  </a:extLst>
                </a:gridCol>
                <a:gridCol w="2424918">
                  <a:extLst>
                    <a:ext uri="{9D8B030D-6E8A-4147-A177-3AD203B41FA5}">
                      <a16:colId xmlns:a16="http://schemas.microsoft.com/office/drawing/2014/main" val="2332185544"/>
                    </a:ext>
                  </a:extLst>
                </a:gridCol>
                <a:gridCol w="1771754">
                  <a:extLst>
                    <a:ext uri="{9D8B030D-6E8A-4147-A177-3AD203B41FA5}">
                      <a16:colId xmlns:a16="http://schemas.microsoft.com/office/drawing/2014/main" val="3618865406"/>
                    </a:ext>
                  </a:extLst>
                </a:gridCol>
                <a:gridCol w="1799877">
                  <a:extLst>
                    <a:ext uri="{9D8B030D-6E8A-4147-A177-3AD203B41FA5}">
                      <a16:colId xmlns:a16="http://schemas.microsoft.com/office/drawing/2014/main" val="3652661909"/>
                    </a:ext>
                  </a:extLst>
                </a:gridCol>
              </a:tblGrid>
              <a:tr h="190500">
                <a:tc gridSpan="3">
                  <a:txBody>
                    <a:bodyPr/>
                    <a:lstStyle/>
                    <a:p>
                      <a:pPr algn="r" fontAlgn="b"/>
                      <a:r>
                        <a:rPr lang="en-US" sz="2400" u="none" strike="noStrike" dirty="0">
                          <a:effectLst/>
                        </a:rPr>
                        <a:t>Marketing Cost ($k), MC =</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 $       4.50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915898"/>
                  </a:ext>
                </a:extLst>
              </a:tr>
              <a:tr h="190500">
                <a:tc gridSpan="3">
                  <a:txBody>
                    <a:bodyPr/>
                    <a:lstStyle/>
                    <a:p>
                      <a:pPr algn="r" fontAlgn="b"/>
                      <a:r>
                        <a:rPr lang="en-US" sz="2400" u="none" strike="noStrike" dirty="0">
                          <a:effectLst/>
                        </a:rPr>
                        <a:t>MARR(compounded monthly)=</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3%</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2238139"/>
                  </a:ext>
                </a:extLst>
              </a:tr>
              <a:tr h="190500">
                <a:tc>
                  <a:txBody>
                    <a:bodyPr/>
                    <a:lstStyle/>
                    <a:p>
                      <a:pPr algn="ctr" fontAlgn="b"/>
                      <a:r>
                        <a:rPr lang="en-US" sz="2400" u="none" strike="noStrike">
                          <a:effectLst/>
                        </a:rPr>
                        <a:t>Variables</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Low</a:t>
                      </a:r>
                      <a:endParaRPr lang="en-US"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Base</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a:effectLst/>
                        </a:rPr>
                        <a:t>High</a:t>
                      </a:r>
                      <a:endParaRPr lang="en-US" sz="2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552140"/>
                  </a:ext>
                </a:extLst>
              </a:tr>
              <a:tr h="190500">
                <a:tc>
                  <a:txBody>
                    <a:bodyPr/>
                    <a:lstStyle/>
                    <a:p>
                      <a:pPr algn="l" fontAlgn="b"/>
                      <a:r>
                        <a:rPr lang="en-US" sz="2400" u="none" strike="noStrike" dirty="0">
                          <a:effectLst/>
                        </a:rPr>
                        <a:t>Loan Term</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240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379</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564</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4000239"/>
                  </a:ext>
                </a:extLst>
              </a:tr>
              <a:tr h="190500">
                <a:tc>
                  <a:txBody>
                    <a:bodyPr/>
                    <a:lstStyle/>
                    <a:p>
                      <a:pPr algn="l" fontAlgn="b"/>
                      <a:r>
                        <a:rPr lang="en-US" sz="2400" u="none" strike="noStrike" dirty="0">
                          <a:effectLst/>
                        </a:rPr>
                        <a:t>Loan Amount ($ k)</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76.00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194.00 </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dirty="0">
                          <a:effectLst/>
                        </a:rPr>
                        <a:t> $  390.00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6032791"/>
                  </a:ext>
                </a:extLst>
              </a:tr>
              <a:tr h="190500">
                <a:tc>
                  <a:txBody>
                    <a:bodyPr/>
                    <a:lstStyle/>
                    <a:p>
                      <a:pPr algn="l" fontAlgn="ctr"/>
                      <a:r>
                        <a:rPr lang="en-US" sz="2400" u="none" strike="noStrike">
                          <a:effectLst/>
                        </a:rPr>
                        <a:t>Cost of loan to customer (i)</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3.50%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4.00%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4.50%</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6630126"/>
                  </a:ext>
                </a:extLst>
              </a:tr>
              <a:tr h="190500">
                <a:tc gridSpan="4">
                  <a:txBody>
                    <a:bodyPr/>
                    <a:lstStyle/>
                    <a:p>
                      <a:pPr algn="ctr" fontAlgn="b"/>
                      <a:r>
                        <a:rPr lang="en-US" sz="2400" b="1" u="none" strike="noStrike" dirty="0">
                          <a:effectLst/>
                        </a:rPr>
                        <a:t>Amortize Loan (Base Case)</a:t>
                      </a:r>
                      <a:endParaRPr lang="en-US" sz="2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6603377"/>
                  </a:ext>
                </a:extLst>
              </a:tr>
              <a:tr h="190500">
                <a:tc gridSpan="3">
                  <a:txBody>
                    <a:bodyPr/>
                    <a:lstStyle/>
                    <a:p>
                      <a:pPr algn="l" fontAlgn="b"/>
                      <a:r>
                        <a:rPr lang="en-US" sz="2400" u="none" strike="noStrike">
                          <a:effectLst/>
                        </a:rPr>
                        <a:t>Loan payment($ k), A = Loan Amount*[A|P,4%/12,379]</a:t>
                      </a:r>
                      <a:endParaRPr lang="en-US" sz="2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 $       0.90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5186732"/>
                  </a:ext>
                </a:extLst>
              </a:tr>
              <a:tr h="190500">
                <a:tc gridSpan="3">
                  <a:txBody>
                    <a:bodyPr/>
                    <a:lstStyle/>
                    <a:p>
                      <a:pPr algn="l" fontAlgn="b"/>
                      <a:r>
                        <a:rPr lang="en-US" sz="2400" u="none" strike="noStrike" dirty="0">
                          <a:effectLst/>
                        </a:rPr>
                        <a:t>NPV at MARR ($ k)</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 $       22.3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6497392"/>
                  </a:ext>
                </a:extLst>
              </a:tr>
              <a:tr h="190500">
                <a:tc gridSpan="4">
                  <a:txBody>
                    <a:bodyPr/>
                    <a:lstStyle/>
                    <a:p>
                      <a:pPr algn="ctr" fontAlgn="b"/>
                      <a:r>
                        <a:rPr lang="en-US" sz="2400" b="1" u="none" strike="noStrike" dirty="0">
                          <a:effectLst/>
                        </a:rPr>
                        <a:t>Deferred Loan (Base Case)</a:t>
                      </a:r>
                      <a:endParaRPr lang="en-US" sz="2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77131689"/>
                  </a:ext>
                </a:extLst>
              </a:tr>
              <a:tr h="190500">
                <a:tc gridSpan="3">
                  <a:txBody>
                    <a:bodyPr/>
                    <a:lstStyle/>
                    <a:p>
                      <a:pPr algn="l" fontAlgn="b"/>
                      <a:r>
                        <a:rPr lang="en-US" sz="2400" u="none" strike="noStrike" dirty="0">
                          <a:effectLst/>
                        </a:rPr>
                        <a:t>F at the end of loan term ($ k), F = Loan Amount*[F|P,4%/12,349]</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 $  684.78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3730251"/>
                  </a:ext>
                </a:extLst>
              </a:tr>
              <a:tr h="190500">
                <a:tc gridSpan="3">
                  <a:txBody>
                    <a:bodyPr/>
                    <a:lstStyle/>
                    <a:p>
                      <a:pPr algn="l" fontAlgn="b"/>
                      <a:r>
                        <a:rPr lang="en-US" sz="2400" u="none" strike="noStrike" dirty="0">
                          <a:effectLst/>
                        </a:rPr>
                        <a:t>NPV at MARR ($ k)</a:t>
                      </a:r>
                      <a:endParaRPr lang="en-US" sz="2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400" u="none" strike="noStrike" dirty="0">
                          <a:effectLst/>
                        </a:rPr>
                        <a:t> $       67.3 </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6080729"/>
                  </a:ext>
                </a:extLst>
              </a:tr>
            </a:tbl>
          </a:graphicData>
        </a:graphic>
      </p:graphicFrame>
      <p:graphicFrame>
        <p:nvGraphicFramePr>
          <p:cNvPr id="25" name="Table 24">
            <a:extLst>
              <a:ext uri="{FF2B5EF4-FFF2-40B4-BE49-F238E27FC236}">
                <a16:creationId xmlns:a16="http://schemas.microsoft.com/office/drawing/2014/main" id="{687D2D32-9990-4398-9963-06FF8345A48C}"/>
              </a:ext>
            </a:extLst>
          </p:cNvPr>
          <p:cNvGraphicFramePr>
            <a:graphicFrameLocks noGrp="1"/>
          </p:cNvGraphicFramePr>
          <p:nvPr>
            <p:extLst>
              <p:ext uri="{D42A27DB-BD31-4B8C-83A1-F6EECF244321}">
                <p14:modId xmlns:p14="http://schemas.microsoft.com/office/powerpoint/2010/main" val="125509266"/>
              </p:ext>
            </p:extLst>
          </p:nvPr>
        </p:nvGraphicFramePr>
        <p:xfrm>
          <a:off x="14975763" y="21697601"/>
          <a:ext cx="13370637" cy="5001057"/>
        </p:xfrm>
        <a:graphic>
          <a:graphicData uri="http://schemas.openxmlformats.org/drawingml/2006/table">
            <a:tbl>
              <a:tblPr firstRow="1" firstCol="1" bandRow="1">
                <a:tableStyleId>{21E4AEA4-8DFA-4A89-87EB-49C32662AFE0}</a:tableStyleId>
              </a:tblPr>
              <a:tblGrid>
                <a:gridCol w="570576">
                  <a:extLst>
                    <a:ext uri="{9D8B030D-6E8A-4147-A177-3AD203B41FA5}">
                      <a16:colId xmlns:a16="http://schemas.microsoft.com/office/drawing/2014/main" val="2938156428"/>
                    </a:ext>
                  </a:extLst>
                </a:gridCol>
                <a:gridCol w="4599958">
                  <a:extLst>
                    <a:ext uri="{9D8B030D-6E8A-4147-A177-3AD203B41FA5}">
                      <a16:colId xmlns:a16="http://schemas.microsoft.com/office/drawing/2014/main" val="4037798686"/>
                    </a:ext>
                  </a:extLst>
                </a:gridCol>
                <a:gridCol w="4778078">
                  <a:extLst>
                    <a:ext uri="{9D8B030D-6E8A-4147-A177-3AD203B41FA5}">
                      <a16:colId xmlns:a16="http://schemas.microsoft.com/office/drawing/2014/main" val="155926388"/>
                    </a:ext>
                  </a:extLst>
                </a:gridCol>
                <a:gridCol w="3422025">
                  <a:extLst>
                    <a:ext uri="{9D8B030D-6E8A-4147-A177-3AD203B41FA5}">
                      <a16:colId xmlns:a16="http://schemas.microsoft.com/office/drawing/2014/main" val="2701195108"/>
                    </a:ext>
                  </a:extLst>
                </a:gridCol>
              </a:tblGrid>
              <a:tr h="278437">
                <a:tc gridSpan="4">
                  <a:txBody>
                    <a:bodyPr/>
                    <a:lstStyle/>
                    <a:p>
                      <a:pPr marL="0" marR="0" algn="ctr">
                        <a:lnSpc>
                          <a:spcPct val="107000"/>
                        </a:lnSpc>
                        <a:spcBef>
                          <a:spcPts val="0"/>
                        </a:spcBef>
                        <a:spcAft>
                          <a:spcPts val="0"/>
                        </a:spcAft>
                      </a:pPr>
                      <a:r>
                        <a:rPr lang="en-US" sz="2400" dirty="0">
                          <a:effectLst/>
                        </a:rPr>
                        <a:t>Summary of the above probabilistic decision analysis.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3770712"/>
                  </a:ext>
                </a:extLst>
              </a:tr>
              <a:tr h="569779">
                <a:tc>
                  <a:txBody>
                    <a:bodyPr/>
                    <a:lstStyle/>
                    <a:p>
                      <a:pPr marL="0" marR="0" algn="ctr">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b="1" dirty="0">
                          <a:effectLst/>
                        </a:rPr>
                        <a:t>Circumstances</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b="1" dirty="0">
                          <a:effectLst/>
                        </a:rPr>
                        <a:t>Decision Policy</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b="1" dirty="0">
                          <a:effectLst/>
                        </a:rPr>
                        <a:t>Takeaway points for CSR</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4913432"/>
                  </a:ext>
                </a:extLst>
              </a:tr>
              <a:tr h="569779">
                <a:tc>
                  <a:txBody>
                    <a:bodyPr/>
                    <a:lstStyle/>
                    <a:p>
                      <a:pPr marL="0" marR="0" algn="just">
                        <a:lnSpc>
                          <a:spcPct val="107000"/>
                        </a:lnSpc>
                        <a:spcBef>
                          <a:spcPts val="0"/>
                        </a:spcBef>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Customers credit history is bad.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Company does not extend any offer.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NPV = 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9609189"/>
                  </a:ext>
                </a:extLst>
              </a:tr>
              <a:tr h="1443805">
                <a:tc>
                  <a:txBody>
                    <a:bodyPr/>
                    <a:lstStyle/>
                    <a:p>
                      <a:pPr marL="0" marR="0" algn="just">
                        <a:lnSpc>
                          <a:spcPct val="107000"/>
                        </a:lnSpc>
                        <a:spcBef>
                          <a:spcPts val="0"/>
                        </a:spcBef>
                        <a:spcAft>
                          <a:spcPts val="0"/>
                        </a:spcAft>
                      </a:pPr>
                      <a:r>
                        <a:rPr lang="en-US" sz="24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Company extends an offer, </a:t>
                      </a:r>
                    </a:p>
                    <a:p>
                      <a:pPr marL="0" marR="0" algn="just">
                        <a:lnSpc>
                          <a:spcPct val="107000"/>
                        </a:lnSpc>
                        <a:spcBef>
                          <a:spcPts val="0"/>
                        </a:spcBef>
                        <a:spcAft>
                          <a:spcPts val="0"/>
                        </a:spcAft>
                      </a:pPr>
                      <a:r>
                        <a:rPr lang="en-US" sz="2400">
                          <a:effectLst/>
                        </a:rPr>
                        <a:t>customer is interested in listening, </a:t>
                      </a:r>
                    </a:p>
                    <a:p>
                      <a:pPr marL="0" marR="0" algn="just">
                        <a:lnSpc>
                          <a:spcPct val="107000"/>
                        </a:lnSpc>
                        <a:spcBef>
                          <a:spcPts val="0"/>
                        </a:spcBef>
                        <a:spcAft>
                          <a:spcPts val="0"/>
                        </a:spcAft>
                      </a:pPr>
                      <a:r>
                        <a:rPr lang="en-US" sz="2400">
                          <a:effectLst/>
                        </a:rPr>
                        <a:t>but interest is lower than MARR.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Decision Policy dictates to push Amortized Loan package, but this costs the company additional money as shown in the Figure 14.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Read just Interest-Rate by meeting with the leadership of the company, or don’t make an offer.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4032557"/>
                  </a:ext>
                </a:extLst>
              </a:tr>
              <a:tr h="1443805">
                <a:tc>
                  <a:txBody>
                    <a:bodyPr/>
                    <a:lstStyle/>
                    <a:p>
                      <a:pPr marL="0" marR="0" algn="just">
                        <a:lnSpc>
                          <a:spcPct val="107000"/>
                        </a:lnSpc>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Company extends an offer, </a:t>
                      </a:r>
                    </a:p>
                    <a:p>
                      <a:pPr marL="0" marR="0" algn="just">
                        <a:lnSpc>
                          <a:spcPct val="107000"/>
                        </a:lnSpc>
                        <a:spcBef>
                          <a:spcPts val="0"/>
                        </a:spcBef>
                        <a:spcAft>
                          <a:spcPts val="0"/>
                        </a:spcAft>
                      </a:pPr>
                      <a:r>
                        <a:rPr lang="en-US" sz="2400">
                          <a:effectLst/>
                        </a:rPr>
                        <a:t>customer is interested in listening, </a:t>
                      </a:r>
                    </a:p>
                    <a:p>
                      <a:pPr marL="0" marR="0" algn="just">
                        <a:lnSpc>
                          <a:spcPct val="107000"/>
                        </a:lnSpc>
                        <a:spcBef>
                          <a:spcPts val="0"/>
                        </a:spcBef>
                        <a:spcAft>
                          <a:spcPts val="0"/>
                        </a:spcAft>
                      </a:pPr>
                      <a:r>
                        <a:rPr lang="en-US" sz="2400">
                          <a:effectLst/>
                        </a:rPr>
                        <a:t>but interest is higher than MARR.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a:effectLst/>
                        </a:rPr>
                        <a:t>Decision policy dictates to push Deferred Payment loans as the NPV is much greater as compared to Amortized Loan Package.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dirty="0">
                          <a:effectLst/>
                        </a:rPr>
                        <a:t>Offer Deferred Loan Payment Package to the customer, as NPV is greater.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581451"/>
                  </a:ext>
                </a:extLst>
              </a:tr>
            </a:tbl>
          </a:graphicData>
        </a:graphic>
      </p:graphicFrame>
      <p:grpSp>
        <p:nvGrpSpPr>
          <p:cNvPr id="27" name="Group 26">
            <a:extLst>
              <a:ext uri="{FF2B5EF4-FFF2-40B4-BE49-F238E27FC236}">
                <a16:creationId xmlns:a16="http://schemas.microsoft.com/office/drawing/2014/main" id="{CC9BD3D1-48BE-465E-80D3-F320086B1670}"/>
              </a:ext>
            </a:extLst>
          </p:cNvPr>
          <p:cNvGrpSpPr/>
          <p:nvPr/>
        </p:nvGrpSpPr>
        <p:grpSpPr>
          <a:xfrm>
            <a:off x="14778663" y="26725595"/>
            <a:ext cx="14217557" cy="9006378"/>
            <a:chOff x="14778663" y="27374526"/>
            <a:chExt cx="14217557" cy="9006378"/>
          </a:xfrm>
        </p:grpSpPr>
        <p:sp>
          <p:nvSpPr>
            <p:cNvPr id="61" name="Rectangle 60">
              <a:extLst>
                <a:ext uri="{FF2B5EF4-FFF2-40B4-BE49-F238E27FC236}">
                  <a16:creationId xmlns:a16="http://schemas.microsoft.com/office/drawing/2014/main" id="{9E9A4472-CBC8-4C75-A8AC-36F3B281BEEE}"/>
                </a:ext>
              </a:extLst>
            </p:cNvPr>
            <p:cNvSpPr/>
            <p:nvPr/>
          </p:nvSpPr>
          <p:spPr>
            <a:xfrm>
              <a:off x="14911268" y="27374526"/>
              <a:ext cx="14084952" cy="830997"/>
            </a:xfrm>
            <a:prstGeom prst="rect">
              <a:avLst/>
            </a:prstGeom>
          </p:spPr>
          <p:txBody>
            <a:bodyPr wrap="square">
              <a:spAutoFit/>
            </a:bodyPr>
            <a:lstStyle/>
            <a:p>
              <a:pPr defTabSz="914444">
                <a:defRPr/>
              </a:pPr>
              <a:r>
                <a:rPr lang="en-US" sz="4800" b="1" u="sng" dirty="0">
                  <a:solidFill>
                    <a:srgbClr val="FF0000"/>
                  </a:solidFill>
                </a:rPr>
                <a:t>Model Appraisal</a:t>
              </a:r>
            </a:p>
          </p:txBody>
        </p:sp>
        <p:pic>
          <p:nvPicPr>
            <p:cNvPr id="62" name="Picture 61">
              <a:extLst>
                <a:ext uri="{FF2B5EF4-FFF2-40B4-BE49-F238E27FC236}">
                  <a16:creationId xmlns:a16="http://schemas.microsoft.com/office/drawing/2014/main" id="{97215A4A-EEA3-4123-8FA8-B48EFA7D2A0C}"/>
                </a:ext>
              </a:extLst>
            </p:cNvPr>
            <p:cNvPicPr/>
            <p:nvPr/>
          </p:nvPicPr>
          <p:blipFill>
            <a:blip r:embed="rId8"/>
            <a:stretch>
              <a:fillRect/>
            </a:stretch>
          </p:blipFill>
          <p:spPr>
            <a:xfrm>
              <a:off x="14778663" y="28241923"/>
              <a:ext cx="12857125" cy="5030438"/>
            </a:xfrm>
            <a:prstGeom prst="rect">
              <a:avLst/>
            </a:prstGeom>
          </p:spPr>
        </p:pic>
        <p:sp>
          <p:nvSpPr>
            <p:cNvPr id="26" name="Rectangle 25">
              <a:extLst>
                <a:ext uri="{FF2B5EF4-FFF2-40B4-BE49-F238E27FC236}">
                  <a16:creationId xmlns:a16="http://schemas.microsoft.com/office/drawing/2014/main" id="{DAF6120A-510A-41F9-93C1-8D698E2868E9}"/>
                </a:ext>
              </a:extLst>
            </p:cNvPr>
            <p:cNvSpPr/>
            <p:nvPr/>
          </p:nvSpPr>
          <p:spPr>
            <a:xfrm>
              <a:off x="14932027" y="33272361"/>
              <a:ext cx="13414373" cy="3108543"/>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Calibri" panose="020F0502020204030204" pitchFamily="34" charset="0"/>
                  <a:ea typeface="Calibri" panose="020F0502020204030204" pitchFamily="34" charset="0"/>
                  <a:cs typeface="Times New Roman" panose="02020603050405020304" pitchFamily="18" charset="0"/>
                </a:rPr>
                <a:t>Assuming the company is Risk-Averse, sensitivity analysis shows that almost at a RISK TOLERANCE of 3.65 thousand dollars, the company chooses to never offer the loan to the customer. There is also a policy change at Risk Tolerance of 4.85 thousand dollars.</a:t>
              </a:r>
              <a:r>
                <a:rPr lang="en-US" sz="2800" dirty="0"/>
                <a:t> The policy summary changes to this, “</a:t>
              </a:r>
              <a:r>
                <a:rPr lang="en-US" sz="2800" i="1" dirty="0"/>
                <a:t>What type of Loan to Push ?: Amortized Loan=10%, Deferred Payment Loan=49%, DNO=41%; Company Makes Offer: Yes=73%, No=27%”, </a:t>
              </a:r>
              <a:r>
                <a:rPr lang="en-US" sz="2800" dirty="0"/>
                <a:t>from this</a:t>
              </a:r>
              <a:r>
                <a:rPr lang="en-US" sz="2800" i="1" dirty="0"/>
                <a:t>, “What type of Loan to Push ?: Amortized Loan=6%, Deferred Payment Loan=31%, DNO=63%; Company Makes Offer: Yes=44%, No=56%”.</a:t>
              </a:r>
              <a:endParaRPr lang="en-US" sz="2800" dirty="0"/>
            </a:p>
          </p:txBody>
        </p:sp>
      </p:grpSp>
      <p:sp>
        <p:nvSpPr>
          <p:cNvPr id="65" name="Rectangle 64">
            <a:extLst>
              <a:ext uri="{FF2B5EF4-FFF2-40B4-BE49-F238E27FC236}">
                <a16:creationId xmlns:a16="http://schemas.microsoft.com/office/drawing/2014/main" id="{FB4601A4-D450-402E-9D11-1AF72263C930}"/>
              </a:ext>
            </a:extLst>
          </p:cNvPr>
          <p:cNvSpPr/>
          <p:nvPr/>
        </p:nvSpPr>
        <p:spPr>
          <a:xfrm>
            <a:off x="14911268" y="41573767"/>
            <a:ext cx="13835113" cy="2188052"/>
          </a:xfrm>
          <a:prstGeom prst="rect">
            <a:avLst/>
          </a:prstGeom>
          <a:noFill/>
        </p:spPr>
        <p:txBody>
          <a:bodyPr wrap="square" numCol="2">
            <a:noAutofit/>
          </a:bodyPr>
          <a:lstStyle/>
          <a:p>
            <a:pPr marR="0" lvl="0">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[1]	Dream Home Financing, Official Page.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https://dreamhomefinancing.com/</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[2]	Dream Home Financing Customer Dataset, Loan Predication | Kaggle.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0"/>
              </a:rPr>
              <a:t>https://www.kaggle.com/ninzaami/loan-predication</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[3]	Minimum Acceptable Rate of Return | Typical Values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1"/>
              </a:rPr>
              <a:t>https://en.wikipedia.org/wiki/Minimum_acceptable_rate_of_return</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[4]	Interest Rates in US for Home Financing.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1A466C"/>
                </a:solidFill>
                <a:latin typeface="Helvetica" panose="020B0604020202020204" pitchFamily="34" charset="0"/>
                <a:ea typeface="Calibri" panose="020F0502020204030204" pitchFamily="34" charset="0"/>
                <a:cs typeface="Times New Roman" panose="02020603050405020304" pitchFamily="18" charset="0"/>
                <a:hlinkClick r:id="rId12"/>
              </a:rPr>
              <a:t>https://www.usbank.com/home-loans/mortgage/mortgage-rates.html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[5]	Correlation Matrix and Correlation Coefficient Interpretation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3"/>
              </a:rPr>
              <a:t>https://www.investopedia.com/terms/c/correlationcoefficient.asp</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L="457200" marR="0" algn="just">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[6]	Kolmogorov Smirnov Test for continuous random variables.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4"/>
              </a:rPr>
              <a:t>https://en.wikipedia.org/wiki/Kolmogorov%E2%80%93Smirnov_test</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[7]	Chi-Squared Test, for discrete random variables.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5"/>
              </a:rPr>
              <a:t>https://en.wikipedia.org/wiki/Chi-squared_test</a:t>
            </a:r>
            <a:r>
              <a:rPr lang="en-US" sz="1200" dirty="0">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[8]	Amortized Loan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6"/>
              </a:rPr>
              <a:t>https://www.investopedia.com/terms/a/amortized_loan.asp</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[9]	Deferred Loan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7"/>
              </a:rPr>
              <a:t>https://www.investopedia.com/terms/d/deferred-interest-mortgage.asp</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200" i="1" dirty="0">
                <a:latin typeface="Calibri" panose="020F0502020204030204" pitchFamily="34" charset="0"/>
                <a:ea typeface="Calibri" panose="020F0502020204030204" pitchFamily="34" charset="0"/>
                <a:cs typeface="Times New Roman" panose="02020603050405020304" pitchFamily="18" charset="0"/>
              </a:rPr>
              <a:t>[10]	Loan Calculator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[LINK]: </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8"/>
              </a:rPr>
              <a:t>https://www.calculator.net/loan-calculator.html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AU" sz="1200" dirty="0"/>
          </a:p>
        </p:txBody>
      </p:sp>
      <p:pic>
        <p:nvPicPr>
          <p:cNvPr id="2" name="Picture 1">
            <a:extLst>
              <a:ext uri="{FF2B5EF4-FFF2-40B4-BE49-F238E27FC236}">
                <a16:creationId xmlns:a16="http://schemas.microsoft.com/office/drawing/2014/main" id="{A2D02448-A8AC-4A2D-8368-7ABB2219BDA8}"/>
              </a:ext>
            </a:extLst>
          </p:cNvPr>
          <p:cNvPicPr>
            <a:picLocks noChangeAspect="1"/>
          </p:cNvPicPr>
          <p:nvPr/>
        </p:nvPicPr>
        <p:blipFill>
          <a:blip r:embed="rId19"/>
          <a:stretch>
            <a:fillRect/>
          </a:stretch>
        </p:blipFill>
        <p:spPr>
          <a:xfrm>
            <a:off x="15167741" y="15955262"/>
            <a:ext cx="12857125" cy="5601935"/>
          </a:xfrm>
          <a:prstGeom prst="rect">
            <a:avLst/>
          </a:prstGeom>
        </p:spPr>
      </p:pic>
    </p:spTree>
    <p:extLst>
      <p:ext uri="{BB962C8B-B14F-4D97-AF65-F5344CB8AC3E}">
        <p14:creationId xmlns:p14="http://schemas.microsoft.com/office/powerpoint/2010/main" val="37179871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4786</TotalTime>
  <Words>1536</Words>
  <Application>Microsoft Office PowerPoint</Application>
  <PresentationFormat>Custom</PresentationFormat>
  <Paragraphs>110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Helvetica</vt:lpstr>
      <vt:lpstr>Office Theme</vt:lpstr>
      <vt:lpstr>PowerPoint Presentation</vt:lpstr>
    </vt:vector>
  </TitlesOfParts>
  <Company>The University of Adelaide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Brett Harrison Jenkin</dc:creator>
  <cp:lastModifiedBy>Asim Sabir</cp:lastModifiedBy>
  <cp:revision>109</cp:revision>
  <cp:lastPrinted>2018-10-14T01:56:56Z</cp:lastPrinted>
  <dcterms:created xsi:type="dcterms:W3CDTF">2018-10-11T02:45:40Z</dcterms:created>
  <dcterms:modified xsi:type="dcterms:W3CDTF">2020-11-29T13:51:58Z</dcterms:modified>
</cp:coreProperties>
</file>