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94" r:id="rId2"/>
    <p:sldId id="257" r:id="rId3"/>
    <p:sldId id="302" r:id="rId4"/>
    <p:sldId id="303" r:id="rId5"/>
    <p:sldId id="304" r:id="rId6"/>
    <p:sldId id="305" r:id="rId7"/>
    <p:sldId id="285" r:id="rId8"/>
    <p:sldId id="287" r:id="rId9"/>
    <p:sldId id="258" r:id="rId10"/>
    <p:sldId id="288" r:id="rId11"/>
    <p:sldId id="289" r:id="rId12"/>
    <p:sldId id="259" r:id="rId13"/>
    <p:sldId id="301" r:id="rId14"/>
    <p:sldId id="260" r:id="rId15"/>
    <p:sldId id="306" r:id="rId16"/>
    <p:sldId id="307" r:id="rId17"/>
    <p:sldId id="275" r:id="rId18"/>
    <p:sldId id="311" r:id="rId19"/>
    <p:sldId id="265" r:id="rId20"/>
    <p:sldId id="309" r:id="rId21"/>
    <p:sldId id="308" r:id="rId22"/>
    <p:sldId id="312" r:id="rId23"/>
    <p:sldId id="313" r:id="rId24"/>
    <p:sldId id="314" r:id="rId25"/>
    <p:sldId id="310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DC1"/>
    <a:srgbClr val="1C13D9"/>
    <a:srgbClr val="EA8B00"/>
    <a:srgbClr val="FFC4A7"/>
    <a:srgbClr val="1A024A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>
      <p:cViewPr varScale="1">
        <p:scale>
          <a:sx n="93" d="100"/>
          <a:sy n="93" d="100"/>
        </p:scale>
        <p:origin x="134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31CD0D-286C-4A53-B458-2686F9175842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EB06B8-B5EE-49BF-84F3-7E579CD8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D0D-286C-4A53-B458-2686F9175842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6B8-B5EE-49BF-84F3-7E579CD8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D0D-286C-4A53-B458-2686F9175842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6B8-B5EE-49BF-84F3-7E579CD8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D0D-286C-4A53-B458-2686F9175842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6B8-B5EE-49BF-84F3-7E579CD8E7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D0D-286C-4A53-B458-2686F9175842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6B8-B5EE-49BF-84F3-7E579CD8E7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D0D-286C-4A53-B458-2686F9175842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6B8-B5EE-49BF-84F3-7E579CD8E7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D0D-286C-4A53-B458-2686F9175842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6B8-B5EE-49BF-84F3-7E579CD8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D0D-286C-4A53-B458-2686F9175842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6B8-B5EE-49BF-84F3-7E579CD8E7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CD0D-286C-4A53-B458-2686F9175842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6B8-B5EE-49BF-84F3-7E579CD8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931CD0D-286C-4A53-B458-2686F9175842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06B8-B5EE-49BF-84F3-7E579CD8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31CD0D-286C-4A53-B458-2686F9175842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EB06B8-B5EE-49BF-84F3-7E579CD8E7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31CD0D-286C-4A53-B458-2686F9175842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8EB06B8-B5EE-49BF-84F3-7E579CD8E7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74F8-8EF0-4E49-BB40-076D43008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81" y="18661"/>
            <a:ext cx="7772400" cy="1682147"/>
          </a:xfrm>
        </p:spPr>
        <p:txBody>
          <a:bodyPr>
            <a:noAutofit/>
          </a:bodyPr>
          <a:lstStyle/>
          <a:p>
            <a:pPr algn="l"/>
            <a:r>
              <a:rPr lang="en-US" i="1" dirty="0">
                <a:latin typeface="Arial Black" panose="020B0A04020102020204" pitchFamily="34" charset="0"/>
              </a:rPr>
              <a:t>   PRESENTATION ON         	5G TECHNOLOGY</a:t>
            </a:r>
            <a:endParaRPr lang="en-IN" i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9A8F-4A26-474C-B5B9-2012E16C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501008"/>
            <a:ext cx="7772400" cy="30963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i="1" dirty="0"/>
              <a:t>                         </a:t>
            </a:r>
          </a:p>
          <a:p>
            <a:pPr algn="l"/>
            <a:r>
              <a:rPr lang="en-US" i="1" dirty="0"/>
              <a:t>                           presented by-</a:t>
            </a:r>
          </a:p>
          <a:p>
            <a:pPr algn="l"/>
            <a:endParaRPr lang="en-US" i="1" dirty="0"/>
          </a:p>
          <a:p>
            <a:pPr algn="l"/>
            <a:r>
              <a:rPr lang="en-US" i="1" dirty="0">
                <a:solidFill>
                  <a:schemeClr val="tx1"/>
                </a:solidFill>
              </a:rPr>
              <a:t>                   ANKIT KUMAR(17CS91)</a:t>
            </a:r>
          </a:p>
          <a:p>
            <a:pPr algn="l"/>
            <a:r>
              <a:rPr lang="en-US" i="1" dirty="0">
                <a:solidFill>
                  <a:schemeClr val="tx1"/>
                </a:solidFill>
              </a:rPr>
              <a:t>                       </a:t>
            </a:r>
            <a:r>
              <a:rPr lang="en-US" i="1" dirty="0" err="1">
                <a:solidFill>
                  <a:schemeClr val="tx1"/>
                </a:solidFill>
              </a:rPr>
              <a:t>B.Tech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VIIth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sem</a:t>
            </a:r>
            <a:endParaRPr lang="en-US" i="1" dirty="0">
              <a:solidFill>
                <a:schemeClr val="tx1"/>
              </a:solidFill>
            </a:endParaRPr>
          </a:p>
          <a:p>
            <a:pPr algn="l"/>
            <a:r>
              <a:rPr lang="en-US" i="1" dirty="0">
                <a:solidFill>
                  <a:schemeClr val="tx1"/>
                </a:solidFill>
              </a:rPr>
              <a:t>               Computer Science &amp; Engineering</a:t>
            </a:r>
          </a:p>
          <a:p>
            <a:pPr algn="l"/>
            <a:r>
              <a:rPr lang="en-US" i="1" dirty="0"/>
              <a:t>                      </a:t>
            </a:r>
          </a:p>
          <a:p>
            <a:pPr algn="l"/>
            <a:r>
              <a:rPr lang="en-US" i="1" dirty="0"/>
              <a:t>                    </a:t>
            </a:r>
          </a:p>
        </p:txBody>
      </p:sp>
      <p:pic>
        <p:nvPicPr>
          <p:cNvPr id="1026" name="Picture 2" descr="What Are the Technology Requirements for 5G?">
            <a:extLst>
              <a:ext uri="{FF2B5EF4-FFF2-40B4-BE49-F238E27FC236}">
                <a16:creationId xmlns:a16="http://schemas.microsoft.com/office/drawing/2014/main" id="{2BD3787C-5282-463A-A348-A065DC4DA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628799"/>
            <a:ext cx="6624736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7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57298"/>
            <a:ext cx="8964488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>
                <a:latin typeface="Andalus" pitchFamily="18" charset="-78"/>
                <a:cs typeface="Andalus" pitchFamily="18" charset="-78"/>
              </a:rPr>
              <a:t>3G wireless system</a:t>
            </a:r>
          </a:p>
          <a:p>
            <a:pPr>
              <a:buNone/>
            </a:pPr>
            <a:endParaRPr lang="en-US" sz="800" b="1" dirty="0"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Launched in 2000s.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Speeds from 125kbps-2Mbps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Data sent through packet switching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   technology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Access to Global Roaming &amp; Clarity in voice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  calls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Fast Communication, Internet, Mobile T.V,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   Video Conferencing, Video Calls, (MMS),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    3D gaming etc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12390" cy="1143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cap="all" dirty="0">
                <a:ln/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Evolution from 1G to 5G</a:t>
            </a:r>
            <a:endParaRPr lang="en-US" sz="4800" cap="all" dirty="0">
              <a:ln/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9DC72-AC74-4063-9F4B-8EC7ABC8B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31" y="1196752"/>
            <a:ext cx="2706859" cy="489654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57298"/>
            <a:ext cx="836327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>
                <a:latin typeface="Andalus" pitchFamily="18" charset="-78"/>
                <a:cs typeface="Andalus" pitchFamily="18" charset="-78"/>
              </a:rPr>
              <a:t>4G wireless system: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Developed in 2010.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Faster and more reliable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Speed up to 100 Mbps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High performance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Easy Roaming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Low cost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9188"/>
            <a:ext cx="9144000" cy="1143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cap="all" dirty="0">
                <a:ln/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Evolution from 1G to 5G</a:t>
            </a:r>
            <a:endParaRPr lang="en-US" sz="4800" cap="all" dirty="0">
              <a:ln/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F3B40-EC98-4901-80D2-38779E375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12776"/>
            <a:ext cx="2862361" cy="482453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8229600" cy="537667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600" b="1" dirty="0">
                <a:latin typeface="Andalus" pitchFamily="18" charset="-78"/>
                <a:cs typeface="Andalus" pitchFamily="18" charset="-78"/>
              </a:rPr>
              <a:t>5G wireless system</a:t>
            </a:r>
          </a:p>
          <a:p>
            <a:pPr>
              <a:buNone/>
            </a:pPr>
            <a:endParaRPr lang="en-US" sz="800" b="1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Next major phase of mobile </a:t>
            </a:r>
          </a:p>
          <a:p>
            <a:pPr marL="109728" indent="0"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   telecommunication &amp; wireless system</a:t>
            </a:r>
          </a:p>
          <a:p>
            <a:pPr>
              <a:buFont typeface="Wingdings" pitchFamily="2" charset="2"/>
              <a:buChar char="Ø"/>
            </a:pPr>
            <a:endParaRPr lang="en-US" sz="300" b="1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10 times more capacity than others</a:t>
            </a:r>
            <a:endParaRPr lang="en-US" sz="2400" b="1" i="1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Expected speed up to 1 Gbps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More faster and reliable than 4G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Lower cost than previous generation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4624"/>
            <a:ext cx="9108504" cy="1143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cap="all" dirty="0">
                <a:ln/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Evolution from 1G to 5G</a:t>
            </a:r>
            <a:endParaRPr lang="en-US" sz="4800" cap="all" dirty="0">
              <a:ln/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815C3-ECBD-4A09-A5DE-C48D8236D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18299"/>
            <a:ext cx="3429479" cy="505848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32B09-CC38-4618-AF7A-73F710B11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1" y="1417638"/>
            <a:ext cx="9144000" cy="529991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AAA45E-35BA-43D3-B2E4-DE93F814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21"/>
            <a:ext cx="9144000" cy="1143000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Comparison of 1G to 5G Technologies</a:t>
            </a:r>
            <a:endParaRPr lang="en-IN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365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Its deployment will happen with the auction of the millimeter-wave spectrum i.e. the frequency range of 28-100GHz.</a:t>
            </a:r>
          </a:p>
          <a:p>
            <a:pPr>
              <a:buFont typeface="Wingdings" pitchFamily="2" charset="2"/>
              <a:buChar char="Ø"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In this area India is not fully prepared and that’s why 5G implementation will take more time.</a:t>
            </a:r>
          </a:p>
          <a:p>
            <a:pPr>
              <a:buFont typeface="Wingdings" pitchFamily="2" charset="2"/>
              <a:buChar char="Ø"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libri"/>
              </a:rPr>
              <a:t>Three mobile carriers of U.S. - Sprint, T-Mobile and Verizon have taken the task to upgrade the existing 4G infrastructure to 5G. Verizon has already launched its 5G home service in Houston, Indianapolis, Los Angeles and Sacramento. </a:t>
            </a:r>
            <a:br>
              <a:rPr lang="en-US" sz="2400" b="1" dirty="0">
                <a:latin typeface="Callibri"/>
              </a:rPr>
            </a:br>
            <a:endParaRPr lang="en-US" sz="2400" b="1" dirty="0">
              <a:latin typeface="Callibri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DCC55-53C4-41D8-A232-0B10CC7BB29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Deployment of 5G: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254CAF-89C0-4E0A-86A9-7F84FC35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5211"/>
            <a:ext cx="8229600" cy="1143000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soft" dir="t"/>
          </a:scene3d>
          <a:sp3d>
            <a:bevelT prst="relaxedInset"/>
          </a:sp3d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ARCHITECTURE OF 5G: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F085FE-1EAE-44EC-908A-ED04C7D523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39753" y="1481138"/>
            <a:ext cx="4752528" cy="518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bliqueTop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2518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8ADFD7-F4DF-4D0A-B9A7-77BC5172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Architecture…….</a:t>
            </a:r>
            <a:endParaRPr lang="en-IN" dirty="0">
              <a:solidFill>
                <a:schemeClr val="tx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079FC6B-318A-49BB-B1FE-BF9A5B8F4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8" y="1556792"/>
            <a:ext cx="8229600" cy="4104456"/>
          </a:xfrm>
        </p:spPr>
      </p:pic>
    </p:spTree>
    <p:extLst>
      <p:ext uri="{BB962C8B-B14F-4D97-AF65-F5344CB8AC3E}">
        <p14:creationId xmlns:p14="http://schemas.microsoft.com/office/powerpoint/2010/main" val="13549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3" y="1797530"/>
            <a:ext cx="8229600" cy="3615096"/>
          </a:xfrm>
        </p:spPr>
        <p:txBody>
          <a:bodyPr>
            <a:normAutofit lnSpcReduction="10000"/>
          </a:bodyPr>
          <a:lstStyle/>
          <a:p>
            <a:pPr marL="109728" indent="0" algn="just"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OWA – This layer is used to define the wireless technology to    be used.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Physical Layer + Data Link Layer = OWA</a:t>
            </a:r>
          </a:p>
          <a:p>
            <a:pPr marL="109728" indent="0" algn="just">
              <a:buFont typeface="Wingdings" pitchFamily="2" charset="2"/>
              <a:buChar char="Ø"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Network layer is divided into two sub layers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1. Lower Network Layer</a:t>
            </a:r>
          </a:p>
          <a:p>
            <a:pPr marL="109728" indent="0" algn="just"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2. Upper Network Layer</a:t>
            </a:r>
          </a:p>
          <a:p>
            <a:pPr marL="109728" indent="0" algn="just"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Network layer is used to route the data from source to destination.</a:t>
            </a:r>
          </a:p>
          <a:p>
            <a:pPr marL="109728" indent="0" algn="just">
              <a:buFont typeface="Wingdings" pitchFamily="2" charset="2"/>
              <a:buChar char="Ø"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109728" indent="0" algn="just">
              <a:buNone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109728" indent="0" algn="just"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6" cy="1143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cap="all" dirty="0">
                <a:ln/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ARCHITECTURE…..</a:t>
            </a:r>
          </a:p>
        </p:txBody>
      </p:sp>
    </p:spTree>
    <p:extLst>
      <p:ext uri="{BB962C8B-B14F-4D97-AF65-F5344CB8AC3E}">
        <p14:creationId xmlns:p14="http://schemas.microsoft.com/office/powerpoint/2010/main" val="333467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789AC6-0515-4139-8FDE-BFCF7C2FE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Open transport layer perform the operation of both transport and session layer.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Transport Layer + Session Layer = OTL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Layer is responsible for providing good quality of service.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Layer makes the data into proper format i.e. it decrypt the data which is encrypted form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C4491-50BD-4F4E-9028-0525A540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</a:t>
            </a:r>
            <a:r>
              <a:rPr lang="en-US" sz="4000" dirty="0">
                <a:solidFill>
                  <a:schemeClr val="tx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ARCHITECTURE…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7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1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08943"/>
            <a:ext cx="9144000" cy="304011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067944" y="2132856"/>
            <a:ext cx="4572000" cy="49480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</a:p>
          <a:p>
            <a:r>
              <a:rPr lang="en-US" sz="2400" b="1" i="1" dirty="0">
                <a:ln w="1350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Evolution from 1G to 5G</a:t>
            </a:r>
          </a:p>
          <a:p>
            <a:r>
              <a:rPr lang="en-US" sz="2400" b="1" i="1" dirty="0">
                <a:ln w="1350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Comparison of 1G to 5G</a:t>
            </a:r>
          </a:p>
          <a:p>
            <a:r>
              <a:rPr lang="en-US" sz="2400" b="1" i="1" dirty="0">
                <a:ln w="1350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Deployment of 5G</a:t>
            </a:r>
          </a:p>
          <a:p>
            <a:r>
              <a:rPr lang="en-US" sz="2400" b="1" i="1" dirty="0">
                <a:ln w="1350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Architecture</a:t>
            </a:r>
          </a:p>
          <a:p>
            <a:r>
              <a:rPr lang="en-US" sz="2400" b="1" i="1" dirty="0">
                <a:ln w="1350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Application</a:t>
            </a:r>
          </a:p>
          <a:p>
            <a:r>
              <a:rPr lang="en-US" sz="2400" b="1" i="1" dirty="0">
                <a:ln w="1350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Advantages</a:t>
            </a:r>
          </a:p>
          <a:p>
            <a:r>
              <a:rPr lang="en-US" sz="2400" b="1" i="1" dirty="0">
                <a:ln w="1350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Government’s steps</a:t>
            </a:r>
          </a:p>
          <a:p>
            <a:r>
              <a:rPr lang="en-US" sz="2400" b="1" i="1" dirty="0">
                <a:ln w="1350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Challenges</a:t>
            </a:r>
          </a:p>
          <a:p>
            <a:r>
              <a:rPr lang="en-US" sz="2400" b="1" i="1" dirty="0">
                <a:ln w="1350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Conclusion</a:t>
            </a:r>
          </a:p>
          <a:p>
            <a:endParaRPr lang="en-US" sz="2400" b="1" i="1" dirty="0">
              <a:ln w="13500">
                <a:solidFill>
                  <a:schemeClr val="tx1">
                    <a:alpha val="65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1680" y="980728"/>
            <a:ext cx="7272808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i="1" cap="all" dirty="0">
                <a:ln/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OUTLINE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6A0375-A8D0-435F-8FBD-89075E3CF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High-Speed mobile network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Entertainment and multimedia.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Internet of Things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Smart cities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Smart farming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Controlling of critical infrastructure and vehicle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Industrial application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8F3E3-2ECF-47B3-AF62-052FE73F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Application of 5G: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7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7EDF54-0F71-484E-A3F5-76E7A393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5G is expected to offer enhanced mobile broadband that can meet high coverage requirements.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High data speed of 5G network might help cloud systems to stream software updates , music , and navigation data.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Provide ecosystem for IOT.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It will help in digital growth of country that will result in rise of GDP and employment generation in the country.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481B6-980E-4891-B435-FE105F7F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Advantages of 5G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E66E64-5CE1-4A61-ACD9-207F6051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184576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National Electronics Policy 2019 aims to position India as a</a:t>
            </a:r>
            <a:br>
              <a:rPr lang="en-US" sz="9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global hub for Electronics System Design and Manufacturing and promotes early stage Start-ups in emerging technology areas such as 5G, </a:t>
            </a:r>
            <a:r>
              <a:rPr lang="en-US" sz="96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loT</a:t>
            </a:r>
            <a:r>
              <a:rPr lang="en-US" sz="9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Artificial Intelligence etc.</a:t>
            </a:r>
          </a:p>
          <a:p>
            <a:endParaRPr lang="en-US" sz="9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Indian government also initiated measures to introduce 5G technology via the National Telecom Policy (NTP), which aims to reach 100% </a:t>
            </a:r>
            <a:r>
              <a:rPr lang="en-US" sz="96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teledensity</a:t>
            </a:r>
            <a:r>
              <a:rPr lang="en-US" sz="9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highspeed internet highways and delivery of citizen-centric services electronically.</a:t>
            </a:r>
          </a:p>
          <a:p>
            <a:endParaRPr lang="en-US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Department of Telecommunications set up a high-level forum to develop the</a:t>
            </a:r>
            <a:br>
              <a:rPr lang="en-US" sz="9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roadmap for 5G services in India by 2020</a:t>
            </a:r>
            <a:r>
              <a:rPr lang="en-US" sz="9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9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96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b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A084AE-A3EC-4289-9C03-5378207B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Government’s Steps 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9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E5C43-0222-4315-9605-25C41949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government is also working on creating a corpus of Rs 500 crore for research and development for 5G technology in Ind</a:t>
            </a:r>
            <a:r>
              <a:rPr lang="en-US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ia.</a:t>
            </a:r>
          </a:p>
          <a:p>
            <a:endParaRPr lang="en-US" sz="28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government has invited leading telecom companies to undertake pilot projects on spectrum allocated free of charge for a year.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b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31B4FB-24BE-4888-AB60-E58910D9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Continue……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EC3A7D-2287-461F-B8E2-B6E287F9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9"/>
            <a:ext cx="8229600" cy="4032448"/>
          </a:xfrm>
        </p:spPr>
        <p:txBody>
          <a:bodyPr>
            <a:noAutofit/>
          </a:bodyPr>
          <a:lstStyle/>
          <a:p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Many of the old devices will need to be replaced as they are not supporting 5G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switch from 4G to 5G will be infrastructure intensive and development of infrastructure for 5G is very expensive.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transition experience from one technology generation to another is not very good as one has to buy a whole another phone to start using latest cellular technology, thereby creating financial liability.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expected to be 20 billion connected devices in the world by 2020 and as a result data will become highly distributed. It will be a new challenge to manage,</a:t>
            </a:r>
            <a:b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analyze, store and protect data, irrespective of where it exists.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F7A662-B0B6-45D9-9F47-797595FC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Challenges: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46C638-7E8B-474F-BF15-E912077E5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5544616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arrival of 5G-enabling smart devices will change the way we live &amp; think and can be a game changer for better service delivery, faster access to services and deeper penetration of digital services.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16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high time that India should strengthen the domestic telecommunication manufacturing market to enable local industries to capture both domestic as well as global market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b="1" i="0" dirty="0">
                <a:effectLst/>
                <a:latin typeface="Callibri"/>
                <a:cs typeface="Calibri" panose="020F0502020204030204" pitchFamily="34" charset="0"/>
              </a:rPr>
              <a:t>An "intelligence-first" approach will need to be adopted by Telecom providers for managing core networks as an important business investment</a:t>
            </a:r>
            <a:r>
              <a:rPr lang="en-US" sz="2400" b="1" i="0" dirty="0">
                <a:effectLst/>
                <a:latin typeface="Callibri"/>
              </a:rPr>
              <a:t>.</a:t>
            </a:r>
            <a:r>
              <a:rPr lang="en-US" sz="2400" b="1" dirty="0">
                <a:latin typeface="Callibri"/>
              </a:rPr>
              <a:t> </a:t>
            </a:r>
            <a:br>
              <a:rPr lang="en-US" sz="2400" b="1" dirty="0">
                <a:latin typeface="Callibri"/>
              </a:rPr>
            </a:b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/>
            </a:b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Clr>
                <a:schemeClr val="accent1">
                  <a:lumMod val="75000"/>
                </a:schemeClr>
              </a:buClr>
              <a:buNone/>
            </a:pPr>
            <a:endParaRPr lang="en-US" sz="2800" b="1" dirty="0">
              <a:solidFill>
                <a:schemeClr val="tx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1CB307-E489-42D7-8B74-5BF7309C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1934" y="2714620"/>
            <a:ext cx="3549947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Thank you !</a:t>
            </a:r>
            <a:endParaRPr lang="en-US" sz="5400" b="1" cap="all" spc="0" dirty="0">
              <a:ln/>
              <a:solidFill>
                <a:schemeClr val="bg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0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F483E-0872-4528-8213-5B853FD6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is 5G ?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does it offer ?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C85CDF-236A-4166-9C39-CBB055D6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Introduction to 5G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8DBBAF-1A55-4041-9451-2E6087D4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5G is the latest iteration of cellular technology, engineered to greatly increase the speed and responsiveness of wireless network.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Complete wireless communication with almost no limitation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Can be called REAL wireless world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Has incredible transmission speed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7EBEF7-8302-42F9-926E-6DCC8B4D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is 5G ?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0469AC-547D-4292-98A9-489E1C2E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World wide cellular phones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Low Latency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Extraordinary data capabilities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High connectivity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 Network congestion.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Connectivity to a full circle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Large phone memory , more </a:t>
            </a:r>
          </a:p>
          <a:p>
            <a:pPr marL="109728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dialing speed, more clarity in </a:t>
            </a:r>
          </a:p>
          <a:p>
            <a:pPr marL="109728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audio &amp; video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6188C-CAD6-4017-A3E2-FDCA33E9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6" y="279209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What does it offer?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43F8C-174D-4AED-9B08-DA37684CD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1"/>
            <a:ext cx="4109517" cy="53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216A83-F453-4818-8D95-6CC48654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1G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2G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3G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4G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5G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F073F-DE8E-4056-8590-908A9401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  <a:sp3d extrusionH="57150" prstMaterial="softEdge">
              <a:bevelT w="25400" h="25400" prst="relaxedInset"/>
            </a:sp3d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Evolution from 1G to 5G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9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8229600" cy="4237931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8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dirty="0">
                <a:ln>
                  <a:solidFill>
                    <a:schemeClr val="tx1"/>
                  </a:solidFill>
                </a:ln>
                <a:latin typeface="Andalus" pitchFamily="18" charset="-78"/>
                <a:cs typeface="Andalus" pitchFamily="18" charset="-78"/>
              </a:rPr>
              <a:t>1G wireless system:</a:t>
            </a:r>
          </a:p>
          <a:p>
            <a:pPr>
              <a:buNone/>
            </a:pPr>
            <a:endParaRPr lang="en-US" sz="3600" dirty="0">
              <a:ln>
                <a:solidFill>
                  <a:schemeClr val="tx1"/>
                </a:solidFill>
              </a:ln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en-US" sz="800" b="1" dirty="0">
              <a:ln>
                <a:solidFill>
                  <a:schemeClr val="tx1"/>
                </a:solidFill>
              </a:ln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Developed in 1980s.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Based on analog system.</a:t>
            </a:r>
          </a:p>
          <a:p>
            <a:pPr>
              <a:buFont typeface="Wingdings" pitchFamily="2" charset="2"/>
              <a:buChar char="Ø"/>
            </a:pPr>
            <a:endParaRPr lang="en-US" sz="300" b="1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Speed up to 2.4kbps</a:t>
            </a:r>
          </a:p>
          <a:p>
            <a:pPr>
              <a:buFont typeface="Wingdings" pitchFamily="2" charset="2"/>
              <a:buChar char="Ø"/>
            </a:pPr>
            <a:endParaRPr lang="en-US" sz="300" b="1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Supported only voice call.</a:t>
            </a:r>
          </a:p>
          <a:p>
            <a:pPr>
              <a:buNone/>
            </a:pPr>
            <a:endParaRPr lang="en-US" sz="300" b="1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Allows users to make voice calls in 1 country</a:t>
            </a:r>
          </a:p>
          <a:p>
            <a:pPr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0" y="-24713"/>
            <a:ext cx="9144000" cy="1143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cap="all" dirty="0">
                <a:ln/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Evolution from 1G to 5G</a:t>
            </a:r>
            <a:endParaRPr lang="en-US" sz="4800" cap="all" dirty="0">
              <a:ln/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13931-68EF-48EF-BDE4-37430835A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376772"/>
            <a:ext cx="2379711" cy="410445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  <a:sp3d>
            <a:bevelT prst="relaxedInset"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1711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5729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600" dirty="0">
                <a:ln>
                  <a:solidFill>
                    <a:schemeClr val="tx1"/>
                  </a:solidFill>
                </a:ln>
                <a:latin typeface="Andalus" pitchFamily="18" charset="-78"/>
                <a:cs typeface="Andalus" pitchFamily="18" charset="-78"/>
              </a:rPr>
              <a:t> 2G wireless system:</a:t>
            </a:r>
          </a:p>
          <a:p>
            <a:pPr>
              <a:buNone/>
            </a:pPr>
            <a:endParaRPr lang="en-US" sz="800" b="1" dirty="0">
              <a:ln>
                <a:solidFill>
                  <a:schemeClr val="tx1"/>
                </a:solidFill>
              </a:ln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Launched in 1990s.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Based on digital system.</a:t>
            </a:r>
          </a:p>
          <a:p>
            <a:pPr>
              <a:buFont typeface="Wingdings" pitchFamily="2" charset="2"/>
              <a:buChar char="Ø"/>
            </a:pPr>
            <a:endParaRPr lang="en-US" sz="300" b="1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Speed up to 64kbps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Services such as digital voice &amp; SMS with more</a:t>
            </a:r>
          </a:p>
          <a:p>
            <a:pPr marL="109728" indent="0"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   clarity</a:t>
            </a:r>
          </a:p>
          <a:p>
            <a:pPr marL="109728" indent="0">
              <a:buNone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8351912" cy="1143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cap="all" dirty="0">
                <a:ln/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Evolution </a:t>
            </a:r>
            <a:r>
              <a:rPr lang="en-US" sz="4800" cap="all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from</a:t>
            </a:r>
            <a:r>
              <a:rPr lang="en-US" sz="4800" cap="all" dirty="0">
                <a:ln/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 1G to 5G</a:t>
            </a:r>
            <a:endParaRPr lang="en-US" sz="4800" cap="all" dirty="0">
              <a:ln/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D297B-957A-4D15-AD33-915092E90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417229"/>
            <a:ext cx="2160240" cy="49640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>
                <a:ln>
                  <a:solidFill>
                    <a:schemeClr val="tx1"/>
                  </a:solidFill>
                </a:ln>
                <a:latin typeface="Andalus" pitchFamily="18" charset="-78"/>
                <a:cs typeface="Andalus" pitchFamily="18" charset="-78"/>
              </a:rPr>
              <a:t>2.5G wireless system</a:t>
            </a:r>
          </a:p>
          <a:p>
            <a:pPr>
              <a:buNone/>
            </a:pPr>
            <a:endParaRPr lang="en-US" sz="800" b="1" dirty="0">
              <a:ln>
                <a:solidFill>
                  <a:schemeClr val="tx1"/>
                </a:solidFill>
              </a:ln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Generation between 2G and 3G </a:t>
            </a:r>
          </a:p>
          <a:p>
            <a:pPr>
              <a:buFont typeface="Wingdings" pitchFamily="2" charset="2"/>
              <a:buChar char="Ø"/>
            </a:pPr>
            <a:endParaRPr lang="en-US" sz="300" b="1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2.5G represents handsets with data </a:t>
            </a:r>
          </a:p>
          <a:p>
            <a:pPr marL="109728" indent="0"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   capabilities over GPRS</a:t>
            </a:r>
          </a:p>
          <a:p>
            <a:pPr>
              <a:buFont typeface="Wingdings" pitchFamily="2" charset="2"/>
              <a:buChar char="Ø"/>
            </a:pPr>
            <a:endParaRPr lang="en-US" sz="300" b="1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Failure in bringing any new evolution </a:t>
            </a:r>
          </a:p>
          <a:p>
            <a:pPr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263"/>
            <a:ext cx="9144000" cy="11430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cap="all" dirty="0">
                <a:ln/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Evolution from 1G to 5G</a:t>
            </a:r>
            <a:endParaRPr lang="en-US" sz="4800" cap="all" dirty="0">
              <a:ln/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1CE2D-130A-4177-818E-2A4F8B492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357298"/>
            <a:ext cx="2376496" cy="47359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</TotalTime>
  <Words>1052</Words>
  <Application>Microsoft Office PowerPoint</Application>
  <PresentationFormat>On-screen Show (4:3)</PresentationFormat>
  <Paragraphs>179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Andalus</vt:lpstr>
      <vt:lpstr>Arial</vt:lpstr>
      <vt:lpstr>Arial Black</vt:lpstr>
      <vt:lpstr>Calibri</vt:lpstr>
      <vt:lpstr>Callibri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   PRESENTATION ON          5G TECHNOLOGY</vt:lpstr>
      <vt:lpstr>PowerPoint Presentation</vt:lpstr>
      <vt:lpstr>Introduction to 5G</vt:lpstr>
      <vt:lpstr>What is 5G ?</vt:lpstr>
      <vt:lpstr>What does it offer?</vt:lpstr>
      <vt:lpstr>Evolution from 1G to 5G</vt:lpstr>
      <vt:lpstr>Evolution from 1G to 5G</vt:lpstr>
      <vt:lpstr>Evolution from 1G to 5G</vt:lpstr>
      <vt:lpstr>Evolution from 1G to 5G</vt:lpstr>
      <vt:lpstr>Evolution from 1G to 5G</vt:lpstr>
      <vt:lpstr>Evolution from 1G to 5G</vt:lpstr>
      <vt:lpstr>Evolution from 1G to 5G</vt:lpstr>
      <vt:lpstr>Comparison of 1G to 5G Technologies</vt:lpstr>
      <vt:lpstr>Deployment of 5G:</vt:lpstr>
      <vt:lpstr>ARCHITECTURE OF 5G:</vt:lpstr>
      <vt:lpstr>Architecture…….</vt:lpstr>
      <vt:lpstr>ARCHITECTURE…..</vt:lpstr>
      <vt:lpstr>             ARCHITECTURE….</vt:lpstr>
      <vt:lpstr>PowerPoint Presentation</vt:lpstr>
      <vt:lpstr>Application of 5G:</vt:lpstr>
      <vt:lpstr>Advantages of 5G</vt:lpstr>
      <vt:lpstr>Government’s Steps :</vt:lpstr>
      <vt:lpstr>Continue……</vt:lpstr>
      <vt:lpstr>Challenges:</vt:lpstr>
      <vt:lpstr>CONCLUSION</vt:lpstr>
      <vt:lpstr>PowerPoint Presentation</vt:lpstr>
    </vt:vector>
  </TitlesOfParts>
  <Company>Warner Brothers Movie World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Generation?</dc:title>
  <dc:creator>Bugs Bunny</dc:creator>
  <cp:lastModifiedBy>ms office</cp:lastModifiedBy>
  <cp:revision>232</cp:revision>
  <dcterms:created xsi:type="dcterms:W3CDTF">2010-07-15T15:20:02Z</dcterms:created>
  <dcterms:modified xsi:type="dcterms:W3CDTF">2020-09-23T17:12:01Z</dcterms:modified>
</cp:coreProperties>
</file>