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Montserrat SemiBold"/>
      <p:regular r:id="rId24"/>
      <p:bold r:id="rId25"/>
      <p:italic r:id="rId26"/>
      <p:boldItalic r:id="rId27"/>
    </p:embeddedFont>
    <p:embeddedFont>
      <p:font typeface="Montserrat"/>
      <p:regular r:id="rId28"/>
      <p:bold r:id="rId29"/>
      <p:italic r:id="rId30"/>
      <p:boldItalic r:id="rId31"/>
    </p:embeddedFont>
    <p:embeddedFont>
      <p:font typeface="Montserrat Medium"/>
      <p:regular r:id="rId32"/>
      <p:bold r:id="rId33"/>
      <p:italic r:id="rId34"/>
      <p:boldItalic r:id="rId35"/>
    </p:embeddedFont>
    <p:embeddedFont>
      <p:font typeface="Average"/>
      <p:regular r:id="rId36"/>
    </p:embeddedFont>
    <p:embeddedFont>
      <p:font typeface="Oswald"/>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4608">
          <p15:clr>
            <a:srgbClr val="747775"/>
          </p15:clr>
        </p15:guide>
        <p15:guide id="3" pos="252">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83F5C2-98A1-4A49-B11F-40EFB2BC0822}">
  <a:tblStyle styleId="{7083F5C2-98A1-4A49-B11F-40EFB2BC0822}"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4608"/>
        <p:guide pos="25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ontserratSemiBold-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SemiBold-italic.fntdata"/><Relationship Id="rId25" Type="http://schemas.openxmlformats.org/officeDocument/2006/relationships/font" Target="fonts/MontserratSemiBold-bold.fntdata"/><Relationship Id="rId28" Type="http://schemas.openxmlformats.org/officeDocument/2006/relationships/font" Target="fonts/Montserrat-regular.fntdata"/><Relationship Id="rId27" Type="http://schemas.openxmlformats.org/officeDocument/2006/relationships/font" Target="fonts/MontserratSemiBold-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5.xml"/><Relationship Id="rId33" Type="http://schemas.openxmlformats.org/officeDocument/2006/relationships/font" Target="fonts/MontserratMedium-bold.fntdata"/><Relationship Id="rId10" Type="http://schemas.openxmlformats.org/officeDocument/2006/relationships/slide" Target="slides/slide4.xml"/><Relationship Id="rId32" Type="http://schemas.openxmlformats.org/officeDocument/2006/relationships/font" Target="fonts/MontserratMedium-regular.fntdata"/><Relationship Id="rId13" Type="http://schemas.openxmlformats.org/officeDocument/2006/relationships/slide" Target="slides/slide7.xml"/><Relationship Id="rId35" Type="http://schemas.openxmlformats.org/officeDocument/2006/relationships/font" Target="fonts/MontserratMedium-boldItalic.fntdata"/><Relationship Id="rId12" Type="http://schemas.openxmlformats.org/officeDocument/2006/relationships/slide" Target="slides/slide6.xml"/><Relationship Id="rId34" Type="http://schemas.openxmlformats.org/officeDocument/2006/relationships/font" Target="fonts/MontserratMedium-italic.fntdata"/><Relationship Id="rId15" Type="http://schemas.openxmlformats.org/officeDocument/2006/relationships/slide" Target="slides/slide9.xml"/><Relationship Id="rId37" Type="http://schemas.openxmlformats.org/officeDocument/2006/relationships/font" Target="fonts/Oswald-regular.fntdata"/><Relationship Id="rId14" Type="http://schemas.openxmlformats.org/officeDocument/2006/relationships/slide" Target="slides/slide8.xml"/><Relationship Id="rId36" Type="http://schemas.openxmlformats.org/officeDocument/2006/relationships/font" Target="fonts/Average-regular.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Oswald-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ce06b7d1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ce06b7d1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ce06b7d1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2ce06b7d1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ce06b7d1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ce06b7d1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ce06b7d1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2ce06b7d1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ce06b7d1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2ce06b7d1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ce06b7d1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2ce06b7d1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dbc1cbcd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dbc1cbcd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2ce06b7d1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2ce06b7d1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2ce06b7d1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2ce06b7d1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ce06b7d1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2ce06b7d1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ce06b7d1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ce06b7d1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ce06b7d1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ce06b7d1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ce06b7d1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ce06b7d1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1.jp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jp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0.jpg"/><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400050" y="285775"/>
            <a:ext cx="8183100" cy="4624800"/>
          </a:xfrm>
          <a:prstGeom prst="rect">
            <a:avLst/>
          </a:prstGeom>
          <a:solidFill>
            <a:schemeClr val="dk1"/>
          </a:solidFill>
        </p:spPr>
        <p:txBody>
          <a:bodyPr anchorCtr="0" anchor="b" bIns="91425" lIns="91425" spcFirstLastPara="1" rIns="91425" wrap="square" tIns="91425">
            <a:normAutofit/>
          </a:bodyPr>
          <a:lstStyle/>
          <a:p>
            <a:pPr indent="457200" lvl="0" marL="457200" marR="927100" rtl="0" algn="ctr">
              <a:lnSpc>
                <a:spcPct val="200000"/>
              </a:lnSpc>
              <a:spcBef>
                <a:spcPts val="0"/>
              </a:spcBef>
              <a:spcAft>
                <a:spcPts val="0"/>
              </a:spcAft>
              <a:buNone/>
            </a:pPr>
            <a:r>
              <a:t/>
            </a:r>
            <a:endParaRPr b="1" sz="1100">
              <a:solidFill>
                <a:srgbClr val="000000"/>
              </a:solidFill>
              <a:latin typeface="Montserrat"/>
              <a:ea typeface="Montserrat"/>
              <a:cs typeface="Montserrat"/>
              <a:sym typeface="Montserrat"/>
            </a:endParaRPr>
          </a:p>
          <a:p>
            <a:pPr indent="457200" lvl="0" marL="457200" marR="927100" rtl="0" algn="ctr">
              <a:lnSpc>
                <a:spcPct val="200000"/>
              </a:lnSpc>
              <a:spcBef>
                <a:spcPts val="0"/>
              </a:spcBef>
              <a:spcAft>
                <a:spcPts val="0"/>
              </a:spcAft>
              <a:buNone/>
            </a:pPr>
            <a:r>
              <a:t/>
            </a:r>
            <a:endParaRPr b="1" sz="1100">
              <a:solidFill>
                <a:srgbClr val="000000"/>
              </a:solidFill>
              <a:latin typeface="Montserrat"/>
              <a:ea typeface="Montserrat"/>
              <a:cs typeface="Montserrat"/>
              <a:sym typeface="Montserrat"/>
            </a:endParaRPr>
          </a:p>
          <a:p>
            <a:pPr indent="457200" lvl="0" marL="457200" marR="927100" rtl="0" algn="ctr">
              <a:lnSpc>
                <a:spcPct val="200000"/>
              </a:lnSpc>
              <a:spcBef>
                <a:spcPts val="0"/>
              </a:spcBef>
              <a:spcAft>
                <a:spcPts val="0"/>
              </a:spcAft>
              <a:buNone/>
            </a:pPr>
            <a:r>
              <a:rPr lang="en" sz="1100">
                <a:solidFill>
                  <a:srgbClr val="000000"/>
                </a:solidFill>
                <a:latin typeface="Montserrat"/>
                <a:ea typeface="Montserrat"/>
                <a:cs typeface="Montserrat"/>
                <a:sym typeface="Montserrat"/>
              </a:rPr>
              <a:t>College of Engineering &amp; Computing Sciences</a:t>
            </a:r>
            <a:endParaRPr sz="1100">
              <a:solidFill>
                <a:srgbClr val="000000"/>
              </a:solidFill>
              <a:latin typeface="Montserrat"/>
              <a:ea typeface="Montserrat"/>
              <a:cs typeface="Montserrat"/>
              <a:sym typeface="Montserrat"/>
            </a:endParaRPr>
          </a:p>
          <a:p>
            <a:pPr indent="0" lvl="0" marL="914400" marR="927100" rtl="0" algn="ctr">
              <a:lnSpc>
                <a:spcPct val="200000"/>
              </a:lnSpc>
              <a:spcBef>
                <a:spcPts val="0"/>
              </a:spcBef>
              <a:spcAft>
                <a:spcPts val="0"/>
              </a:spcAft>
              <a:buNone/>
            </a:pPr>
            <a:r>
              <a:rPr lang="en" sz="1100">
                <a:solidFill>
                  <a:srgbClr val="000000"/>
                </a:solidFill>
                <a:latin typeface="Montserrat"/>
                <a:ea typeface="Montserrat"/>
                <a:cs typeface="Montserrat"/>
                <a:sym typeface="Montserrat"/>
              </a:rPr>
              <a:t>A CoECS </a:t>
            </a:r>
            <a:r>
              <a:rPr b="1" lang="en" sz="1100">
                <a:solidFill>
                  <a:srgbClr val="194484"/>
                </a:solidFill>
                <a:latin typeface="Montserrat"/>
                <a:ea typeface="Montserrat"/>
                <a:cs typeface="Montserrat"/>
                <a:sym typeface="Montserrat"/>
              </a:rPr>
              <a:t>Interim Undergraduate Report submitted</a:t>
            </a:r>
            <a:r>
              <a:rPr lang="en" sz="1100">
                <a:solidFill>
                  <a:srgbClr val="000000"/>
                </a:solidFill>
                <a:latin typeface="Montserrat"/>
                <a:ea typeface="Montserrat"/>
                <a:cs typeface="Montserrat"/>
                <a:sym typeface="Montserrat"/>
              </a:rPr>
              <a:t> for </a:t>
            </a:r>
            <a:r>
              <a:rPr b="1" i="1" lang="en" sz="1100" u="sng">
                <a:solidFill>
                  <a:srgbClr val="194484"/>
                </a:solidFill>
                <a:latin typeface="Montserrat"/>
                <a:ea typeface="Montserrat"/>
                <a:cs typeface="Montserrat"/>
                <a:sym typeface="Montserrat"/>
              </a:rPr>
              <a:t>CSCI-318-M01-Programing Language Concepts</a:t>
            </a:r>
            <a:endParaRPr b="1" i="1" sz="1100" u="sng">
              <a:solidFill>
                <a:srgbClr val="194484"/>
              </a:solidFill>
              <a:latin typeface="Montserrat"/>
              <a:ea typeface="Montserrat"/>
              <a:cs typeface="Montserrat"/>
              <a:sym typeface="Montserrat"/>
            </a:endParaRPr>
          </a:p>
          <a:p>
            <a:pPr indent="0" lvl="0" marL="0" rtl="0" algn="ctr">
              <a:spcBef>
                <a:spcPts val="1200"/>
              </a:spcBef>
              <a:spcAft>
                <a:spcPts val="0"/>
              </a:spcAft>
              <a:buNone/>
            </a:pPr>
            <a:r>
              <a:rPr b="1" i="1" lang="en" sz="1100">
                <a:solidFill>
                  <a:srgbClr val="194484"/>
                </a:solidFill>
                <a:latin typeface="Montserrat"/>
                <a:ea typeface="Montserrat"/>
                <a:cs typeface="Montserrat"/>
                <a:sym typeface="Montserrat"/>
              </a:rPr>
              <a:t>Instructor Name:</a:t>
            </a:r>
            <a:r>
              <a:rPr b="1" i="1" lang="en" sz="1100">
                <a:solidFill>
                  <a:srgbClr val="0A333A"/>
                </a:solidFill>
                <a:latin typeface="Montserrat"/>
                <a:ea typeface="Montserrat"/>
                <a:cs typeface="Montserrat"/>
                <a:sym typeface="Montserrat"/>
              </a:rPr>
              <a:t> Wenjia li</a:t>
            </a:r>
            <a:endParaRPr b="1" i="1" sz="1100">
              <a:solidFill>
                <a:srgbClr val="0A333A"/>
              </a:solidFill>
              <a:latin typeface="Montserrat"/>
              <a:ea typeface="Montserrat"/>
              <a:cs typeface="Montserrat"/>
              <a:sym typeface="Montserrat"/>
            </a:endParaRPr>
          </a:p>
          <a:p>
            <a:pPr indent="0" lvl="0" marL="0" rtl="0" algn="ctr">
              <a:spcBef>
                <a:spcPts val="1200"/>
              </a:spcBef>
              <a:spcAft>
                <a:spcPts val="0"/>
              </a:spcAft>
              <a:buNone/>
            </a:pPr>
            <a:r>
              <a:rPr b="1" i="1" lang="en" sz="1100">
                <a:solidFill>
                  <a:srgbClr val="194484"/>
                </a:solidFill>
                <a:latin typeface="Montserrat"/>
                <a:ea typeface="Montserrat"/>
                <a:cs typeface="Montserrat"/>
                <a:sym typeface="Montserrat"/>
              </a:rPr>
              <a:t>Group Members</a:t>
            </a:r>
            <a:endParaRPr b="1" i="1" sz="1100">
              <a:solidFill>
                <a:srgbClr val="194484"/>
              </a:solidFill>
              <a:latin typeface="Montserrat"/>
              <a:ea typeface="Montserrat"/>
              <a:cs typeface="Montserrat"/>
              <a:sym typeface="Montserrat"/>
            </a:endParaRPr>
          </a:p>
          <a:p>
            <a:pPr indent="0" lvl="0" marL="0" rtl="0" algn="ctr">
              <a:spcBef>
                <a:spcPts val="1200"/>
              </a:spcBef>
              <a:spcAft>
                <a:spcPts val="0"/>
              </a:spcAft>
              <a:buNone/>
            </a:pPr>
            <a:r>
              <a:rPr b="1" lang="en" sz="1100">
                <a:solidFill>
                  <a:srgbClr val="000000"/>
                </a:solidFill>
                <a:latin typeface="Montserrat"/>
                <a:ea typeface="Montserrat"/>
                <a:cs typeface="Montserrat"/>
                <a:sym typeface="Montserrat"/>
              </a:rPr>
              <a:t>Muhammad Usman (Student ID: 1299708)</a:t>
            </a:r>
            <a:endParaRPr b="1" sz="1100">
              <a:solidFill>
                <a:srgbClr val="000000"/>
              </a:solidFill>
              <a:latin typeface="Montserrat"/>
              <a:ea typeface="Montserrat"/>
              <a:cs typeface="Montserrat"/>
              <a:sym typeface="Montserrat"/>
            </a:endParaRPr>
          </a:p>
          <a:p>
            <a:pPr indent="0" lvl="0" marL="0" rtl="0" algn="ctr">
              <a:spcBef>
                <a:spcPts val="1200"/>
              </a:spcBef>
              <a:spcAft>
                <a:spcPts val="0"/>
              </a:spcAft>
              <a:buNone/>
            </a:pPr>
            <a:r>
              <a:rPr b="1" lang="en" sz="1100">
                <a:solidFill>
                  <a:srgbClr val="000000"/>
                </a:solidFill>
                <a:latin typeface="Montserrat"/>
                <a:ea typeface="Montserrat"/>
                <a:cs typeface="Montserrat"/>
                <a:sym typeface="Montserrat"/>
              </a:rPr>
              <a:t>Michael Aryeetey (Student ID: 1284978)</a:t>
            </a:r>
            <a:endParaRPr b="1" sz="1100">
              <a:solidFill>
                <a:srgbClr val="000000"/>
              </a:solidFill>
              <a:latin typeface="Montserrat"/>
              <a:ea typeface="Montserrat"/>
              <a:cs typeface="Montserrat"/>
              <a:sym typeface="Montserrat"/>
            </a:endParaRPr>
          </a:p>
          <a:p>
            <a:pPr indent="0" lvl="0" marL="0" rtl="0" algn="ctr">
              <a:spcBef>
                <a:spcPts val="1200"/>
              </a:spcBef>
              <a:spcAft>
                <a:spcPts val="0"/>
              </a:spcAft>
              <a:buNone/>
            </a:pPr>
            <a:r>
              <a:rPr b="1" lang="en" sz="1100">
                <a:solidFill>
                  <a:srgbClr val="000000"/>
                </a:solidFill>
                <a:latin typeface="Montserrat"/>
                <a:ea typeface="Montserrat"/>
                <a:cs typeface="Montserrat"/>
                <a:sym typeface="Montserrat"/>
              </a:rPr>
              <a:t>Elsabeth Assaye (Student ID: 1294216)</a:t>
            </a:r>
            <a:endParaRPr b="1" sz="1100">
              <a:solidFill>
                <a:srgbClr val="000000"/>
              </a:solidFill>
              <a:latin typeface="Montserrat"/>
              <a:ea typeface="Montserrat"/>
              <a:cs typeface="Montserrat"/>
              <a:sym typeface="Montserrat"/>
            </a:endParaRPr>
          </a:p>
          <a:p>
            <a:pPr indent="0" lvl="0" marL="0" rtl="0" algn="ctr">
              <a:spcBef>
                <a:spcPts val="1200"/>
              </a:spcBef>
              <a:spcAft>
                <a:spcPts val="1200"/>
              </a:spcAft>
              <a:buNone/>
            </a:pPr>
            <a:r>
              <a:rPr b="1" lang="en" sz="1100">
                <a:solidFill>
                  <a:srgbClr val="000000"/>
                </a:solidFill>
                <a:latin typeface="Montserrat"/>
                <a:ea typeface="Montserrat"/>
                <a:cs typeface="Montserrat"/>
                <a:sym typeface="Montserrat"/>
              </a:rPr>
              <a:t>Gurpinder Singh (Student ID: 128990)</a:t>
            </a:r>
            <a:endParaRPr sz="1100"/>
          </a:p>
        </p:txBody>
      </p:sp>
      <p:pic>
        <p:nvPicPr>
          <p:cNvPr id="60" name="Google Shape;60;p13"/>
          <p:cNvPicPr preferRelativeResize="0"/>
          <p:nvPr/>
        </p:nvPicPr>
        <p:blipFill rotWithShape="1">
          <a:blip r:embed="rId3">
            <a:alphaModFix/>
          </a:blip>
          <a:srcRect b="-5685" l="-14283" r="-17851" t="0"/>
          <a:stretch/>
        </p:blipFill>
        <p:spPr>
          <a:xfrm>
            <a:off x="2960087" y="285775"/>
            <a:ext cx="3223824" cy="1248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85650" y="96375"/>
            <a:ext cx="4036800" cy="49038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b="1" lang="en" sz="1200">
                <a:solidFill>
                  <a:srgbClr val="000000"/>
                </a:solidFill>
                <a:latin typeface="Montserrat"/>
                <a:ea typeface="Montserrat"/>
                <a:cs typeface="Montserrat"/>
                <a:sym typeface="Montserrat"/>
              </a:rPr>
              <a:t>Happy Scale is an app that helps users track their weight loss progress and provides tools to stay motivated.</a:t>
            </a:r>
            <a:endParaRPr b="1" sz="1200">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100">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 sz="1200">
                <a:solidFill>
                  <a:srgbClr val="000000"/>
                </a:solidFill>
                <a:latin typeface="Montserrat"/>
                <a:ea typeface="Montserrat"/>
                <a:cs typeface="Montserrat"/>
                <a:sym typeface="Montserrat"/>
              </a:rPr>
              <a:t>Pros: </a:t>
            </a:r>
            <a:endParaRPr b="1" sz="1200">
              <a:solidFill>
                <a:srgbClr val="000000"/>
              </a:solidFill>
              <a:latin typeface="Montserrat"/>
              <a:ea typeface="Montserrat"/>
              <a:cs typeface="Montserrat"/>
              <a:sym typeface="Montserrat"/>
            </a:endParaRPr>
          </a:p>
          <a:p>
            <a:pPr indent="-298450" lvl="0" marL="457200" rtl="0" algn="l">
              <a:lnSpc>
                <a:spcPct val="115000"/>
              </a:lnSpc>
              <a:spcBef>
                <a:spcPts val="0"/>
              </a:spcBef>
              <a:spcAft>
                <a:spcPts val="0"/>
              </a:spcAft>
              <a:buClr>
                <a:srgbClr val="000000"/>
              </a:buClr>
              <a:buSzPts val="1100"/>
              <a:buFont typeface="Montserrat"/>
              <a:buAutoNum type="arabicPeriod"/>
            </a:pPr>
            <a:r>
              <a:rPr lang="en" sz="1100">
                <a:solidFill>
                  <a:srgbClr val="000000"/>
                </a:solidFill>
                <a:latin typeface="Montserrat"/>
                <a:ea typeface="Montserrat"/>
                <a:cs typeface="Montserrat"/>
                <a:sym typeface="Montserrat"/>
              </a:rPr>
              <a:t>Customizable goals: Users can set customizable weight loss goals and track their progress towards those goals.</a:t>
            </a:r>
            <a:endParaRPr sz="1100">
              <a:solidFill>
                <a:srgbClr val="000000"/>
              </a:solidFill>
              <a:latin typeface="Montserrat"/>
              <a:ea typeface="Montserrat"/>
              <a:cs typeface="Montserrat"/>
              <a:sym typeface="Montserrat"/>
            </a:endParaRPr>
          </a:p>
          <a:p>
            <a:pPr indent="-298450" lvl="0" marL="457200" rtl="0" algn="l">
              <a:lnSpc>
                <a:spcPct val="115000"/>
              </a:lnSpc>
              <a:spcBef>
                <a:spcPts val="0"/>
              </a:spcBef>
              <a:spcAft>
                <a:spcPts val="0"/>
              </a:spcAft>
              <a:buClr>
                <a:srgbClr val="000000"/>
              </a:buClr>
              <a:buSzPts val="1100"/>
              <a:buFont typeface="Montserrat"/>
              <a:buAutoNum type="arabicPeriod"/>
            </a:pPr>
            <a:r>
              <a:rPr lang="en" sz="1100">
                <a:solidFill>
                  <a:srgbClr val="000000"/>
                </a:solidFill>
                <a:latin typeface="Montserrat"/>
                <a:ea typeface="Montserrat"/>
                <a:cs typeface="Montserrat"/>
                <a:sym typeface="Montserrat"/>
              </a:rPr>
              <a:t>Weight trends analysis: Happy Scale provides users with detailed analysis of their weight trends over time, which can be helpful in identifying patterns and making adjustments to their weight loss plans.</a:t>
            </a:r>
            <a:endParaRPr sz="1100">
              <a:solidFill>
                <a:srgbClr val="000000"/>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100">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 sz="1200">
                <a:solidFill>
                  <a:srgbClr val="000000"/>
                </a:solidFill>
                <a:latin typeface="Montserrat"/>
                <a:ea typeface="Montserrat"/>
                <a:cs typeface="Montserrat"/>
                <a:sym typeface="Montserrat"/>
              </a:rPr>
              <a:t>Cons:</a:t>
            </a:r>
            <a:endParaRPr b="1" sz="1200">
              <a:solidFill>
                <a:srgbClr val="000000"/>
              </a:solidFill>
              <a:latin typeface="Montserrat"/>
              <a:ea typeface="Montserrat"/>
              <a:cs typeface="Montserrat"/>
              <a:sym typeface="Montserrat"/>
            </a:endParaRPr>
          </a:p>
          <a:p>
            <a:pPr indent="-298450" lvl="0" marL="457200" rtl="0" algn="l">
              <a:lnSpc>
                <a:spcPct val="115000"/>
              </a:lnSpc>
              <a:spcBef>
                <a:spcPts val="0"/>
              </a:spcBef>
              <a:spcAft>
                <a:spcPts val="0"/>
              </a:spcAft>
              <a:buClr>
                <a:srgbClr val="000000"/>
              </a:buClr>
              <a:buSzPts val="1100"/>
              <a:buFont typeface="Montserrat"/>
              <a:buAutoNum type="arabicPeriod"/>
            </a:pPr>
            <a:r>
              <a:rPr lang="en" sz="1100">
                <a:solidFill>
                  <a:srgbClr val="000000"/>
                </a:solidFill>
                <a:latin typeface="Montserrat"/>
                <a:ea typeface="Montserrat"/>
                <a:cs typeface="Montserrat"/>
                <a:sym typeface="Montserrat"/>
              </a:rPr>
              <a:t>Paid features: Some of the more advanced features of the app, such as the ability to sync with other health apps or export data, require a paid subscription.</a:t>
            </a:r>
            <a:endParaRPr sz="1100">
              <a:solidFill>
                <a:srgbClr val="000000"/>
              </a:solidFill>
              <a:latin typeface="Montserrat"/>
              <a:ea typeface="Montserrat"/>
              <a:cs typeface="Montserrat"/>
              <a:sym typeface="Montserrat"/>
            </a:endParaRPr>
          </a:p>
          <a:p>
            <a:pPr indent="-298450" lvl="0" marL="457200" rtl="0" algn="l">
              <a:lnSpc>
                <a:spcPct val="115000"/>
              </a:lnSpc>
              <a:spcBef>
                <a:spcPts val="0"/>
              </a:spcBef>
              <a:spcAft>
                <a:spcPts val="0"/>
              </a:spcAft>
              <a:buClr>
                <a:srgbClr val="000000"/>
              </a:buClr>
              <a:buSzPts val="1100"/>
              <a:buFont typeface="Montserrat"/>
              <a:buAutoNum type="arabicPeriod"/>
            </a:pPr>
            <a:r>
              <a:rPr lang="en" sz="1100">
                <a:solidFill>
                  <a:srgbClr val="000000"/>
                </a:solidFill>
                <a:latin typeface="Montserrat"/>
                <a:ea typeface="Montserrat"/>
                <a:cs typeface="Montserrat"/>
                <a:sym typeface="Montserrat"/>
              </a:rPr>
              <a:t> Limited social support: While Happy Scale allows users to share their progress with friends and family, it doesn't have a built-in social support community like some other weight loss apps.</a:t>
            </a:r>
            <a:endParaRPr b="1" sz="4200"/>
          </a:p>
        </p:txBody>
      </p:sp>
      <p:pic>
        <p:nvPicPr>
          <p:cNvPr id="118" name="Google Shape;118;p22"/>
          <p:cNvPicPr preferRelativeResize="0"/>
          <p:nvPr/>
        </p:nvPicPr>
        <p:blipFill>
          <a:blip r:embed="rId3">
            <a:alphaModFix/>
          </a:blip>
          <a:stretch>
            <a:fillRect/>
          </a:stretch>
        </p:blipFill>
        <p:spPr>
          <a:xfrm>
            <a:off x="4274850" y="152400"/>
            <a:ext cx="2348884" cy="4838701"/>
          </a:xfrm>
          <a:prstGeom prst="rect">
            <a:avLst/>
          </a:prstGeom>
          <a:noFill/>
          <a:ln>
            <a:noFill/>
          </a:ln>
        </p:spPr>
      </p:pic>
      <p:pic>
        <p:nvPicPr>
          <p:cNvPr id="119" name="Google Shape;119;p22"/>
          <p:cNvPicPr preferRelativeResize="0"/>
          <p:nvPr/>
        </p:nvPicPr>
        <p:blipFill>
          <a:blip r:embed="rId4">
            <a:alphaModFix/>
          </a:blip>
          <a:stretch>
            <a:fillRect/>
          </a:stretch>
        </p:blipFill>
        <p:spPr>
          <a:xfrm>
            <a:off x="6776134" y="203038"/>
            <a:ext cx="2215466" cy="46904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160600" y="107075"/>
            <a:ext cx="3833100" cy="49041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0"/>
              </a:spcBef>
              <a:spcAft>
                <a:spcPts val="0"/>
              </a:spcAft>
              <a:buNone/>
            </a:pPr>
            <a:r>
              <a:rPr b="1" lang="en" sz="1200">
                <a:solidFill>
                  <a:srgbClr val="000000"/>
                </a:solidFill>
                <a:latin typeface="Montserrat"/>
                <a:ea typeface="Montserrat"/>
                <a:cs typeface="Montserrat"/>
                <a:sym typeface="Montserrat"/>
              </a:rPr>
              <a:t>Noom is a popular weight loss app that uses a behavioral approach to help users make healthier choices and develop sustainable habits.</a:t>
            </a:r>
            <a:endParaRPr b="1" sz="1200">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100">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 sz="1200">
                <a:solidFill>
                  <a:srgbClr val="000000"/>
                </a:solidFill>
                <a:latin typeface="Montserrat"/>
                <a:ea typeface="Montserrat"/>
                <a:cs typeface="Montserrat"/>
                <a:sym typeface="Montserrat"/>
              </a:rPr>
              <a:t>Pros: </a:t>
            </a:r>
            <a:endParaRPr b="1" sz="1200">
              <a:solidFill>
                <a:srgbClr val="000000"/>
              </a:solidFill>
              <a:latin typeface="Montserrat"/>
              <a:ea typeface="Montserrat"/>
              <a:cs typeface="Montserrat"/>
              <a:sym typeface="Montserrat"/>
            </a:endParaRPr>
          </a:p>
          <a:p>
            <a:pPr indent="-291465" lvl="0" marL="457200" rtl="0" algn="l">
              <a:lnSpc>
                <a:spcPct val="115000"/>
              </a:lnSpc>
              <a:spcBef>
                <a:spcPts val="0"/>
              </a:spcBef>
              <a:spcAft>
                <a:spcPts val="0"/>
              </a:spcAft>
              <a:buClr>
                <a:srgbClr val="000000"/>
              </a:buClr>
              <a:buSzPct val="100000"/>
              <a:buFont typeface="Montserrat"/>
              <a:buAutoNum type="arabicPeriod"/>
            </a:pPr>
            <a:r>
              <a:rPr lang="en" sz="1100">
                <a:solidFill>
                  <a:srgbClr val="000000"/>
                </a:solidFill>
                <a:latin typeface="Montserrat"/>
                <a:ea typeface="Montserrat"/>
                <a:cs typeface="Montserrat"/>
                <a:sym typeface="Montserrat"/>
              </a:rPr>
              <a:t>Behavioral coaching: The app provides users with daily coaching and support from a certified coach, who helps them identify and overcome barriers to weight loss.</a:t>
            </a:r>
            <a:endParaRPr sz="1100">
              <a:solidFill>
                <a:srgbClr val="000000"/>
              </a:solidFill>
              <a:latin typeface="Montserrat"/>
              <a:ea typeface="Montserrat"/>
              <a:cs typeface="Montserrat"/>
              <a:sym typeface="Montserrat"/>
            </a:endParaRPr>
          </a:p>
          <a:p>
            <a:pPr indent="-291465" lvl="0" marL="457200" rtl="0" algn="l">
              <a:lnSpc>
                <a:spcPct val="115000"/>
              </a:lnSpc>
              <a:spcBef>
                <a:spcPts val="0"/>
              </a:spcBef>
              <a:spcAft>
                <a:spcPts val="0"/>
              </a:spcAft>
              <a:buClr>
                <a:srgbClr val="000000"/>
              </a:buClr>
              <a:buSzPct val="100000"/>
              <a:buFont typeface="Montserrat"/>
              <a:buAutoNum type="arabicPeriod"/>
            </a:pPr>
            <a:r>
              <a:rPr lang="en" sz="1100">
                <a:solidFill>
                  <a:srgbClr val="000000"/>
                </a:solidFill>
                <a:latin typeface="Montserrat"/>
                <a:ea typeface="Montserrat"/>
                <a:cs typeface="Montserrat"/>
                <a:sym typeface="Montserrat"/>
              </a:rPr>
              <a:t>Food logging: Noom includes a food logging feature that allows users to track their meals and snacks, and provides feedback on the nutritional value of their choices.</a:t>
            </a:r>
            <a:endParaRPr sz="1100">
              <a:solidFill>
                <a:srgbClr val="000000"/>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100">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 sz="1200">
                <a:solidFill>
                  <a:srgbClr val="000000"/>
                </a:solidFill>
                <a:latin typeface="Montserrat"/>
                <a:ea typeface="Montserrat"/>
                <a:cs typeface="Montserrat"/>
                <a:sym typeface="Montserrat"/>
              </a:rPr>
              <a:t>Cons:</a:t>
            </a:r>
            <a:endParaRPr b="1" sz="1200">
              <a:solidFill>
                <a:srgbClr val="000000"/>
              </a:solidFill>
              <a:latin typeface="Montserrat"/>
              <a:ea typeface="Montserrat"/>
              <a:cs typeface="Montserrat"/>
              <a:sym typeface="Montserrat"/>
            </a:endParaRPr>
          </a:p>
          <a:p>
            <a:pPr indent="-291465" lvl="0" marL="457200" rtl="0" algn="l">
              <a:lnSpc>
                <a:spcPct val="115000"/>
              </a:lnSpc>
              <a:spcBef>
                <a:spcPts val="0"/>
              </a:spcBef>
              <a:spcAft>
                <a:spcPts val="0"/>
              </a:spcAft>
              <a:buClr>
                <a:srgbClr val="000000"/>
              </a:buClr>
              <a:buSzPct val="100000"/>
              <a:buFont typeface="Montserrat"/>
              <a:buAutoNum type="arabicPeriod"/>
            </a:pPr>
            <a:r>
              <a:rPr lang="en" sz="1100">
                <a:solidFill>
                  <a:srgbClr val="000000"/>
                </a:solidFill>
                <a:latin typeface="Montserrat"/>
                <a:ea typeface="Montserrat"/>
                <a:cs typeface="Montserrat"/>
                <a:sym typeface="Montserrat"/>
              </a:rPr>
              <a:t>Expensive: Noom is a paid app that requires a subscription, which can be expensive for some users.</a:t>
            </a:r>
            <a:endParaRPr sz="1100">
              <a:solidFill>
                <a:srgbClr val="000000"/>
              </a:solidFill>
              <a:latin typeface="Montserrat"/>
              <a:ea typeface="Montserrat"/>
              <a:cs typeface="Montserrat"/>
              <a:sym typeface="Montserrat"/>
            </a:endParaRPr>
          </a:p>
          <a:p>
            <a:pPr indent="-291465" lvl="0" marL="457200" rtl="0" algn="l">
              <a:lnSpc>
                <a:spcPct val="115000"/>
              </a:lnSpc>
              <a:spcBef>
                <a:spcPts val="0"/>
              </a:spcBef>
              <a:spcAft>
                <a:spcPts val="0"/>
              </a:spcAft>
              <a:buClr>
                <a:srgbClr val="000000"/>
              </a:buClr>
              <a:buSzPct val="100000"/>
              <a:buFont typeface="Montserrat"/>
              <a:buAutoNum type="arabicPeriod"/>
            </a:pPr>
            <a:r>
              <a:rPr lang="en" sz="1100">
                <a:solidFill>
                  <a:srgbClr val="000000"/>
                </a:solidFill>
                <a:latin typeface="Montserrat"/>
                <a:ea typeface="Montserrat"/>
                <a:cs typeface="Montserrat"/>
                <a:sym typeface="Montserrat"/>
              </a:rPr>
              <a:t> Limited customization: Noom's program is relatively rigid, and may not provide enough customization for users with unique goals or needs.</a:t>
            </a:r>
            <a:endParaRPr/>
          </a:p>
        </p:txBody>
      </p:sp>
      <p:pic>
        <p:nvPicPr>
          <p:cNvPr id="125" name="Google Shape;125;p23"/>
          <p:cNvPicPr preferRelativeResize="0"/>
          <p:nvPr/>
        </p:nvPicPr>
        <p:blipFill>
          <a:blip r:embed="rId3">
            <a:alphaModFix/>
          </a:blip>
          <a:stretch>
            <a:fillRect/>
          </a:stretch>
        </p:blipFill>
        <p:spPr>
          <a:xfrm>
            <a:off x="4150200" y="139775"/>
            <a:ext cx="2305445" cy="4838700"/>
          </a:xfrm>
          <a:prstGeom prst="rect">
            <a:avLst/>
          </a:prstGeom>
          <a:noFill/>
          <a:ln>
            <a:noFill/>
          </a:ln>
        </p:spPr>
      </p:pic>
      <p:pic>
        <p:nvPicPr>
          <p:cNvPr id="126" name="Google Shape;126;p23"/>
          <p:cNvPicPr preferRelativeResize="0"/>
          <p:nvPr/>
        </p:nvPicPr>
        <p:blipFill>
          <a:blip r:embed="rId4">
            <a:alphaModFix/>
          </a:blip>
          <a:stretch>
            <a:fillRect/>
          </a:stretch>
        </p:blipFill>
        <p:spPr>
          <a:xfrm>
            <a:off x="6612145" y="152400"/>
            <a:ext cx="2289576"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graphicFrame>
        <p:nvGraphicFramePr>
          <p:cNvPr id="131" name="Google Shape;131;p24"/>
          <p:cNvGraphicFramePr/>
          <p:nvPr/>
        </p:nvGraphicFramePr>
        <p:xfrm>
          <a:off x="205788" y="1872825"/>
          <a:ext cx="3000000" cy="3000000"/>
        </p:xfrm>
        <a:graphic>
          <a:graphicData uri="http://schemas.openxmlformats.org/drawingml/2006/table">
            <a:tbl>
              <a:tblPr>
                <a:noFill/>
                <a:tableStyleId>{7083F5C2-98A1-4A49-B11F-40EFB2BC0822}</a:tableStyleId>
              </a:tblPr>
              <a:tblGrid>
                <a:gridCol w="1907650"/>
                <a:gridCol w="1400650"/>
                <a:gridCol w="1654100"/>
                <a:gridCol w="1654100"/>
                <a:gridCol w="2041050"/>
              </a:tblGrid>
              <a:tr h="363275">
                <a:tc>
                  <a:txBody>
                    <a:bodyPr/>
                    <a:lstStyle/>
                    <a:p>
                      <a:pPr indent="0" lvl="0" marL="0" rtl="0" algn="ctr">
                        <a:spcBef>
                          <a:spcPts val="0"/>
                        </a:spcBef>
                        <a:spcAft>
                          <a:spcPts val="0"/>
                        </a:spcAft>
                        <a:buNone/>
                      </a:pPr>
                      <a:r>
                        <a:rPr lang="en" sz="1100">
                          <a:latin typeface="Montserrat Medium"/>
                          <a:ea typeface="Montserrat Medium"/>
                          <a:cs typeface="Montserrat Medium"/>
                          <a:sym typeface="Montserrat Medium"/>
                        </a:rPr>
                        <a:t>create_acc</a:t>
                      </a:r>
                      <a:endParaRPr sz="1100">
                        <a:latin typeface="Montserrat Medium"/>
                        <a:ea typeface="Montserrat Medium"/>
                        <a:cs typeface="Montserrat Medium"/>
                        <a:sym typeface="Montserrat Medium"/>
                      </a:endParaRPr>
                    </a:p>
                  </a:txBody>
                  <a:tcPr marT="63500" marB="63500" marR="63500" marL="63500"/>
                </a:tc>
                <a:tc>
                  <a:txBody>
                    <a:bodyPr/>
                    <a:lstStyle/>
                    <a:p>
                      <a:pPr indent="0" lvl="0" marL="0" rtl="0" algn="l">
                        <a:spcBef>
                          <a:spcPts val="0"/>
                        </a:spcBef>
                        <a:spcAft>
                          <a:spcPts val="0"/>
                        </a:spcAft>
                        <a:buNone/>
                      </a:pPr>
                      <a:r>
                        <a:t/>
                      </a:r>
                      <a:endParaRPr sz="1100">
                        <a:latin typeface="Montserrat Medium"/>
                        <a:ea typeface="Montserrat Medium"/>
                        <a:cs typeface="Montserrat Medium"/>
                        <a:sym typeface="Montserrat Medium"/>
                      </a:endParaRPr>
                    </a:p>
                  </a:txBody>
                  <a:tcPr marT="63500" marB="63500" marR="63500" marL="63500">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Montserrat Medium"/>
                          <a:ea typeface="Montserrat Medium"/>
                          <a:cs typeface="Montserrat Medium"/>
                          <a:sym typeface="Montserrat Medium"/>
                        </a:rPr>
                        <a:t>login</a:t>
                      </a:r>
                      <a:endParaRPr sz="1100">
                        <a:latin typeface="Montserrat Medium"/>
                        <a:ea typeface="Montserrat Medium"/>
                        <a:cs typeface="Montserrat Medium"/>
                        <a:sym typeface="Montserrat Medium"/>
                      </a:endParaRPr>
                    </a:p>
                  </a:txBody>
                  <a:tcPr marT="63500" marB="63500" marR="63500" marL="63500"/>
                </a:tc>
                <a:tc>
                  <a:txBody>
                    <a:bodyPr/>
                    <a:lstStyle/>
                    <a:p>
                      <a:pPr indent="0" lvl="0" marL="0" rtl="0" algn="l">
                        <a:spcBef>
                          <a:spcPts val="0"/>
                        </a:spcBef>
                        <a:spcAft>
                          <a:spcPts val="0"/>
                        </a:spcAft>
                        <a:buNone/>
                      </a:pPr>
                      <a:r>
                        <a:t/>
                      </a:r>
                      <a:endParaRPr sz="1100">
                        <a:latin typeface="Montserrat Medium"/>
                        <a:ea typeface="Montserrat Medium"/>
                        <a:cs typeface="Montserrat Medium"/>
                        <a:sym typeface="Montserrat Medium"/>
                      </a:endParaRPr>
                    </a:p>
                  </a:txBody>
                  <a:tcPr marT="63500" marB="63500" marR="63500" marL="63500">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Montserrat Medium"/>
                          <a:ea typeface="Montserrat Medium"/>
                          <a:cs typeface="Montserrat Medium"/>
                          <a:sym typeface="Montserrat Medium"/>
                        </a:rPr>
                        <a:t>userinfo</a:t>
                      </a:r>
                      <a:endParaRPr sz="1100">
                        <a:latin typeface="Montserrat Medium"/>
                        <a:ea typeface="Montserrat Medium"/>
                        <a:cs typeface="Montserrat Medium"/>
                        <a:sym typeface="Montserrat Medium"/>
                      </a:endParaRPr>
                    </a:p>
                  </a:txBody>
                  <a:tcPr marT="63500" marB="63500" marR="63500" marL="63500"/>
                </a:tc>
              </a:tr>
              <a:tr h="441025">
                <a:tc>
                  <a:txBody>
                    <a:bodyPr/>
                    <a:lstStyle/>
                    <a:p>
                      <a:pPr indent="0" lvl="0" marL="0" rtl="0" algn="l">
                        <a:spcBef>
                          <a:spcPts val="0"/>
                        </a:spcBef>
                        <a:spcAft>
                          <a:spcPts val="0"/>
                        </a:spcAft>
                        <a:buNone/>
                      </a:pPr>
                      <a:r>
                        <a:rPr lang="en" sz="1100">
                          <a:latin typeface="Montserrat Medium"/>
                          <a:ea typeface="Montserrat Medium"/>
                          <a:cs typeface="Montserrat Medium"/>
                          <a:sym typeface="Montserrat Medium"/>
                        </a:rPr>
                        <a:t>Userid (PK)</a:t>
                      </a:r>
                      <a:endParaRPr sz="1100">
                        <a:latin typeface="Montserrat Medium"/>
                        <a:ea typeface="Montserrat Medium"/>
                        <a:cs typeface="Montserrat Medium"/>
                        <a:sym typeface="Montserrat Medium"/>
                      </a:endParaRPr>
                    </a:p>
                  </a:txBody>
                  <a:tcPr marT="63500" marB="63500" marR="63500" marL="63500">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100">
                        <a:latin typeface="Montserrat Medium"/>
                        <a:ea typeface="Montserrat Medium"/>
                        <a:cs typeface="Montserrat Medium"/>
                        <a:sym typeface="Montserrat Medium"/>
                      </a:endParaRPr>
                    </a:p>
                  </a:txBody>
                  <a:tcPr marT="63500" marB="63500" marR="63500" marL="63500">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Montserrat Medium"/>
                          <a:ea typeface="Montserrat Medium"/>
                          <a:cs typeface="Montserrat Medium"/>
                          <a:sym typeface="Montserrat Medium"/>
                        </a:rPr>
                        <a:t>Loginid (PK)</a:t>
                      </a:r>
                      <a:endParaRPr sz="1100">
                        <a:latin typeface="Montserrat Medium"/>
                        <a:ea typeface="Montserrat Medium"/>
                        <a:cs typeface="Montserrat Medium"/>
                        <a:sym typeface="Montserrat Medium"/>
                      </a:endParaRPr>
                    </a:p>
                  </a:txBody>
                  <a:tcPr marT="63500" marB="63500" marR="63500" marL="63500"/>
                </a:tc>
                <a:tc>
                  <a:txBody>
                    <a:bodyPr/>
                    <a:lstStyle/>
                    <a:p>
                      <a:pPr indent="0" lvl="0" marL="0" rtl="0" algn="l">
                        <a:spcBef>
                          <a:spcPts val="0"/>
                        </a:spcBef>
                        <a:spcAft>
                          <a:spcPts val="0"/>
                        </a:spcAft>
                        <a:buNone/>
                      </a:pPr>
                      <a:r>
                        <a:t/>
                      </a:r>
                      <a:endParaRPr sz="1100">
                        <a:latin typeface="Montserrat Medium"/>
                        <a:ea typeface="Montserrat Medium"/>
                        <a:cs typeface="Montserrat Medium"/>
                        <a:sym typeface="Montserrat Medium"/>
                      </a:endParaRPr>
                    </a:p>
                  </a:txBody>
                  <a:tcPr marT="63500" marB="63500" marR="63500" marL="63500">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Montserrat Medium"/>
                          <a:ea typeface="Montserrat Medium"/>
                          <a:cs typeface="Montserrat Medium"/>
                          <a:sym typeface="Montserrat Medium"/>
                        </a:rPr>
                        <a:t>Userid (FK)</a:t>
                      </a:r>
                      <a:endParaRPr sz="1100">
                        <a:latin typeface="Montserrat Medium"/>
                        <a:ea typeface="Montserrat Medium"/>
                        <a:cs typeface="Montserrat Medium"/>
                        <a:sym typeface="Montserrat Medium"/>
                      </a:endParaRPr>
                    </a:p>
                  </a:txBody>
                  <a:tcPr marT="63500" marB="63500" marR="63500" marL="63500"/>
                </a:tc>
              </a:tr>
              <a:tr h="363275">
                <a:tc>
                  <a:txBody>
                    <a:bodyPr/>
                    <a:lstStyle/>
                    <a:p>
                      <a:pPr indent="0" lvl="0" marL="0" rtl="0" algn="l">
                        <a:spcBef>
                          <a:spcPts val="0"/>
                        </a:spcBef>
                        <a:spcAft>
                          <a:spcPts val="0"/>
                        </a:spcAft>
                        <a:buNone/>
                      </a:pPr>
                      <a:r>
                        <a:rPr lang="en" sz="1100">
                          <a:latin typeface="Montserrat Medium"/>
                          <a:ea typeface="Montserrat Medium"/>
                          <a:cs typeface="Montserrat Medium"/>
                          <a:sym typeface="Montserrat Medium"/>
                        </a:rPr>
                        <a:t>fl_name</a:t>
                      </a:r>
                      <a:endParaRPr sz="1100">
                        <a:latin typeface="Montserrat Medium"/>
                        <a:ea typeface="Montserrat Medium"/>
                        <a:cs typeface="Montserrat Medium"/>
                        <a:sym typeface="Montserrat Medium"/>
                      </a:endParaRPr>
                    </a:p>
                  </a:txBody>
                  <a:tcPr marT="63500" marB="63500" marR="63500" marL="63500">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100">
                        <a:latin typeface="Montserrat Medium"/>
                        <a:ea typeface="Montserrat Medium"/>
                        <a:cs typeface="Montserrat Medium"/>
                        <a:sym typeface="Montserrat Medium"/>
                      </a:endParaRPr>
                    </a:p>
                  </a:txBody>
                  <a:tcPr marT="63500" marB="63500" marR="63500" marL="63500">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Montserrat Medium"/>
                          <a:ea typeface="Montserrat Medium"/>
                          <a:cs typeface="Montserrat Medium"/>
                          <a:sym typeface="Montserrat Medium"/>
                        </a:rPr>
                        <a:t>Email (FK)</a:t>
                      </a:r>
                      <a:endParaRPr sz="1100">
                        <a:latin typeface="Montserrat Medium"/>
                        <a:ea typeface="Montserrat Medium"/>
                        <a:cs typeface="Montserrat Medium"/>
                        <a:sym typeface="Montserrat Medium"/>
                      </a:endParaRPr>
                    </a:p>
                  </a:txBody>
                  <a:tcPr marT="63500" marB="63500" marR="63500" marL="63500"/>
                </a:tc>
                <a:tc>
                  <a:txBody>
                    <a:bodyPr/>
                    <a:lstStyle/>
                    <a:p>
                      <a:pPr indent="0" lvl="0" marL="0" rtl="0" algn="l">
                        <a:spcBef>
                          <a:spcPts val="0"/>
                        </a:spcBef>
                        <a:spcAft>
                          <a:spcPts val="0"/>
                        </a:spcAft>
                        <a:buNone/>
                      </a:pPr>
                      <a:r>
                        <a:t/>
                      </a:r>
                      <a:endParaRPr sz="1100">
                        <a:latin typeface="Montserrat Medium"/>
                        <a:ea typeface="Montserrat Medium"/>
                        <a:cs typeface="Montserrat Medium"/>
                        <a:sym typeface="Montserrat Medium"/>
                      </a:endParaRPr>
                    </a:p>
                  </a:txBody>
                  <a:tcPr marT="63500" marB="63500" marR="63500" marL="63500">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Montserrat Medium"/>
                          <a:ea typeface="Montserrat Medium"/>
                          <a:cs typeface="Montserrat Medium"/>
                          <a:sym typeface="Montserrat Medium"/>
                        </a:rPr>
                        <a:t>age</a:t>
                      </a:r>
                      <a:endParaRPr sz="1100">
                        <a:latin typeface="Montserrat Medium"/>
                        <a:ea typeface="Montserrat Medium"/>
                        <a:cs typeface="Montserrat Medium"/>
                        <a:sym typeface="Montserrat Medium"/>
                      </a:endParaRPr>
                    </a:p>
                  </a:txBody>
                  <a:tcPr marT="63500" marB="63500" marR="63500" marL="63500"/>
                </a:tc>
              </a:tr>
              <a:tr h="363275">
                <a:tc>
                  <a:txBody>
                    <a:bodyPr/>
                    <a:lstStyle/>
                    <a:p>
                      <a:pPr indent="0" lvl="0" marL="0" rtl="0" algn="l">
                        <a:spcBef>
                          <a:spcPts val="0"/>
                        </a:spcBef>
                        <a:spcAft>
                          <a:spcPts val="0"/>
                        </a:spcAft>
                        <a:buNone/>
                      </a:pPr>
                      <a:r>
                        <a:rPr lang="en" sz="1100">
                          <a:latin typeface="Montserrat Medium"/>
                          <a:ea typeface="Montserrat Medium"/>
                          <a:cs typeface="Montserrat Medium"/>
                          <a:sym typeface="Montserrat Medium"/>
                        </a:rPr>
                        <a:t>Email (unique)</a:t>
                      </a:r>
                      <a:endParaRPr sz="1100">
                        <a:latin typeface="Montserrat Medium"/>
                        <a:ea typeface="Montserrat Medium"/>
                        <a:cs typeface="Montserrat Medium"/>
                        <a:sym typeface="Montserrat Medium"/>
                      </a:endParaRPr>
                    </a:p>
                  </a:txBody>
                  <a:tcPr marT="63500" marB="63500" marR="63500" marL="63500">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100">
                        <a:latin typeface="Montserrat Medium"/>
                        <a:ea typeface="Montserrat Medium"/>
                        <a:cs typeface="Montserrat Medium"/>
                        <a:sym typeface="Montserrat Medium"/>
                      </a:endParaRPr>
                    </a:p>
                  </a:txBody>
                  <a:tcPr marT="63500" marB="63500" marR="63500" marL="63500">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Montserrat Medium"/>
                          <a:ea typeface="Montserrat Medium"/>
                          <a:cs typeface="Montserrat Medium"/>
                          <a:sym typeface="Montserrat Medium"/>
                        </a:rPr>
                        <a:t>pssword </a:t>
                      </a:r>
                      <a:endParaRPr sz="1100">
                        <a:latin typeface="Montserrat Medium"/>
                        <a:ea typeface="Montserrat Medium"/>
                        <a:cs typeface="Montserrat Medium"/>
                        <a:sym typeface="Montserrat Medium"/>
                      </a:endParaRPr>
                    </a:p>
                  </a:txBody>
                  <a:tcPr marT="63500" marB="63500" marR="63500" marL="63500"/>
                </a:tc>
                <a:tc>
                  <a:txBody>
                    <a:bodyPr/>
                    <a:lstStyle/>
                    <a:p>
                      <a:pPr indent="0" lvl="0" marL="0" rtl="0" algn="l">
                        <a:spcBef>
                          <a:spcPts val="0"/>
                        </a:spcBef>
                        <a:spcAft>
                          <a:spcPts val="0"/>
                        </a:spcAft>
                        <a:buNone/>
                      </a:pPr>
                      <a:r>
                        <a:t/>
                      </a:r>
                      <a:endParaRPr sz="1100">
                        <a:latin typeface="Montserrat Medium"/>
                        <a:ea typeface="Montserrat Medium"/>
                        <a:cs typeface="Montserrat Medium"/>
                        <a:sym typeface="Montserrat Medium"/>
                      </a:endParaRPr>
                    </a:p>
                  </a:txBody>
                  <a:tcPr marT="63500" marB="63500" marR="63500" marL="63500">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Montserrat Medium"/>
                          <a:ea typeface="Montserrat Medium"/>
                          <a:cs typeface="Montserrat Medium"/>
                          <a:sym typeface="Montserrat Medium"/>
                        </a:rPr>
                        <a:t>gender</a:t>
                      </a:r>
                      <a:endParaRPr sz="1100">
                        <a:latin typeface="Montserrat Medium"/>
                        <a:ea typeface="Montserrat Medium"/>
                        <a:cs typeface="Montserrat Medium"/>
                        <a:sym typeface="Montserrat Medium"/>
                      </a:endParaRPr>
                    </a:p>
                  </a:txBody>
                  <a:tcPr marT="63500" marB="63500" marR="63500" marL="63500"/>
                </a:tc>
              </a:tr>
              <a:tr h="294000">
                <a:tc>
                  <a:txBody>
                    <a:bodyPr/>
                    <a:lstStyle/>
                    <a:p>
                      <a:pPr indent="0" lvl="0" marL="0" rtl="0" algn="l">
                        <a:spcBef>
                          <a:spcPts val="0"/>
                        </a:spcBef>
                        <a:spcAft>
                          <a:spcPts val="0"/>
                        </a:spcAft>
                        <a:buNone/>
                      </a:pPr>
                      <a:r>
                        <a:rPr lang="en" sz="1100">
                          <a:latin typeface="Montserrat Medium"/>
                          <a:ea typeface="Montserrat Medium"/>
                          <a:cs typeface="Montserrat Medium"/>
                          <a:sym typeface="Montserrat Medium"/>
                        </a:rPr>
                        <a:t>pssword</a:t>
                      </a:r>
                      <a:endParaRPr sz="1100">
                        <a:latin typeface="Montserrat Medium"/>
                        <a:ea typeface="Montserrat Medium"/>
                        <a:cs typeface="Montserrat Medium"/>
                        <a:sym typeface="Montserrat Medium"/>
                      </a:endParaRPr>
                    </a:p>
                  </a:txBody>
                  <a:tcPr marT="63500" marB="63500" marR="63500" marL="63500">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100">
                        <a:latin typeface="Montserrat Medium"/>
                        <a:ea typeface="Montserrat Medium"/>
                        <a:cs typeface="Montserrat Medium"/>
                        <a:sym typeface="Montserrat Medium"/>
                      </a:endParaRPr>
                    </a:p>
                  </a:txBody>
                  <a:tcPr marT="63500" marB="63500" marR="63500" marL="63500">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100">
                        <a:latin typeface="Montserrat Medium"/>
                        <a:ea typeface="Montserrat Medium"/>
                        <a:cs typeface="Montserrat Medium"/>
                        <a:sym typeface="Montserrat Medium"/>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100">
                        <a:latin typeface="Montserrat Medium"/>
                        <a:ea typeface="Montserrat Medium"/>
                        <a:cs typeface="Montserrat Medium"/>
                        <a:sym typeface="Montserrat Medium"/>
                      </a:endParaRPr>
                    </a:p>
                  </a:txBody>
                  <a:tcPr marT="63500" marB="63500" marR="63500" marL="63500">
                    <a:lnL cap="flat" cmpd="sng" w="12700">
                      <a:solidFill>
                        <a:srgbClr val="FFFFFF"/>
                      </a:solidFill>
                      <a:prstDash val="solid"/>
                      <a:round/>
                      <a:headEnd len="sm" w="sm" type="none"/>
                      <a:tailEnd len="sm" w="sm" type="none"/>
                    </a:lnL>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Montserrat Medium"/>
                          <a:ea typeface="Montserrat Medium"/>
                          <a:cs typeface="Montserrat Medium"/>
                          <a:sym typeface="Montserrat Medium"/>
                        </a:rPr>
                        <a:t>height</a:t>
                      </a:r>
                      <a:endParaRPr sz="1100">
                        <a:latin typeface="Montserrat Medium"/>
                        <a:ea typeface="Montserrat Medium"/>
                        <a:cs typeface="Montserrat Medium"/>
                        <a:sym typeface="Montserrat Medium"/>
                      </a:endParaRPr>
                    </a:p>
                  </a:txBody>
                  <a:tcPr marT="63500" marB="63500" marR="63500" marL="63500"/>
                </a:tc>
              </a:tr>
              <a:tr h="363275">
                <a:tc>
                  <a:txBody>
                    <a:bodyPr/>
                    <a:lstStyle/>
                    <a:p>
                      <a:pPr indent="0" lvl="0" marL="0" rtl="0" algn="l">
                        <a:spcBef>
                          <a:spcPts val="0"/>
                        </a:spcBef>
                        <a:spcAft>
                          <a:spcPts val="0"/>
                        </a:spcAft>
                        <a:buNone/>
                      </a:pPr>
                      <a:r>
                        <a:rPr lang="en" sz="1100">
                          <a:latin typeface="Montserrat Medium"/>
                          <a:ea typeface="Montserrat Medium"/>
                          <a:cs typeface="Montserrat Medium"/>
                          <a:sym typeface="Montserrat Medium"/>
                        </a:rPr>
                        <a:t>date_birth</a:t>
                      </a:r>
                      <a:endParaRPr sz="1100">
                        <a:latin typeface="Montserrat Medium"/>
                        <a:ea typeface="Montserrat Medium"/>
                        <a:cs typeface="Montserrat Medium"/>
                        <a:sym typeface="Montserrat Medium"/>
                      </a:endParaRPr>
                    </a:p>
                  </a:txBody>
                  <a:tcPr marT="63500" marB="63500" marR="63500" marL="63500">
                    <a:lnT cap="flat" cmpd="sng" w="12700">
                      <a:solidFill>
                        <a:srgbClr val="FFFFFF"/>
                      </a:solidFill>
                      <a:prstDash val="solid"/>
                      <a:round/>
                      <a:headEnd len="sm" w="sm" type="none"/>
                      <a:tailEnd len="sm" w="sm" type="none"/>
                    </a:lnT>
                  </a:tcPr>
                </a:tc>
                <a:tc>
                  <a:txBody>
                    <a:bodyPr/>
                    <a:lstStyle/>
                    <a:p>
                      <a:pPr indent="0" lvl="0" marL="0" rtl="0" algn="l">
                        <a:spcBef>
                          <a:spcPts val="0"/>
                        </a:spcBef>
                        <a:spcAft>
                          <a:spcPts val="0"/>
                        </a:spcAft>
                        <a:buNone/>
                      </a:pPr>
                      <a:r>
                        <a:t/>
                      </a:r>
                      <a:endParaRPr sz="1100">
                        <a:latin typeface="Montserrat Medium"/>
                        <a:ea typeface="Montserrat Medium"/>
                        <a:cs typeface="Montserrat Medium"/>
                        <a:sym typeface="Montserrat Medium"/>
                      </a:endParaRPr>
                    </a:p>
                  </a:txBody>
                  <a:tcPr marT="63500" marB="63500" marR="63500" marL="63500">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100">
                        <a:latin typeface="Montserrat Medium"/>
                        <a:ea typeface="Montserrat Medium"/>
                        <a:cs typeface="Montserrat Medium"/>
                        <a:sym typeface="Montserrat Medium"/>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100">
                        <a:latin typeface="Montserrat Medium"/>
                        <a:ea typeface="Montserrat Medium"/>
                        <a:cs typeface="Montserrat Medium"/>
                        <a:sym typeface="Montserrat Medium"/>
                      </a:endParaRPr>
                    </a:p>
                  </a:txBody>
                  <a:tcPr marT="63500" marB="63500" marR="63500" marL="63500">
                    <a:lnL cap="flat" cmpd="sng" w="12700">
                      <a:solidFill>
                        <a:srgbClr val="FFFFFF"/>
                      </a:solidFill>
                      <a:prstDash val="solid"/>
                      <a:round/>
                      <a:headEnd len="sm" w="sm" type="none"/>
                      <a:tailEnd len="sm" w="sm" type="none"/>
                    </a:lnL>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Montserrat Medium"/>
                          <a:ea typeface="Montserrat Medium"/>
                          <a:cs typeface="Montserrat Medium"/>
                          <a:sym typeface="Montserrat Medium"/>
                        </a:rPr>
                        <a:t>weight</a:t>
                      </a:r>
                      <a:endParaRPr sz="1100">
                        <a:latin typeface="Montserrat Medium"/>
                        <a:ea typeface="Montserrat Medium"/>
                        <a:cs typeface="Montserrat Medium"/>
                        <a:sym typeface="Montserrat Medium"/>
                      </a:endParaRPr>
                    </a:p>
                  </a:txBody>
                  <a:tcPr marT="63500" marB="63500" marR="63500" marL="63500"/>
                </a:tc>
              </a:tr>
              <a:tr h="363275">
                <a:tc>
                  <a:txBody>
                    <a:bodyPr/>
                    <a:lstStyle/>
                    <a:p>
                      <a:pPr indent="0" lvl="0" marL="0" rtl="0" algn="l">
                        <a:spcBef>
                          <a:spcPts val="0"/>
                        </a:spcBef>
                        <a:spcAft>
                          <a:spcPts val="0"/>
                        </a:spcAft>
                        <a:buNone/>
                      </a:pPr>
                      <a:r>
                        <a:t/>
                      </a:r>
                      <a:endParaRPr sz="1100">
                        <a:latin typeface="Montserrat Medium"/>
                        <a:ea typeface="Montserrat Medium"/>
                        <a:cs typeface="Montserrat Medium"/>
                        <a:sym typeface="Montserrat Medium"/>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100">
                        <a:latin typeface="Montserrat Medium"/>
                        <a:ea typeface="Montserrat Medium"/>
                        <a:cs typeface="Montserrat Medium"/>
                        <a:sym typeface="Montserrat Medium"/>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100">
                        <a:latin typeface="Montserrat Medium"/>
                        <a:ea typeface="Montserrat Medium"/>
                        <a:cs typeface="Montserrat Medium"/>
                        <a:sym typeface="Montserrat Medium"/>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100">
                        <a:latin typeface="Montserrat Medium"/>
                        <a:ea typeface="Montserrat Medium"/>
                        <a:cs typeface="Montserrat Medium"/>
                        <a:sym typeface="Montserrat Medium"/>
                      </a:endParaRPr>
                    </a:p>
                  </a:txBody>
                  <a:tcPr marT="63500" marB="63500" marR="63500" marL="63500">
                    <a:lnL cap="flat" cmpd="sng" w="12700">
                      <a:solidFill>
                        <a:srgbClr val="FFFFFF"/>
                      </a:solidFill>
                      <a:prstDash val="solid"/>
                      <a:round/>
                      <a:headEnd len="sm" w="sm" type="none"/>
                      <a:tailEnd len="sm" w="sm" type="none"/>
                    </a:lnL>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Montserrat Medium"/>
                          <a:ea typeface="Montserrat Medium"/>
                          <a:cs typeface="Montserrat Medium"/>
                          <a:sym typeface="Montserrat Medium"/>
                        </a:rPr>
                        <a:t>activity_lvl</a:t>
                      </a:r>
                      <a:endParaRPr sz="1100">
                        <a:latin typeface="Montserrat Medium"/>
                        <a:ea typeface="Montserrat Medium"/>
                        <a:cs typeface="Montserrat Medium"/>
                        <a:sym typeface="Montserrat Medium"/>
                      </a:endParaRPr>
                    </a:p>
                  </a:txBody>
                  <a:tcPr marT="63500" marB="63500" marR="63500" marL="63500"/>
                </a:tc>
              </a:tr>
              <a:tr h="294000">
                <a:tc>
                  <a:txBody>
                    <a:bodyPr/>
                    <a:lstStyle/>
                    <a:p>
                      <a:pPr indent="0" lvl="0" marL="0" rtl="0" algn="l">
                        <a:spcBef>
                          <a:spcPts val="0"/>
                        </a:spcBef>
                        <a:spcAft>
                          <a:spcPts val="0"/>
                        </a:spcAft>
                        <a:buNone/>
                      </a:pPr>
                      <a:r>
                        <a:t/>
                      </a:r>
                      <a:endParaRPr sz="1100">
                        <a:latin typeface="Montserrat Medium"/>
                        <a:ea typeface="Montserrat Medium"/>
                        <a:cs typeface="Montserrat Medium"/>
                        <a:sym typeface="Montserrat Medium"/>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100">
                        <a:latin typeface="Montserrat Medium"/>
                        <a:ea typeface="Montserrat Medium"/>
                        <a:cs typeface="Montserrat Medium"/>
                        <a:sym typeface="Montserrat Medium"/>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100">
                        <a:latin typeface="Montserrat Medium"/>
                        <a:ea typeface="Montserrat Medium"/>
                        <a:cs typeface="Montserrat Medium"/>
                        <a:sym typeface="Montserrat Medium"/>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100">
                        <a:latin typeface="Montserrat Medium"/>
                        <a:ea typeface="Montserrat Medium"/>
                        <a:cs typeface="Montserrat Medium"/>
                        <a:sym typeface="Montserrat Medium"/>
                      </a:endParaRPr>
                    </a:p>
                  </a:txBody>
                  <a:tcPr marT="63500" marB="63500" marR="63500" marL="63500">
                    <a:lnL cap="flat" cmpd="sng" w="12700">
                      <a:solidFill>
                        <a:srgbClr val="FFFFFF"/>
                      </a:solidFill>
                      <a:prstDash val="solid"/>
                      <a:round/>
                      <a:headEnd len="sm" w="sm" type="none"/>
                      <a:tailEnd len="sm" w="sm" type="none"/>
                    </a:lnL>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Montserrat Medium"/>
                          <a:ea typeface="Montserrat Medium"/>
                          <a:cs typeface="Montserrat Medium"/>
                          <a:sym typeface="Montserrat Medium"/>
                        </a:rPr>
                        <a:t>goal</a:t>
                      </a:r>
                      <a:endParaRPr sz="1100">
                        <a:latin typeface="Montserrat Medium"/>
                        <a:ea typeface="Montserrat Medium"/>
                        <a:cs typeface="Montserrat Medium"/>
                        <a:sym typeface="Montserrat Medium"/>
                      </a:endParaRPr>
                    </a:p>
                  </a:txBody>
                  <a:tcPr marT="63500" marB="63500" marR="63500" marL="63500"/>
                </a:tc>
              </a:tr>
              <a:tr h="343175">
                <a:tc>
                  <a:txBody>
                    <a:bodyPr/>
                    <a:lstStyle/>
                    <a:p>
                      <a:pPr indent="0" lvl="0" marL="0" rtl="0" algn="l">
                        <a:spcBef>
                          <a:spcPts val="0"/>
                        </a:spcBef>
                        <a:spcAft>
                          <a:spcPts val="0"/>
                        </a:spcAft>
                        <a:buNone/>
                      </a:pPr>
                      <a:r>
                        <a:t/>
                      </a:r>
                      <a:endParaRPr sz="1100">
                        <a:latin typeface="Montserrat Medium"/>
                        <a:ea typeface="Montserrat Medium"/>
                        <a:cs typeface="Montserrat Medium"/>
                        <a:sym typeface="Montserrat Medium"/>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100">
                        <a:latin typeface="Montserrat Medium"/>
                        <a:ea typeface="Montserrat Medium"/>
                        <a:cs typeface="Montserrat Medium"/>
                        <a:sym typeface="Montserrat Medium"/>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100">
                        <a:latin typeface="Montserrat Medium"/>
                        <a:ea typeface="Montserrat Medium"/>
                        <a:cs typeface="Montserrat Medium"/>
                        <a:sym typeface="Montserrat Medium"/>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100">
                        <a:latin typeface="Montserrat Medium"/>
                        <a:ea typeface="Montserrat Medium"/>
                        <a:cs typeface="Montserrat Medium"/>
                        <a:sym typeface="Montserrat Medium"/>
                      </a:endParaRPr>
                    </a:p>
                  </a:txBody>
                  <a:tcPr marT="63500" marB="63500" marR="63500" marL="63500">
                    <a:lnL cap="flat" cmpd="sng" w="12700">
                      <a:solidFill>
                        <a:srgbClr val="FFFFFF"/>
                      </a:solidFill>
                      <a:prstDash val="solid"/>
                      <a:round/>
                      <a:headEnd len="sm" w="sm" type="none"/>
                      <a:tailEnd len="sm" w="sm" type="none"/>
                    </a:lnL>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Montserrat Medium"/>
                          <a:ea typeface="Montserrat Medium"/>
                          <a:cs typeface="Montserrat Medium"/>
                          <a:sym typeface="Montserrat Medium"/>
                        </a:rPr>
                        <a:t>bmi</a:t>
                      </a:r>
                      <a:endParaRPr sz="1100">
                        <a:latin typeface="Montserrat Medium"/>
                        <a:ea typeface="Montserrat Medium"/>
                        <a:cs typeface="Montserrat Medium"/>
                        <a:sym typeface="Montserrat Medium"/>
                      </a:endParaRPr>
                    </a:p>
                  </a:txBody>
                  <a:tcPr marT="63500" marB="63500" marR="63500" marL="63500"/>
                </a:tc>
              </a:tr>
            </a:tbl>
          </a:graphicData>
        </a:graphic>
      </p:graphicFrame>
      <p:sp>
        <p:nvSpPr>
          <p:cNvPr id="132" name="Google Shape;132;p24"/>
          <p:cNvSpPr txBox="1"/>
          <p:nvPr/>
        </p:nvSpPr>
        <p:spPr>
          <a:xfrm>
            <a:off x="377100" y="-107075"/>
            <a:ext cx="8389800" cy="209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b="1" sz="1200">
              <a:solidFill>
                <a:srgbClr val="0A333A"/>
              </a:solidFill>
              <a:latin typeface="Montserrat"/>
              <a:ea typeface="Montserrat"/>
              <a:cs typeface="Montserrat"/>
              <a:sym typeface="Montserrat"/>
            </a:endParaRPr>
          </a:p>
          <a:p>
            <a:pPr indent="0" lvl="0" marL="0" rtl="0" algn="ctr">
              <a:lnSpc>
                <a:spcPct val="115000"/>
              </a:lnSpc>
              <a:spcBef>
                <a:spcPts val="0"/>
              </a:spcBef>
              <a:spcAft>
                <a:spcPts val="0"/>
              </a:spcAft>
              <a:buNone/>
            </a:pPr>
            <a:r>
              <a:rPr b="1" lang="en" sz="1200">
                <a:solidFill>
                  <a:srgbClr val="0A333A"/>
                </a:solidFill>
                <a:latin typeface="Montserrat"/>
                <a:ea typeface="Montserrat"/>
                <a:cs typeface="Montserrat"/>
                <a:sym typeface="Montserrat"/>
              </a:rPr>
              <a:t>Relational Schema</a:t>
            </a:r>
            <a:endParaRPr b="1" sz="1200">
              <a:solidFill>
                <a:srgbClr val="0A333A"/>
              </a:solidFill>
              <a:latin typeface="Montserrat"/>
              <a:ea typeface="Montserrat"/>
              <a:cs typeface="Montserrat"/>
              <a:sym typeface="Montserrat"/>
            </a:endParaRPr>
          </a:p>
          <a:p>
            <a:pPr indent="0" lvl="0" marL="0" rtl="0" algn="ctr">
              <a:lnSpc>
                <a:spcPct val="115000"/>
              </a:lnSpc>
              <a:spcBef>
                <a:spcPts val="0"/>
              </a:spcBef>
              <a:spcAft>
                <a:spcPts val="0"/>
              </a:spcAft>
              <a:buNone/>
            </a:pPr>
            <a:r>
              <a:t/>
            </a:r>
            <a:endParaRPr b="1" sz="1200">
              <a:solidFill>
                <a:srgbClr val="0A333A"/>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200">
                <a:solidFill>
                  <a:srgbClr val="0A333A"/>
                </a:solidFill>
                <a:latin typeface="Montserrat"/>
                <a:ea typeface="Montserrat"/>
                <a:cs typeface="Montserrat"/>
                <a:sym typeface="Montserrat"/>
              </a:rPr>
              <a:t>Create_Acc (</a:t>
            </a:r>
            <a:r>
              <a:rPr lang="en" sz="1200" u="sng">
                <a:solidFill>
                  <a:srgbClr val="0A333A"/>
                </a:solidFill>
                <a:latin typeface="Montserrat"/>
                <a:ea typeface="Montserrat"/>
                <a:cs typeface="Montserrat"/>
                <a:sym typeface="Montserrat"/>
              </a:rPr>
              <a:t>userid</a:t>
            </a:r>
            <a:r>
              <a:rPr lang="en" sz="1200">
                <a:solidFill>
                  <a:srgbClr val="0A333A"/>
                </a:solidFill>
                <a:latin typeface="Montserrat"/>
                <a:ea typeface="Montserrat"/>
                <a:cs typeface="Montserrat"/>
                <a:sym typeface="Montserrat"/>
              </a:rPr>
              <a:t>, fl_name, email, pssword, date_birth)</a:t>
            </a:r>
            <a:endParaRPr sz="1200">
              <a:solidFill>
                <a:srgbClr val="0A333A"/>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200">
                <a:solidFill>
                  <a:srgbClr val="0A333A"/>
                </a:solidFill>
                <a:latin typeface="Montserrat"/>
                <a:ea typeface="Montserrat"/>
                <a:cs typeface="Montserrat"/>
                <a:sym typeface="Montserrat"/>
              </a:rPr>
              <a:t>Login (</a:t>
            </a:r>
            <a:r>
              <a:rPr lang="en" sz="1200" u="sng">
                <a:solidFill>
                  <a:srgbClr val="0A333A"/>
                </a:solidFill>
                <a:latin typeface="Montserrat"/>
                <a:ea typeface="Montserrat"/>
                <a:cs typeface="Montserrat"/>
                <a:sym typeface="Montserrat"/>
              </a:rPr>
              <a:t>loginid</a:t>
            </a:r>
            <a:r>
              <a:rPr lang="en" sz="1200">
                <a:solidFill>
                  <a:srgbClr val="0A333A"/>
                </a:solidFill>
                <a:latin typeface="Montserrat"/>
                <a:ea typeface="Montserrat"/>
                <a:cs typeface="Montserrat"/>
                <a:sym typeface="Montserrat"/>
              </a:rPr>
              <a:t>, email, pssword)</a:t>
            </a:r>
            <a:endParaRPr sz="1200">
              <a:solidFill>
                <a:srgbClr val="0A333A"/>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200">
                <a:solidFill>
                  <a:srgbClr val="0A333A"/>
                </a:solidFill>
                <a:latin typeface="Montserrat"/>
                <a:ea typeface="Montserrat"/>
                <a:cs typeface="Montserrat"/>
                <a:sym typeface="Montserrat"/>
              </a:rPr>
              <a:t>UserInfo (userid, age, gender, height, weight, activity_lvl, goal, bmi)</a:t>
            </a:r>
            <a:endParaRPr sz="1200">
              <a:solidFill>
                <a:srgbClr val="194484"/>
              </a:solidFill>
              <a:latin typeface="Montserrat SemiBold"/>
              <a:ea typeface="Montserrat SemiBold"/>
              <a:cs typeface="Montserrat SemiBold"/>
              <a:sym typeface="Montserrat SemiBold"/>
            </a:endParaRPr>
          </a:p>
          <a:p>
            <a:pPr indent="0" lvl="0" marL="0" rtl="0" algn="ctr">
              <a:lnSpc>
                <a:spcPct val="115000"/>
              </a:lnSpc>
              <a:spcBef>
                <a:spcPts val="0"/>
              </a:spcBef>
              <a:spcAft>
                <a:spcPts val="0"/>
              </a:spcAft>
              <a:buNone/>
            </a:pPr>
            <a:r>
              <a:t/>
            </a:r>
            <a:endParaRPr b="1" sz="1200">
              <a:solidFill>
                <a:srgbClr val="0A333A"/>
              </a:solidFill>
              <a:latin typeface="Montserrat"/>
              <a:ea typeface="Montserrat"/>
              <a:cs typeface="Montserrat"/>
              <a:sym typeface="Montserrat"/>
            </a:endParaRPr>
          </a:p>
          <a:p>
            <a:pPr indent="0" lvl="0" marL="0" rtl="0" algn="ctr">
              <a:lnSpc>
                <a:spcPct val="115000"/>
              </a:lnSpc>
              <a:spcBef>
                <a:spcPts val="0"/>
              </a:spcBef>
              <a:spcAft>
                <a:spcPts val="0"/>
              </a:spcAft>
              <a:buNone/>
            </a:pPr>
            <a:r>
              <a:rPr b="1" lang="en" sz="1200">
                <a:solidFill>
                  <a:srgbClr val="0A333A"/>
                </a:solidFill>
                <a:latin typeface="Montserrat"/>
                <a:ea typeface="Montserrat"/>
                <a:cs typeface="Montserrat"/>
                <a:sym typeface="Montserrat"/>
              </a:rPr>
              <a:t>ER Diagram &amp; Explanation</a:t>
            </a:r>
            <a:endParaRPr b="1" sz="1200">
              <a:solidFill>
                <a:srgbClr val="0A333A"/>
              </a:solidFill>
              <a:latin typeface="Montserrat"/>
              <a:ea typeface="Montserrat"/>
              <a:cs typeface="Montserrat"/>
              <a:sym typeface="Montserrat"/>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0" y="285750"/>
            <a:ext cx="9005100" cy="4918200"/>
          </a:xfrm>
          <a:prstGeom prst="rect">
            <a:avLst/>
          </a:prstGeom>
        </p:spPr>
        <p:txBody>
          <a:bodyPr anchorCtr="0" anchor="ctr" bIns="91425" lIns="91425" spcFirstLastPara="1" rIns="91425" wrap="square" tIns="91425">
            <a:normAutofit/>
          </a:bodyPr>
          <a:lstStyle/>
          <a:p>
            <a:pPr indent="-304800" lvl="0" marL="457200" rtl="0" algn="l">
              <a:lnSpc>
                <a:spcPct val="115000"/>
              </a:lnSpc>
              <a:spcBef>
                <a:spcPts val="0"/>
              </a:spcBef>
              <a:spcAft>
                <a:spcPts val="0"/>
              </a:spcAft>
              <a:buClr>
                <a:srgbClr val="000000"/>
              </a:buClr>
              <a:buSzPts val="1200"/>
              <a:buFont typeface="Montserrat SemiBold"/>
              <a:buChar char="●"/>
            </a:pPr>
            <a:r>
              <a:rPr lang="en" sz="1200">
                <a:solidFill>
                  <a:srgbClr val="000000"/>
                </a:solidFill>
                <a:latin typeface="Montserrat SemiBold"/>
                <a:ea typeface="Montserrat SemiBold"/>
                <a:cs typeface="Montserrat SemiBold"/>
                <a:sym typeface="Montserrat SemiBold"/>
              </a:rPr>
              <a:t>This current ER diagram consists of three tables; Create Account, Login and UserInfo.</a:t>
            </a:r>
            <a:endParaRPr sz="1200">
              <a:solidFill>
                <a:srgbClr val="000000"/>
              </a:solidFill>
              <a:latin typeface="Montserrat SemiBold"/>
              <a:ea typeface="Montserrat SemiBold"/>
              <a:cs typeface="Montserrat SemiBold"/>
              <a:sym typeface="Montserrat SemiBold"/>
            </a:endParaRPr>
          </a:p>
          <a:p>
            <a:pPr indent="0" lvl="0" marL="457200" rtl="0" algn="l">
              <a:lnSpc>
                <a:spcPct val="115000"/>
              </a:lnSpc>
              <a:spcBef>
                <a:spcPts val="0"/>
              </a:spcBef>
              <a:spcAft>
                <a:spcPts val="0"/>
              </a:spcAft>
              <a:buNone/>
            </a:pPr>
            <a:r>
              <a:t/>
            </a:r>
            <a:endParaRPr sz="1200">
              <a:solidFill>
                <a:srgbClr val="000000"/>
              </a:solidFill>
              <a:latin typeface="Montserrat SemiBold"/>
              <a:ea typeface="Montserrat SemiBold"/>
              <a:cs typeface="Montserrat SemiBold"/>
              <a:sym typeface="Montserrat SemiBold"/>
            </a:endParaRPr>
          </a:p>
          <a:p>
            <a:pPr indent="-304800" lvl="0" marL="457200" rtl="0" algn="l">
              <a:lnSpc>
                <a:spcPct val="115000"/>
              </a:lnSpc>
              <a:spcBef>
                <a:spcPts val="0"/>
              </a:spcBef>
              <a:spcAft>
                <a:spcPts val="0"/>
              </a:spcAft>
              <a:buClr>
                <a:srgbClr val="000000"/>
              </a:buClr>
              <a:buSzPts val="1200"/>
              <a:buFont typeface="Montserrat SemiBold"/>
              <a:buChar char="●"/>
            </a:pPr>
            <a:r>
              <a:rPr lang="en" sz="1200">
                <a:solidFill>
                  <a:srgbClr val="000000"/>
                </a:solidFill>
                <a:latin typeface="Montserrat SemiBold"/>
                <a:ea typeface="Montserrat SemiBold"/>
                <a:cs typeface="Montserrat SemiBold"/>
                <a:sym typeface="Montserrat SemiBold"/>
              </a:rPr>
              <a:t>The "create_acc" table stores essential information for account creation, such as a unique auto-incrementing user ID, full name, DOB, and a unique email to prevent duplicate accounts.</a:t>
            </a:r>
            <a:endParaRPr sz="1200">
              <a:solidFill>
                <a:srgbClr val="000000"/>
              </a:solidFill>
              <a:latin typeface="Montserrat SemiBold"/>
              <a:ea typeface="Montserrat SemiBold"/>
              <a:cs typeface="Montserrat SemiBold"/>
              <a:sym typeface="Montserrat SemiBold"/>
            </a:endParaRPr>
          </a:p>
          <a:p>
            <a:pPr indent="0" lvl="0" marL="457200" rtl="0" algn="l">
              <a:lnSpc>
                <a:spcPct val="115000"/>
              </a:lnSpc>
              <a:spcBef>
                <a:spcPts val="0"/>
              </a:spcBef>
              <a:spcAft>
                <a:spcPts val="0"/>
              </a:spcAft>
              <a:buNone/>
            </a:pPr>
            <a:r>
              <a:t/>
            </a:r>
            <a:endParaRPr sz="1200">
              <a:solidFill>
                <a:srgbClr val="000000"/>
              </a:solidFill>
              <a:latin typeface="Montserrat SemiBold"/>
              <a:ea typeface="Montserrat SemiBold"/>
              <a:cs typeface="Montserrat SemiBold"/>
              <a:sym typeface="Montserrat SemiBold"/>
            </a:endParaRPr>
          </a:p>
          <a:p>
            <a:pPr indent="-304800" lvl="0" marL="457200" rtl="0" algn="l">
              <a:lnSpc>
                <a:spcPct val="115000"/>
              </a:lnSpc>
              <a:spcBef>
                <a:spcPts val="0"/>
              </a:spcBef>
              <a:spcAft>
                <a:spcPts val="0"/>
              </a:spcAft>
              <a:buClr>
                <a:srgbClr val="000000"/>
              </a:buClr>
              <a:buSzPts val="1200"/>
              <a:buFont typeface="Montserrat SemiBold"/>
              <a:buChar char="●"/>
            </a:pPr>
            <a:r>
              <a:rPr lang="en" sz="1200">
                <a:solidFill>
                  <a:srgbClr val="000000"/>
                </a:solidFill>
                <a:latin typeface="Montserrat SemiBold"/>
                <a:ea typeface="Montserrat SemiBold"/>
                <a:cs typeface="Montserrat SemiBold"/>
                <a:sym typeface="Montserrat SemiBold"/>
              </a:rPr>
              <a:t>The "login" table stores user login information, including a unique login id that changes per login attempt, and is linked to the "create_acc" table through a foreign key referencing the user account's username.The "userinfo" table stores additional information about users, including BMI results, with the "userid" column as a foreign key referencing the "userid" column in the "create_acc" table, indicating that the user information belongs to a specific user account.</a:t>
            </a:r>
            <a:endParaRPr sz="1200">
              <a:solidFill>
                <a:srgbClr val="000000"/>
              </a:solidFill>
              <a:latin typeface="Montserrat SemiBold"/>
              <a:ea typeface="Montserrat SemiBold"/>
              <a:cs typeface="Montserrat SemiBold"/>
              <a:sym typeface="Montserrat SemiBold"/>
            </a:endParaRPr>
          </a:p>
          <a:p>
            <a:pPr indent="0" lvl="0" marL="457200" rtl="0" algn="l">
              <a:lnSpc>
                <a:spcPct val="115000"/>
              </a:lnSpc>
              <a:spcBef>
                <a:spcPts val="0"/>
              </a:spcBef>
              <a:spcAft>
                <a:spcPts val="0"/>
              </a:spcAft>
              <a:buNone/>
            </a:pPr>
            <a:r>
              <a:t/>
            </a:r>
            <a:endParaRPr sz="1200">
              <a:solidFill>
                <a:srgbClr val="000000"/>
              </a:solidFill>
              <a:latin typeface="Montserrat SemiBold"/>
              <a:ea typeface="Montserrat SemiBold"/>
              <a:cs typeface="Montserrat SemiBold"/>
              <a:sym typeface="Montserrat SemiBold"/>
            </a:endParaRPr>
          </a:p>
          <a:p>
            <a:pPr indent="-304800" lvl="0" marL="457200" rtl="0" algn="l">
              <a:lnSpc>
                <a:spcPct val="115000"/>
              </a:lnSpc>
              <a:spcBef>
                <a:spcPts val="0"/>
              </a:spcBef>
              <a:spcAft>
                <a:spcPts val="0"/>
              </a:spcAft>
              <a:buClr>
                <a:srgbClr val="000000"/>
              </a:buClr>
              <a:buSzPts val="1200"/>
              <a:buFont typeface="Montserrat SemiBold"/>
              <a:buChar char="●"/>
            </a:pPr>
            <a:r>
              <a:rPr lang="en" sz="1200">
                <a:solidFill>
                  <a:srgbClr val="000000"/>
                </a:solidFill>
                <a:latin typeface="Montserrat SemiBold"/>
                <a:ea typeface="Montserrat SemiBold"/>
                <a:cs typeface="Montserrat SemiBold"/>
                <a:sym typeface="Montserrat SemiBold"/>
              </a:rPr>
              <a:t>The "create_acc" and "login" tables have a one-to-one relationship based on email and a one-to-many relationship based on user account and login attempts.</a:t>
            </a:r>
            <a:endParaRPr sz="1200">
              <a:solidFill>
                <a:srgbClr val="000000"/>
              </a:solidFill>
              <a:latin typeface="Montserrat SemiBold"/>
              <a:ea typeface="Montserrat SemiBold"/>
              <a:cs typeface="Montserrat SemiBold"/>
              <a:sym typeface="Montserrat SemiBold"/>
            </a:endParaRPr>
          </a:p>
          <a:p>
            <a:pPr indent="0" lvl="0" marL="457200" rtl="0" algn="l">
              <a:lnSpc>
                <a:spcPct val="115000"/>
              </a:lnSpc>
              <a:spcBef>
                <a:spcPts val="0"/>
              </a:spcBef>
              <a:spcAft>
                <a:spcPts val="0"/>
              </a:spcAft>
              <a:buNone/>
            </a:pPr>
            <a:r>
              <a:t/>
            </a:r>
            <a:endParaRPr sz="1200">
              <a:solidFill>
                <a:srgbClr val="000000"/>
              </a:solidFill>
              <a:latin typeface="Montserrat SemiBold"/>
              <a:ea typeface="Montserrat SemiBold"/>
              <a:cs typeface="Montserrat SemiBold"/>
              <a:sym typeface="Montserrat SemiBold"/>
            </a:endParaRPr>
          </a:p>
          <a:p>
            <a:pPr indent="-304800" lvl="0" marL="457200" rtl="0" algn="l">
              <a:lnSpc>
                <a:spcPct val="115000"/>
              </a:lnSpc>
              <a:spcBef>
                <a:spcPts val="0"/>
              </a:spcBef>
              <a:spcAft>
                <a:spcPts val="0"/>
              </a:spcAft>
              <a:buClr>
                <a:srgbClr val="000000"/>
              </a:buClr>
              <a:buSzPts val="1200"/>
              <a:buFont typeface="Montserrat SemiBold"/>
              <a:buChar char="●"/>
            </a:pPr>
            <a:r>
              <a:rPr lang="en" sz="1200">
                <a:solidFill>
                  <a:srgbClr val="000000"/>
                </a:solidFill>
                <a:latin typeface="Montserrat SemiBold"/>
                <a:ea typeface="Montserrat SemiBold"/>
                <a:cs typeface="Montserrat SemiBold"/>
                <a:sym typeface="Montserrat SemiBold"/>
              </a:rPr>
              <a:t>There’s a one-to-many relationship between the “create_acc” and “userinfo” tables since one user account can be linked to multiple userinfo entries considering the app also tracks the users progress.</a:t>
            </a:r>
            <a:endParaRPr sz="4900"/>
          </a:p>
          <a:p>
            <a:pPr indent="0" lvl="0" marL="457200" rtl="0" algn="l">
              <a:spcBef>
                <a:spcPts val="0"/>
              </a:spcBef>
              <a:spcAft>
                <a:spcPts val="0"/>
              </a:spcAft>
              <a:buNone/>
            </a:pPr>
            <a:r>
              <a:t/>
            </a:r>
            <a:endParaRPr sz="4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nvSpPr>
        <p:spPr>
          <a:xfrm>
            <a:off x="1219200" y="74100"/>
            <a:ext cx="60960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a:latin typeface="Montserrat"/>
                <a:ea typeface="Montserrat"/>
                <a:cs typeface="Montserrat"/>
                <a:sym typeface="Montserrat"/>
              </a:rPr>
              <a:t>Screenshots of our Front End</a:t>
            </a:r>
            <a:endParaRPr b="1">
              <a:latin typeface="Montserrat"/>
              <a:ea typeface="Montserrat"/>
              <a:cs typeface="Montserrat"/>
              <a:sym typeface="Montserrat"/>
            </a:endParaRPr>
          </a:p>
          <a:p>
            <a:pPr indent="0" lvl="0" marL="0" rtl="0" algn="l">
              <a:spcBef>
                <a:spcPts val="0"/>
              </a:spcBef>
              <a:spcAft>
                <a:spcPts val="0"/>
              </a:spcAft>
              <a:buNone/>
            </a:pPr>
            <a:r>
              <a:t/>
            </a:r>
            <a:endParaRPr>
              <a:latin typeface="Average"/>
              <a:ea typeface="Average"/>
              <a:cs typeface="Average"/>
              <a:sym typeface="Average"/>
            </a:endParaRPr>
          </a:p>
        </p:txBody>
      </p:sp>
      <p:pic>
        <p:nvPicPr>
          <p:cNvPr id="143" name="Google Shape;143;p26"/>
          <p:cNvPicPr preferRelativeResize="0"/>
          <p:nvPr/>
        </p:nvPicPr>
        <p:blipFill>
          <a:blip r:embed="rId3">
            <a:alphaModFix/>
          </a:blip>
          <a:stretch>
            <a:fillRect/>
          </a:stretch>
        </p:blipFill>
        <p:spPr>
          <a:xfrm>
            <a:off x="237075" y="550350"/>
            <a:ext cx="2468025" cy="4497925"/>
          </a:xfrm>
          <a:prstGeom prst="rect">
            <a:avLst/>
          </a:prstGeom>
          <a:noFill/>
          <a:ln>
            <a:noFill/>
          </a:ln>
        </p:spPr>
      </p:pic>
      <p:pic>
        <p:nvPicPr>
          <p:cNvPr id="144" name="Google Shape;144;p26"/>
          <p:cNvPicPr preferRelativeResize="0"/>
          <p:nvPr/>
        </p:nvPicPr>
        <p:blipFill>
          <a:blip r:embed="rId4">
            <a:alphaModFix/>
          </a:blip>
          <a:stretch>
            <a:fillRect/>
          </a:stretch>
        </p:blipFill>
        <p:spPr>
          <a:xfrm>
            <a:off x="3100975" y="550350"/>
            <a:ext cx="2520825" cy="4497925"/>
          </a:xfrm>
          <a:prstGeom prst="rect">
            <a:avLst/>
          </a:prstGeom>
          <a:noFill/>
          <a:ln>
            <a:noFill/>
          </a:ln>
        </p:spPr>
      </p:pic>
      <p:pic>
        <p:nvPicPr>
          <p:cNvPr id="145" name="Google Shape;145;p26"/>
          <p:cNvPicPr preferRelativeResize="0"/>
          <p:nvPr/>
        </p:nvPicPr>
        <p:blipFill>
          <a:blip r:embed="rId5">
            <a:alphaModFix/>
          </a:blip>
          <a:stretch>
            <a:fillRect/>
          </a:stretch>
        </p:blipFill>
        <p:spPr>
          <a:xfrm>
            <a:off x="6081176" y="627750"/>
            <a:ext cx="2468025" cy="4420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243425" y="1301750"/>
            <a:ext cx="8652000" cy="2232900"/>
          </a:xfrm>
          <a:prstGeom prst="rect">
            <a:avLst/>
          </a:prstGeom>
        </p:spPr>
        <p:txBody>
          <a:bodyPr anchorCtr="0" anchor="ctr" bIns="91425" lIns="91425" spcFirstLastPara="1" rIns="91425" wrap="square" tIns="91425">
            <a:normAutofit/>
          </a:bodyPr>
          <a:lstStyle/>
          <a:p>
            <a:pPr indent="0" lvl="0" marL="0" rtl="0" algn="l">
              <a:lnSpc>
                <a:spcPct val="150000"/>
              </a:lnSpc>
              <a:spcBef>
                <a:spcPts val="0"/>
              </a:spcBef>
              <a:spcAft>
                <a:spcPts val="0"/>
              </a:spcAft>
              <a:buNone/>
            </a:pPr>
            <a:r>
              <a:rPr b="1" lang="en" sz="1200">
                <a:solidFill>
                  <a:srgbClr val="000000"/>
                </a:solidFill>
                <a:latin typeface="Montserrat"/>
                <a:ea typeface="Montserrat"/>
                <a:cs typeface="Montserrat"/>
                <a:sym typeface="Montserrat"/>
              </a:rPr>
              <a:t>HealthBoost is a web and mobile app that offers personalized nutrition and workout plans based on users' dietary restrictions, health goals, and fitness levels. The app features an advanced algorithm that generates customized nutrition plans and offers recipe recommendations, meal planning, and real-time progress tracking. It integrates with popular fitness tracking devices and apps and provides exclusive premium content through a subscription-based model for businesses. The app's user-friendly interface, built with React Native, and secure backend, powered by Node.js and SQL, ensure a seamless and efficient user experience.</a:t>
            </a:r>
            <a:endParaRPr b="1" sz="1200">
              <a:latin typeface="Montserrat"/>
              <a:ea typeface="Montserrat"/>
              <a:cs typeface="Montserrat"/>
              <a:sym typeface="Montserrat"/>
            </a:endParaRPr>
          </a:p>
        </p:txBody>
      </p:sp>
      <p:sp>
        <p:nvSpPr>
          <p:cNvPr id="151" name="Google Shape;151;p27"/>
          <p:cNvSpPr txBox="1"/>
          <p:nvPr/>
        </p:nvSpPr>
        <p:spPr>
          <a:xfrm>
            <a:off x="1227675" y="359850"/>
            <a:ext cx="33021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rgbClr val="194484"/>
                </a:solidFill>
                <a:latin typeface="Montserrat"/>
                <a:ea typeface="Montserrat"/>
                <a:cs typeface="Montserrat"/>
                <a:sym typeface="Montserrat"/>
              </a:rPr>
              <a:t>Conclusion</a:t>
            </a:r>
            <a:r>
              <a:rPr b="1" lang="en" sz="1100">
                <a:solidFill>
                  <a:srgbClr val="194484"/>
                </a:solidFill>
                <a:latin typeface="Montserrat"/>
                <a:ea typeface="Montserrat"/>
                <a:cs typeface="Montserrat"/>
                <a:sym typeface="Montserrat"/>
              </a:rPr>
              <a:t>:</a:t>
            </a:r>
            <a:endParaRPr b="1" sz="1100">
              <a:solidFill>
                <a:srgbClr val="194484"/>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899575" y="3259650"/>
            <a:ext cx="5817900" cy="1584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0"/>
              </a:spcBef>
              <a:spcAft>
                <a:spcPts val="0"/>
              </a:spcAft>
              <a:buNone/>
            </a:pPr>
            <a:r>
              <a:t/>
            </a:r>
            <a:endParaRPr b="1" sz="1100">
              <a:solidFill>
                <a:srgbClr val="194484"/>
              </a:solidFill>
              <a:latin typeface="Montserrat"/>
              <a:ea typeface="Montserrat"/>
              <a:cs typeface="Montserrat"/>
              <a:sym typeface="Montserrat"/>
            </a:endParaRPr>
          </a:p>
          <a:p>
            <a:pPr indent="0" lvl="0" marL="0" rtl="0" algn="l">
              <a:spcBef>
                <a:spcPts val="0"/>
              </a:spcBef>
              <a:spcAft>
                <a:spcPts val="0"/>
              </a:spcAft>
              <a:buNone/>
            </a:pPr>
            <a:r>
              <a:t/>
            </a:r>
            <a:endParaRPr/>
          </a:p>
        </p:txBody>
      </p:sp>
      <p:sp>
        <p:nvSpPr>
          <p:cNvPr id="157" name="Google Shape;157;p28"/>
          <p:cNvSpPr txBox="1"/>
          <p:nvPr/>
        </p:nvSpPr>
        <p:spPr>
          <a:xfrm>
            <a:off x="264575" y="254000"/>
            <a:ext cx="363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58" name="Google Shape;158;p28"/>
          <p:cNvSpPr txBox="1"/>
          <p:nvPr/>
        </p:nvSpPr>
        <p:spPr>
          <a:xfrm>
            <a:off x="222250" y="857650"/>
            <a:ext cx="3471300" cy="71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rgbClr val="194484"/>
                </a:solidFill>
                <a:latin typeface="Montserrat"/>
                <a:ea typeface="Montserrat"/>
                <a:cs typeface="Montserrat"/>
                <a:sym typeface="Montserrat"/>
              </a:rPr>
              <a:t>                     </a:t>
            </a:r>
            <a:r>
              <a:rPr b="1" lang="en" sz="1800">
                <a:solidFill>
                  <a:srgbClr val="194484"/>
                </a:solidFill>
                <a:latin typeface="Montserrat"/>
                <a:ea typeface="Montserrat"/>
                <a:cs typeface="Montserrat"/>
                <a:sym typeface="Montserrat"/>
              </a:rPr>
              <a:t>Future Directions:</a:t>
            </a:r>
            <a:endParaRPr b="1" sz="1800">
              <a:solidFill>
                <a:srgbClr val="194484"/>
              </a:solidFill>
              <a:latin typeface="Montserrat"/>
              <a:ea typeface="Montserrat"/>
              <a:cs typeface="Montserrat"/>
              <a:sym typeface="Montserrat"/>
            </a:endParaRPr>
          </a:p>
          <a:p>
            <a:pPr indent="0" lvl="0" marL="0" rtl="0" algn="l">
              <a:spcBef>
                <a:spcPts val="0"/>
              </a:spcBef>
              <a:spcAft>
                <a:spcPts val="0"/>
              </a:spcAft>
              <a:buNone/>
            </a:pPr>
            <a:r>
              <a:t/>
            </a:r>
            <a:endParaRPr>
              <a:latin typeface="Average"/>
              <a:ea typeface="Average"/>
              <a:cs typeface="Average"/>
              <a:sym typeface="Average"/>
            </a:endParaRPr>
          </a:p>
        </p:txBody>
      </p:sp>
      <p:sp>
        <p:nvSpPr>
          <p:cNvPr id="159" name="Google Shape;159;p28"/>
          <p:cNvSpPr txBox="1"/>
          <p:nvPr/>
        </p:nvSpPr>
        <p:spPr>
          <a:xfrm>
            <a:off x="374700" y="1920425"/>
            <a:ext cx="8394600" cy="2031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200">
                <a:latin typeface="Montserrat"/>
                <a:ea typeface="Montserrat"/>
                <a:cs typeface="Montserrat"/>
                <a:sym typeface="Montserrat"/>
              </a:rPr>
              <a:t>HealthBoost has potential for further enhancements such as social features, machine learning and AI algorithms, and expansion to a global audience. </a:t>
            </a:r>
            <a:endParaRPr b="1" sz="1200">
              <a:latin typeface="Montserrat"/>
              <a:ea typeface="Montserrat"/>
              <a:cs typeface="Montserrat"/>
              <a:sym typeface="Montserrat"/>
            </a:endParaRPr>
          </a:p>
          <a:p>
            <a:pPr indent="0" lvl="0" marL="0" rtl="0" algn="l">
              <a:lnSpc>
                <a:spcPct val="150000"/>
              </a:lnSpc>
              <a:spcBef>
                <a:spcPts val="0"/>
              </a:spcBef>
              <a:spcAft>
                <a:spcPts val="0"/>
              </a:spcAft>
              <a:buNone/>
            </a:pPr>
            <a:r>
              <a:t/>
            </a:r>
            <a:endParaRPr b="1" sz="1200">
              <a:latin typeface="Montserrat"/>
              <a:ea typeface="Montserrat"/>
              <a:cs typeface="Montserrat"/>
              <a:sym typeface="Montserrat"/>
            </a:endParaRPr>
          </a:p>
          <a:p>
            <a:pPr indent="0" lvl="0" marL="0" rtl="0" algn="l">
              <a:lnSpc>
                <a:spcPct val="150000"/>
              </a:lnSpc>
              <a:spcBef>
                <a:spcPts val="0"/>
              </a:spcBef>
              <a:spcAft>
                <a:spcPts val="0"/>
              </a:spcAft>
              <a:buNone/>
            </a:pPr>
            <a:r>
              <a:rPr b="1" lang="en" sz="1200">
                <a:latin typeface="Montserrat"/>
                <a:ea typeface="Montserrat"/>
                <a:cs typeface="Montserrat"/>
                <a:sym typeface="Montserrat"/>
              </a:rPr>
              <a:t>Integrating with wearable devices and incorporating gamification elements can make the user experience more engaging. Overall, HealthBoost provides a comprehensive wellness solution with its advanced algorithm, real-time progress tracking, recipe recommendations, and user-friendly interface.</a:t>
            </a:r>
            <a:endParaRPr b="1" sz="12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987675" y="526350"/>
            <a:ext cx="7468500" cy="4090800"/>
          </a:xfrm>
          <a:prstGeom prst="rect">
            <a:avLst/>
          </a:prstGeom>
        </p:spPr>
        <p:txBody>
          <a:bodyPr anchorCtr="0" anchor="ctr" bIns="91425" lIns="91425" spcFirstLastPara="1" rIns="91425" wrap="square" tIns="91425">
            <a:normAutofit/>
          </a:bodyPr>
          <a:lstStyle/>
          <a:p>
            <a:pPr indent="171450" lvl="0" marL="0" rtl="0" algn="l">
              <a:spcBef>
                <a:spcPts val="0"/>
              </a:spcBef>
              <a:spcAft>
                <a:spcPts val="0"/>
              </a:spcAft>
              <a:buNone/>
            </a:pPr>
            <a:r>
              <a:rPr i="1" lang="en" sz="1000" u="sng">
                <a:solidFill>
                  <a:srgbClr val="000000"/>
                </a:solidFill>
                <a:latin typeface="Montserrat Medium"/>
                <a:ea typeface="Montserrat Medium"/>
                <a:cs typeface="Montserrat Medium"/>
                <a:sym typeface="Montserrat Medium"/>
              </a:rPr>
              <a:t>References</a:t>
            </a:r>
            <a:r>
              <a:rPr i="1" lang="en" sz="1000">
                <a:solidFill>
                  <a:srgbClr val="000000"/>
                </a:solidFill>
                <a:latin typeface="Montserrat Medium"/>
                <a:ea typeface="Montserrat Medium"/>
                <a:cs typeface="Montserrat Medium"/>
                <a:sym typeface="Montserrat Medium"/>
              </a:rPr>
              <a:t> </a:t>
            </a:r>
            <a:endParaRPr i="1" sz="1000">
              <a:solidFill>
                <a:srgbClr val="000000"/>
              </a:solidFill>
              <a:latin typeface="Montserrat Medium"/>
              <a:ea typeface="Montserrat Medium"/>
              <a:cs typeface="Montserrat Medium"/>
              <a:sym typeface="Montserrat Medium"/>
            </a:endParaRPr>
          </a:p>
          <a:p>
            <a:pPr indent="171450" lvl="0" marL="0" marR="385472" rtl="0" algn="l">
              <a:lnSpc>
                <a:spcPct val="110154"/>
              </a:lnSpc>
              <a:spcBef>
                <a:spcPts val="1921"/>
              </a:spcBef>
              <a:spcAft>
                <a:spcPts val="0"/>
              </a:spcAft>
              <a:buNone/>
            </a:pPr>
            <a:r>
              <a:rPr i="1" lang="en" sz="1000">
                <a:solidFill>
                  <a:srgbClr val="000000"/>
                </a:solidFill>
                <a:latin typeface="Montserrat Medium"/>
                <a:ea typeface="Montserrat Medium"/>
                <a:cs typeface="Montserrat Medium"/>
                <a:sym typeface="Montserrat Medium"/>
              </a:rPr>
              <a:t>[1] Easy Tiger Apps, LLC, Exerprise, Both in App and Google Play Store. March 2023 (Last Updated). </a:t>
            </a:r>
            <a:endParaRPr i="1" sz="1000">
              <a:solidFill>
                <a:srgbClr val="000000"/>
              </a:solidFill>
              <a:latin typeface="Montserrat Medium"/>
              <a:ea typeface="Montserrat Medium"/>
              <a:cs typeface="Montserrat Medium"/>
              <a:sym typeface="Montserrat Medium"/>
            </a:endParaRPr>
          </a:p>
          <a:p>
            <a:pPr indent="171450" lvl="0" marL="0" marR="376123" rtl="0" algn="l">
              <a:lnSpc>
                <a:spcPct val="110154"/>
              </a:lnSpc>
              <a:spcBef>
                <a:spcPts val="1789"/>
              </a:spcBef>
              <a:spcAft>
                <a:spcPts val="0"/>
              </a:spcAft>
              <a:buNone/>
            </a:pPr>
            <a:r>
              <a:rPr i="1" lang="en" sz="1000">
                <a:solidFill>
                  <a:srgbClr val="000000"/>
                </a:solidFill>
                <a:latin typeface="Montserrat Medium"/>
                <a:ea typeface="Montserrat Medium"/>
                <a:cs typeface="Montserrat Medium"/>
                <a:sym typeface="Montserrat Medium"/>
              </a:rPr>
              <a:t>[2] Zero: Fasting &amp; Health Tracker, Both in App and Google Play Store. April 2023 (Last Updated). </a:t>
            </a:r>
            <a:endParaRPr i="1" sz="1000">
              <a:solidFill>
                <a:srgbClr val="000000"/>
              </a:solidFill>
              <a:latin typeface="Montserrat Medium"/>
              <a:ea typeface="Montserrat Medium"/>
              <a:cs typeface="Montserrat Medium"/>
              <a:sym typeface="Montserrat Medium"/>
            </a:endParaRPr>
          </a:p>
          <a:p>
            <a:pPr indent="171450" lvl="0" marL="0" marR="437536" rtl="0" algn="l">
              <a:lnSpc>
                <a:spcPct val="110157"/>
              </a:lnSpc>
              <a:spcBef>
                <a:spcPts val="1789"/>
              </a:spcBef>
              <a:spcAft>
                <a:spcPts val="0"/>
              </a:spcAft>
              <a:buNone/>
            </a:pPr>
            <a:r>
              <a:rPr i="1" lang="en" sz="1000">
                <a:solidFill>
                  <a:srgbClr val="000000"/>
                </a:solidFill>
                <a:latin typeface="Montserrat Medium"/>
                <a:ea typeface="Montserrat Medium"/>
                <a:cs typeface="Montserrat Medium"/>
                <a:sym typeface="Montserrat Medium"/>
              </a:rPr>
              <a:t>[3] FastEasy: Intermittent Fasting, Peloton, Both in App and Google Play store. March 2023 (Last Updated). </a:t>
            </a:r>
            <a:endParaRPr i="1" sz="1000">
              <a:solidFill>
                <a:srgbClr val="000000"/>
              </a:solidFill>
              <a:latin typeface="Montserrat Medium"/>
              <a:ea typeface="Montserrat Medium"/>
              <a:cs typeface="Montserrat Medium"/>
              <a:sym typeface="Montserrat Medium"/>
            </a:endParaRPr>
          </a:p>
          <a:p>
            <a:pPr indent="171450" lvl="0" marL="0" marR="159901" rtl="0" algn="l">
              <a:lnSpc>
                <a:spcPct val="110157"/>
              </a:lnSpc>
              <a:spcBef>
                <a:spcPts val="1789"/>
              </a:spcBef>
              <a:spcAft>
                <a:spcPts val="0"/>
              </a:spcAft>
              <a:buNone/>
            </a:pPr>
            <a:r>
              <a:rPr i="1" lang="en" sz="1000">
                <a:solidFill>
                  <a:srgbClr val="000000"/>
                </a:solidFill>
                <a:latin typeface="Montserrat Medium"/>
                <a:ea typeface="Montserrat Medium"/>
                <a:cs typeface="Montserrat Medium"/>
                <a:sym typeface="Montserrat Medium"/>
              </a:rPr>
              <a:t>[4] Lose It! - Calorie Counter, Both in App and Google Play store. March  2022 (Last Updated) </a:t>
            </a:r>
            <a:endParaRPr i="1" sz="1000">
              <a:solidFill>
                <a:srgbClr val="000000"/>
              </a:solidFill>
              <a:latin typeface="Montserrat Medium"/>
              <a:ea typeface="Montserrat Medium"/>
              <a:cs typeface="Montserrat Medium"/>
              <a:sym typeface="Montserrat Medium"/>
            </a:endParaRPr>
          </a:p>
          <a:p>
            <a:pPr indent="171450" lvl="0" marL="0" marR="159901" rtl="0" algn="l">
              <a:lnSpc>
                <a:spcPct val="110157"/>
              </a:lnSpc>
              <a:spcBef>
                <a:spcPts val="1789"/>
              </a:spcBef>
              <a:spcAft>
                <a:spcPts val="0"/>
              </a:spcAft>
              <a:buNone/>
            </a:pPr>
            <a:r>
              <a:rPr i="1" lang="en" sz="1000">
                <a:solidFill>
                  <a:srgbClr val="000000"/>
                </a:solidFill>
                <a:latin typeface="Montserrat Medium"/>
                <a:ea typeface="Montserrat Medium"/>
                <a:cs typeface="Montserrat Medium"/>
                <a:sym typeface="Montserrat Medium"/>
              </a:rPr>
              <a:t>[5] Happy Scale -Weight Loss Tracker, Both in App and Google Play store. February  2023 (Last Updated) </a:t>
            </a:r>
            <a:endParaRPr sz="1000">
              <a:solidFill>
                <a:srgbClr val="000000"/>
              </a:solidFill>
              <a:latin typeface="Montserrat SemiBold"/>
              <a:ea typeface="Montserrat SemiBold"/>
              <a:cs typeface="Montserrat SemiBold"/>
              <a:sym typeface="Montserrat SemiBold"/>
            </a:endParaRPr>
          </a:p>
          <a:p>
            <a:pPr indent="171450" lvl="0" marL="0" marR="159901" rtl="0" algn="l">
              <a:lnSpc>
                <a:spcPct val="110157"/>
              </a:lnSpc>
              <a:spcBef>
                <a:spcPts val="1789"/>
              </a:spcBef>
              <a:spcAft>
                <a:spcPts val="0"/>
              </a:spcAft>
              <a:buNone/>
            </a:pPr>
            <a:r>
              <a:rPr i="1" lang="en" sz="1000">
                <a:solidFill>
                  <a:srgbClr val="000000"/>
                </a:solidFill>
                <a:latin typeface="Montserrat Medium"/>
                <a:ea typeface="Montserrat Medium"/>
                <a:cs typeface="Montserrat Medium"/>
                <a:sym typeface="Montserrat Medium"/>
              </a:rPr>
              <a:t>[6] Noom - Healthy Weight Loss, Both in App and Google Play store. March  2023 (Last Updated) </a:t>
            </a:r>
            <a:endParaRPr sz="1000">
              <a:solidFill>
                <a:srgbClr val="000000"/>
              </a:solidFill>
              <a:latin typeface="Montserrat SemiBold"/>
              <a:ea typeface="Montserrat SemiBold"/>
              <a:cs typeface="Montserrat SemiBold"/>
              <a:sym typeface="Montserrat SemiBold"/>
            </a:endParaRPr>
          </a:p>
          <a:p>
            <a:pPr indent="0" lvl="0" marL="0" marR="159901" rtl="0" algn="l">
              <a:lnSpc>
                <a:spcPct val="110157"/>
              </a:lnSpc>
              <a:spcBef>
                <a:spcPts val="1789"/>
              </a:spcBef>
              <a:spcAft>
                <a:spcPts val="0"/>
              </a:spcAft>
              <a:buNone/>
            </a:pPr>
            <a:r>
              <a:t/>
            </a:r>
            <a:endParaRPr i="1" sz="1000">
              <a:solidFill>
                <a:srgbClr val="000000"/>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243425" y="285750"/>
            <a:ext cx="8551200" cy="4476900"/>
          </a:xfrm>
          <a:prstGeom prst="rect">
            <a:avLst/>
          </a:prstGeom>
          <a:solidFill>
            <a:schemeClr val="dk1"/>
          </a:solidFill>
        </p:spPr>
        <p:txBody>
          <a:bodyPr anchorCtr="0" anchor="t" bIns="91425" lIns="91425" spcFirstLastPara="1" rIns="91425" wrap="square" tIns="91425">
            <a:normAutofit/>
          </a:bodyPr>
          <a:lstStyle/>
          <a:p>
            <a:pPr indent="0" lvl="0" marL="0" rtl="0" algn="ctr">
              <a:lnSpc>
                <a:spcPct val="100000"/>
              </a:lnSpc>
              <a:spcBef>
                <a:spcPts val="1200"/>
              </a:spcBef>
              <a:spcAft>
                <a:spcPts val="0"/>
              </a:spcAft>
              <a:buNone/>
            </a:pPr>
            <a:r>
              <a:rPr b="1" lang="en" sz="1900">
                <a:solidFill>
                  <a:srgbClr val="194484"/>
                </a:solidFill>
                <a:latin typeface="Montserrat"/>
                <a:ea typeface="Montserrat"/>
                <a:cs typeface="Montserrat"/>
                <a:sym typeface="Montserrat"/>
              </a:rPr>
              <a:t>Title: HealthBoost</a:t>
            </a:r>
            <a:endParaRPr b="1" sz="1000">
              <a:solidFill>
                <a:srgbClr val="000000"/>
              </a:solidFill>
              <a:latin typeface="Montserrat"/>
              <a:ea typeface="Montserrat"/>
              <a:cs typeface="Montserrat"/>
              <a:sym typeface="Montserrat"/>
            </a:endParaRPr>
          </a:p>
          <a:p>
            <a:pPr indent="0" lvl="0" marL="0" rtl="0" algn="ctr">
              <a:lnSpc>
                <a:spcPct val="100000"/>
              </a:lnSpc>
              <a:spcBef>
                <a:spcPts val="1200"/>
              </a:spcBef>
              <a:spcAft>
                <a:spcPts val="0"/>
              </a:spcAft>
              <a:buNone/>
            </a:pPr>
            <a:r>
              <a:rPr b="1" lang="en" sz="1000">
                <a:solidFill>
                  <a:srgbClr val="000000"/>
                </a:solidFill>
                <a:latin typeface="Montserrat"/>
                <a:ea typeface="Montserrat"/>
                <a:cs typeface="Montserrat"/>
                <a:sym typeface="Montserrat"/>
              </a:rPr>
              <a:t>A Personalized Nutrition and Workout App for Improved Health and Wellness.</a:t>
            </a:r>
            <a:endParaRPr b="1" sz="1000">
              <a:solidFill>
                <a:srgbClr val="000000"/>
              </a:solidFill>
              <a:latin typeface="Montserrat"/>
              <a:ea typeface="Montserrat"/>
              <a:cs typeface="Montserrat"/>
              <a:sym typeface="Montserrat"/>
            </a:endParaRPr>
          </a:p>
          <a:p>
            <a:pPr indent="0" lvl="0" marL="0" rtl="0" algn="l">
              <a:spcBef>
                <a:spcPts val="1200"/>
              </a:spcBef>
              <a:spcAft>
                <a:spcPts val="0"/>
              </a:spcAft>
              <a:buNone/>
            </a:pPr>
            <a:r>
              <a:rPr b="1" lang="en" sz="1100">
                <a:solidFill>
                  <a:srgbClr val="194484"/>
                </a:solidFill>
                <a:latin typeface="Montserrat"/>
                <a:ea typeface="Montserrat"/>
                <a:cs typeface="Montserrat"/>
                <a:sym typeface="Montserrat"/>
              </a:rPr>
              <a:t> Introduction:</a:t>
            </a:r>
            <a:endParaRPr b="1" sz="1100">
              <a:solidFill>
                <a:srgbClr val="194484"/>
              </a:solidFill>
              <a:latin typeface="Montserrat"/>
              <a:ea typeface="Montserrat"/>
              <a:cs typeface="Montserrat"/>
              <a:sym typeface="Montserrat"/>
            </a:endParaRPr>
          </a:p>
          <a:p>
            <a:pPr indent="0" lvl="0" marL="0" rtl="0" algn="l">
              <a:spcBef>
                <a:spcPts val="0"/>
              </a:spcBef>
              <a:spcAft>
                <a:spcPts val="0"/>
              </a:spcAft>
              <a:buNone/>
            </a:pPr>
            <a:r>
              <a:rPr b="1" lang="en" sz="1100">
                <a:solidFill>
                  <a:srgbClr val="194484"/>
                </a:solidFill>
                <a:latin typeface="Montserrat"/>
                <a:ea typeface="Montserrat"/>
                <a:cs typeface="Montserrat"/>
                <a:sym typeface="Montserrat"/>
              </a:rPr>
              <a:t> </a:t>
            </a:r>
            <a:endParaRPr b="1" sz="1100">
              <a:solidFill>
                <a:srgbClr val="194484"/>
              </a:solidFill>
              <a:latin typeface="Montserrat"/>
              <a:ea typeface="Montserrat"/>
              <a:cs typeface="Montserrat"/>
              <a:sym typeface="Montserrat"/>
            </a:endParaRPr>
          </a:p>
          <a:p>
            <a:pPr indent="0" lvl="0" marL="0" rtl="0" algn="l">
              <a:spcBef>
                <a:spcPts val="0"/>
              </a:spcBef>
              <a:spcAft>
                <a:spcPts val="0"/>
              </a:spcAft>
              <a:buNone/>
            </a:pPr>
            <a:r>
              <a:rPr lang="en" sz="1100">
                <a:solidFill>
                  <a:srgbClr val="000000"/>
                </a:solidFill>
                <a:latin typeface="Montserrat SemiBold"/>
                <a:ea typeface="Montserrat SemiBold"/>
                <a:cs typeface="Montserrat SemiBold"/>
                <a:sym typeface="Montserrat SemiBold"/>
              </a:rPr>
              <a:t>Health-Boost is a personalized nutrition and workout app designed for individuals looking to improve their health and wellness. This interim report provides an update on the progress of its development, including an overview of the app's purpose, motivation, and key technologies used.</a:t>
            </a:r>
            <a:endParaRPr sz="1100">
              <a:solidFill>
                <a:srgbClr val="000000"/>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100">
              <a:solidFill>
                <a:srgbClr val="000000"/>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en" sz="1100">
                <a:solidFill>
                  <a:srgbClr val="000000"/>
                </a:solidFill>
                <a:latin typeface="Montserrat SemiBold"/>
                <a:ea typeface="Montserrat SemiBold"/>
                <a:cs typeface="Montserrat SemiBold"/>
                <a:sym typeface="Montserrat SemiBold"/>
              </a:rPr>
              <a:t> </a:t>
            </a:r>
            <a:endParaRPr sz="1100">
              <a:solidFill>
                <a:srgbClr val="000000"/>
              </a:solidFill>
              <a:latin typeface="Montserrat SemiBold"/>
              <a:ea typeface="Montserrat SemiBold"/>
              <a:cs typeface="Montserrat SemiBold"/>
              <a:sym typeface="Montserrat SemiBold"/>
            </a:endParaRPr>
          </a:p>
          <a:p>
            <a:pPr indent="0" lvl="0" marL="0" rtl="0" algn="l">
              <a:spcBef>
                <a:spcPts val="0"/>
              </a:spcBef>
              <a:spcAft>
                <a:spcPts val="0"/>
              </a:spcAft>
              <a:buNone/>
            </a:pPr>
            <a:r>
              <a:rPr b="1" lang="en" sz="1100">
                <a:solidFill>
                  <a:srgbClr val="194484"/>
                </a:solidFill>
                <a:latin typeface="Montserrat"/>
                <a:ea typeface="Montserrat"/>
                <a:cs typeface="Montserrat"/>
                <a:sym typeface="Montserrat"/>
              </a:rPr>
              <a:t>Big Picture:</a:t>
            </a:r>
            <a:endParaRPr b="1" sz="1100">
              <a:solidFill>
                <a:srgbClr val="194484"/>
              </a:solidFill>
              <a:latin typeface="Montserrat"/>
              <a:ea typeface="Montserrat"/>
              <a:cs typeface="Montserrat"/>
              <a:sym typeface="Montserrat"/>
            </a:endParaRPr>
          </a:p>
          <a:p>
            <a:pPr indent="0" lvl="0" marL="0" rtl="0" algn="l">
              <a:spcBef>
                <a:spcPts val="0"/>
              </a:spcBef>
              <a:spcAft>
                <a:spcPts val="0"/>
              </a:spcAft>
              <a:buNone/>
            </a:pPr>
            <a:r>
              <a:t/>
            </a:r>
            <a:endParaRPr b="1" sz="1100">
              <a:solidFill>
                <a:srgbClr val="194484"/>
              </a:solidFill>
              <a:latin typeface="Montserrat"/>
              <a:ea typeface="Montserrat"/>
              <a:cs typeface="Montserrat"/>
              <a:sym typeface="Montserrat"/>
            </a:endParaRPr>
          </a:p>
          <a:p>
            <a:pPr indent="457200" lvl="0" marL="0" rtl="0" algn="l">
              <a:spcBef>
                <a:spcPts val="0"/>
              </a:spcBef>
              <a:spcAft>
                <a:spcPts val="0"/>
              </a:spcAft>
              <a:buNone/>
            </a:pPr>
            <a:r>
              <a:rPr lang="en" sz="1100">
                <a:solidFill>
                  <a:srgbClr val="000000"/>
                </a:solidFill>
                <a:latin typeface="Montserrat SemiBold"/>
                <a:ea typeface="Montserrat SemiBold"/>
                <a:cs typeface="Montserrat SemiBold"/>
                <a:sym typeface="Montserrat SemiBold"/>
              </a:rPr>
              <a:t>Health-Boost is a personalized nutrition and workout app designed for individuals looking to improve their health and wellness. This interim report provides an update on the progress of its development, including an overview of the app's purpose, motivation, and key technologies used.</a:t>
            </a:r>
            <a:endParaRPr sz="1100">
              <a:solidFill>
                <a:srgbClr val="000000"/>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en" sz="1200">
                <a:solidFill>
                  <a:srgbClr val="000000"/>
                </a:solidFill>
                <a:latin typeface="Montserrat SemiBold"/>
                <a:ea typeface="Montserrat SemiBold"/>
                <a:cs typeface="Montserrat SemiBold"/>
                <a:sym typeface="Montserrat SemiBold"/>
              </a:rPr>
              <a:t> </a:t>
            </a:r>
            <a:endParaRPr sz="1200">
              <a:solidFill>
                <a:srgbClr val="000000"/>
              </a:solidFill>
              <a:latin typeface="Montserrat SemiBold"/>
              <a:ea typeface="Montserrat SemiBold"/>
              <a:cs typeface="Montserrat SemiBold"/>
              <a:sym typeface="Montserrat SemiBold"/>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275175" y="306925"/>
            <a:ext cx="8562000" cy="44766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0"/>
              </a:spcAft>
              <a:buNone/>
            </a:pPr>
            <a:r>
              <a:t/>
            </a:r>
            <a:endParaRPr b="1" sz="1200">
              <a:solidFill>
                <a:srgbClr val="194484"/>
              </a:solidFill>
              <a:latin typeface="Montserrat"/>
              <a:ea typeface="Montserrat"/>
              <a:cs typeface="Montserrat"/>
              <a:sym typeface="Montserrat"/>
            </a:endParaRPr>
          </a:p>
          <a:p>
            <a:pPr indent="0" lvl="0" marL="0" rtl="0" algn="l">
              <a:spcBef>
                <a:spcPts val="0"/>
              </a:spcBef>
              <a:spcAft>
                <a:spcPts val="0"/>
              </a:spcAft>
              <a:buNone/>
            </a:pPr>
            <a:r>
              <a:t/>
            </a:r>
            <a:endParaRPr b="1" sz="1200">
              <a:solidFill>
                <a:srgbClr val="194484"/>
              </a:solidFill>
              <a:latin typeface="Montserrat"/>
              <a:ea typeface="Montserrat"/>
              <a:cs typeface="Montserrat"/>
              <a:sym typeface="Montserrat"/>
            </a:endParaRPr>
          </a:p>
          <a:p>
            <a:pPr indent="0" lvl="0" marL="0" rtl="0" algn="l">
              <a:spcBef>
                <a:spcPts val="0"/>
              </a:spcBef>
              <a:spcAft>
                <a:spcPts val="0"/>
              </a:spcAft>
              <a:buNone/>
            </a:pPr>
            <a:r>
              <a:rPr b="1" lang="en" sz="1200">
                <a:solidFill>
                  <a:srgbClr val="194484"/>
                </a:solidFill>
                <a:latin typeface="Montserrat"/>
                <a:ea typeface="Montserrat"/>
                <a:cs typeface="Montserrat"/>
                <a:sym typeface="Montserrat"/>
              </a:rPr>
              <a:t>Motivation:</a:t>
            </a:r>
            <a:endParaRPr b="1" sz="1200">
              <a:solidFill>
                <a:srgbClr val="194484"/>
              </a:solidFill>
              <a:latin typeface="Montserrat"/>
              <a:ea typeface="Montserrat"/>
              <a:cs typeface="Montserrat"/>
              <a:sym typeface="Montserrat"/>
            </a:endParaRPr>
          </a:p>
          <a:p>
            <a:pPr indent="0" lvl="0" marL="0" rtl="0" algn="l">
              <a:spcBef>
                <a:spcPts val="0"/>
              </a:spcBef>
              <a:spcAft>
                <a:spcPts val="0"/>
              </a:spcAft>
              <a:buNone/>
            </a:pPr>
            <a:r>
              <a:t/>
            </a:r>
            <a:endParaRPr b="1" sz="1200">
              <a:solidFill>
                <a:srgbClr val="194484"/>
              </a:solidFill>
              <a:latin typeface="Montserrat"/>
              <a:ea typeface="Montserrat"/>
              <a:cs typeface="Montserrat"/>
              <a:sym typeface="Montserrat"/>
            </a:endParaRPr>
          </a:p>
          <a:p>
            <a:pPr indent="457200" lvl="0" marL="0" rtl="0" algn="l">
              <a:spcBef>
                <a:spcPts val="0"/>
              </a:spcBef>
              <a:spcAft>
                <a:spcPts val="0"/>
              </a:spcAft>
              <a:buNone/>
            </a:pPr>
            <a:r>
              <a:rPr lang="en" sz="1200">
                <a:solidFill>
                  <a:srgbClr val="000000"/>
                </a:solidFill>
                <a:latin typeface="Montserrat SemiBold"/>
                <a:ea typeface="Montserrat SemiBold"/>
                <a:cs typeface="Montserrat SemiBold"/>
                <a:sym typeface="Montserrat SemiBold"/>
              </a:rPr>
              <a:t>The motivation behind the Health-Boost app is to address the need for personalized nutrition and workout plans, providing a comprehensive wellness solution that meets users' specific needs and preferences. Its personalized plans, based on dietary restrictions, health goals, and fitness level, make it easier for users to achieve their health and wellness goals.</a:t>
            </a:r>
            <a:endParaRPr sz="1200">
              <a:solidFill>
                <a:srgbClr val="000000"/>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200">
              <a:solidFill>
                <a:srgbClr val="000000"/>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200">
              <a:solidFill>
                <a:srgbClr val="000000"/>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200">
              <a:solidFill>
                <a:srgbClr val="000000"/>
              </a:solidFill>
              <a:latin typeface="Montserrat SemiBold"/>
              <a:ea typeface="Montserrat SemiBold"/>
              <a:cs typeface="Montserrat SemiBold"/>
              <a:sym typeface="Montserrat SemiBold"/>
            </a:endParaRPr>
          </a:p>
          <a:p>
            <a:pPr indent="0" lvl="0" marL="0" rtl="0" algn="l">
              <a:spcBef>
                <a:spcPts val="0"/>
              </a:spcBef>
              <a:spcAft>
                <a:spcPts val="0"/>
              </a:spcAft>
              <a:buNone/>
            </a:pPr>
            <a:r>
              <a:rPr b="1" lang="en" sz="1200">
                <a:solidFill>
                  <a:srgbClr val="194484"/>
                </a:solidFill>
                <a:latin typeface="Montserrat"/>
                <a:ea typeface="Montserrat"/>
                <a:cs typeface="Montserrat"/>
                <a:sym typeface="Montserrat"/>
              </a:rPr>
              <a:t>Key Technologies:</a:t>
            </a:r>
            <a:endParaRPr b="1" sz="1200">
              <a:solidFill>
                <a:srgbClr val="194484"/>
              </a:solidFill>
              <a:latin typeface="Montserrat"/>
              <a:ea typeface="Montserrat"/>
              <a:cs typeface="Montserrat"/>
              <a:sym typeface="Montserrat"/>
            </a:endParaRPr>
          </a:p>
          <a:p>
            <a:pPr indent="0" lvl="0" marL="0" rtl="0" algn="l">
              <a:spcBef>
                <a:spcPts val="0"/>
              </a:spcBef>
              <a:spcAft>
                <a:spcPts val="0"/>
              </a:spcAft>
              <a:buNone/>
            </a:pPr>
            <a:r>
              <a:t/>
            </a:r>
            <a:endParaRPr b="1" sz="1200">
              <a:solidFill>
                <a:srgbClr val="194484"/>
              </a:solidFill>
              <a:latin typeface="Montserrat"/>
              <a:ea typeface="Montserrat"/>
              <a:cs typeface="Montserrat"/>
              <a:sym typeface="Montserrat"/>
            </a:endParaRPr>
          </a:p>
          <a:p>
            <a:pPr indent="457200" lvl="0" marL="0" rtl="0" algn="l">
              <a:spcBef>
                <a:spcPts val="0"/>
              </a:spcBef>
              <a:spcAft>
                <a:spcPts val="0"/>
              </a:spcAft>
              <a:buNone/>
            </a:pPr>
            <a:r>
              <a:rPr lang="en" sz="1200">
                <a:solidFill>
                  <a:srgbClr val="000000"/>
                </a:solidFill>
                <a:latin typeface="Montserrat SemiBold"/>
                <a:ea typeface="Montserrat SemiBold"/>
                <a:cs typeface="Montserrat SemiBold"/>
                <a:sym typeface="Montserrat SemiBold"/>
              </a:rPr>
              <a:t>The Health-Boost app utilizes React Native for the front-end and Node.js for the back-end, along with SQL for the database and RESTful API for secure data transfer. These key technologies provide a scalable and efficient way to develop mobile and web applications with a single codebase.</a:t>
            </a:r>
            <a:endParaRPr sz="1200">
              <a:solidFill>
                <a:srgbClr val="000000"/>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200">
              <a:solidFill>
                <a:srgbClr val="000000"/>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200">
              <a:solidFill>
                <a:srgbClr val="000000"/>
              </a:solidFill>
              <a:latin typeface="Montserrat SemiBold"/>
              <a:ea typeface="Montserrat SemiBold"/>
              <a:cs typeface="Montserrat SemiBold"/>
              <a:sym typeface="Montserrat SemiBold"/>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400050" y="328075"/>
            <a:ext cx="8289000" cy="45720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194484"/>
                </a:solidFill>
                <a:latin typeface="Montserrat"/>
                <a:ea typeface="Montserrat"/>
                <a:cs typeface="Montserrat"/>
                <a:sym typeface="Montserrat"/>
              </a:rPr>
              <a:t>Detailed Key Technologies (How/Why we used):</a:t>
            </a:r>
            <a:endParaRPr b="1" sz="1200">
              <a:solidFill>
                <a:srgbClr val="194484"/>
              </a:solidFill>
              <a:latin typeface="Montserrat"/>
              <a:ea typeface="Montserrat"/>
              <a:cs typeface="Montserrat"/>
              <a:sym typeface="Montserrat"/>
            </a:endParaRPr>
          </a:p>
          <a:p>
            <a:pPr indent="0" lvl="0" marL="0" rtl="0" algn="l">
              <a:spcBef>
                <a:spcPts val="0"/>
              </a:spcBef>
              <a:spcAft>
                <a:spcPts val="0"/>
              </a:spcAft>
              <a:buNone/>
            </a:pPr>
            <a:r>
              <a:t/>
            </a:r>
            <a:endParaRPr sz="1100">
              <a:solidFill>
                <a:srgbClr val="000000"/>
              </a:solidFill>
              <a:latin typeface="Montserrat SemiBold"/>
              <a:ea typeface="Montserrat SemiBold"/>
              <a:cs typeface="Montserrat SemiBold"/>
              <a:sym typeface="Montserrat SemiBold"/>
            </a:endParaRPr>
          </a:p>
          <a:p>
            <a:pPr indent="0" lvl="0" marL="0" rtl="0" algn="l">
              <a:spcBef>
                <a:spcPts val="0"/>
              </a:spcBef>
              <a:spcAft>
                <a:spcPts val="0"/>
              </a:spcAft>
              <a:buNone/>
            </a:pPr>
            <a:r>
              <a:rPr b="1" i="1" lang="en" sz="1100">
                <a:solidFill>
                  <a:srgbClr val="000000"/>
                </a:solidFill>
                <a:latin typeface="Montserrat"/>
                <a:ea typeface="Montserrat"/>
                <a:cs typeface="Montserrat"/>
                <a:sym typeface="Montserrat"/>
              </a:rPr>
              <a:t>React Native: </a:t>
            </a:r>
            <a:endParaRPr b="1" i="1" sz="1100">
              <a:solidFill>
                <a:srgbClr val="000000"/>
              </a:solidFill>
              <a:latin typeface="Montserrat"/>
              <a:ea typeface="Montserrat"/>
              <a:cs typeface="Montserrat"/>
              <a:sym typeface="Montserrat"/>
            </a:endParaRPr>
          </a:p>
          <a:p>
            <a:pPr indent="0" lvl="0" marL="0" rtl="0" algn="l">
              <a:spcBef>
                <a:spcPts val="0"/>
              </a:spcBef>
              <a:spcAft>
                <a:spcPts val="0"/>
              </a:spcAft>
              <a:buNone/>
            </a:pPr>
            <a:r>
              <a:rPr lang="en" sz="1100">
                <a:solidFill>
                  <a:srgbClr val="000000"/>
                </a:solidFill>
                <a:latin typeface="Montserrat"/>
                <a:ea typeface="Montserrat"/>
                <a:cs typeface="Montserrat"/>
                <a:sym typeface="Montserrat"/>
              </a:rPr>
              <a:t>is a cross-platform JavaScript framework used for building mobile applications, providing an efficient way for the development and deployment of such apps. It's being used for the front-end of HealthBoost to create a seamless user experience on both web and mobile devices, allowing for easy customization of UI components to ensure a user-friendly and intuitive interface.</a:t>
            </a:r>
            <a:endParaRPr sz="11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i="1" sz="1100">
              <a:solidFill>
                <a:srgbClr val="000000"/>
              </a:solidFill>
              <a:latin typeface="Montserrat SemiBold"/>
              <a:ea typeface="Montserrat SemiBold"/>
              <a:cs typeface="Montserrat SemiBold"/>
              <a:sym typeface="Montserrat SemiBold"/>
            </a:endParaRPr>
          </a:p>
          <a:p>
            <a:pPr indent="0" lvl="0" marL="0" rtl="0" algn="l">
              <a:spcBef>
                <a:spcPts val="0"/>
              </a:spcBef>
              <a:spcAft>
                <a:spcPts val="0"/>
              </a:spcAft>
              <a:buNone/>
            </a:pPr>
            <a:r>
              <a:rPr b="1" i="1" lang="en" sz="1100">
                <a:solidFill>
                  <a:srgbClr val="000000"/>
                </a:solidFill>
                <a:latin typeface="Montserrat"/>
                <a:ea typeface="Montserrat"/>
                <a:cs typeface="Montserrat"/>
                <a:sym typeface="Montserrat"/>
              </a:rPr>
              <a:t>Node.js: </a:t>
            </a:r>
            <a:r>
              <a:rPr i="1" lang="en" sz="1100">
                <a:solidFill>
                  <a:srgbClr val="000000"/>
                </a:solidFill>
                <a:latin typeface="Montserrat"/>
                <a:ea typeface="Montserrat"/>
                <a:cs typeface="Montserrat"/>
                <a:sym typeface="Montserrat"/>
              </a:rPr>
              <a:t>is a server-side environment built on Chrome's V8 JavaScript engine, offering a fast and scalable solution for server-side scripting. It's being used to develop the backend of HealthBoost, providing non-blocking I/O operations, making it ideal for handling a large volume of requests and data.</a:t>
            </a:r>
            <a:endParaRPr i="1" sz="11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i="1" sz="1100">
              <a:solidFill>
                <a:srgbClr val="000000"/>
              </a:solidFill>
              <a:latin typeface="Montserrat"/>
              <a:ea typeface="Montserrat"/>
              <a:cs typeface="Montserrat"/>
              <a:sym typeface="Montserrat"/>
            </a:endParaRPr>
          </a:p>
          <a:p>
            <a:pPr indent="0" lvl="0" marL="0" rtl="0" algn="l">
              <a:spcBef>
                <a:spcPts val="0"/>
              </a:spcBef>
              <a:spcAft>
                <a:spcPts val="0"/>
              </a:spcAft>
              <a:buNone/>
            </a:pPr>
            <a:r>
              <a:rPr b="1" i="1" lang="en" sz="1100">
                <a:solidFill>
                  <a:srgbClr val="000000"/>
                </a:solidFill>
                <a:latin typeface="Montserrat"/>
                <a:ea typeface="Montserrat"/>
                <a:cs typeface="Montserrat"/>
                <a:sym typeface="Montserrat"/>
              </a:rPr>
              <a:t>SQL: </a:t>
            </a:r>
            <a:r>
              <a:rPr i="1" lang="en" sz="1100">
                <a:solidFill>
                  <a:srgbClr val="000000"/>
                </a:solidFill>
                <a:latin typeface="Montserrat"/>
                <a:ea typeface="Montserrat"/>
                <a:cs typeface="Montserrat"/>
                <a:sym typeface="Montserrat"/>
              </a:rPr>
              <a:t> is a standard language for managing relational databases, providing a reliable and efficient way to manage data. It's being used to build the database for the HealthBoost app, which requires storing and managing sensitive user data, as SQL databases are known for their scalability, security, and ease of use.</a:t>
            </a:r>
            <a:endParaRPr i="1" sz="1100">
              <a:solidFill>
                <a:srgbClr val="000000"/>
              </a:solidFill>
              <a:latin typeface="Montserrat"/>
              <a:ea typeface="Montserrat"/>
              <a:cs typeface="Montserrat"/>
              <a:sym typeface="Montserrat"/>
            </a:endParaRPr>
          </a:p>
          <a:p>
            <a:pPr indent="0" lvl="0" marL="457200" rtl="0" algn="l">
              <a:spcBef>
                <a:spcPts val="0"/>
              </a:spcBef>
              <a:spcAft>
                <a:spcPts val="0"/>
              </a:spcAft>
              <a:buNone/>
            </a:pPr>
            <a:r>
              <a:rPr i="1" lang="en" sz="1100">
                <a:solidFill>
                  <a:srgbClr val="000000"/>
                </a:solidFill>
                <a:latin typeface="Montserrat SemiBold"/>
                <a:ea typeface="Montserrat SemiBold"/>
                <a:cs typeface="Montserrat SemiBold"/>
                <a:sym typeface="Montserrat SemiBold"/>
              </a:rPr>
              <a:t> </a:t>
            </a:r>
            <a:endParaRPr i="1" sz="1100">
              <a:solidFill>
                <a:srgbClr val="000000"/>
              </a:solidFill>
              <a:latin typeface="Montserrat SemiBold"/>
              <a:ea typeface="Montserrat SemiBold"/>
              <a:cs typeface="Montserrat SemiBold"/>
              <a:sym typeface="Montserrat SemiBold"/>
            </a:endParaRPr>
          </a:p>
          <a:p>
            <a:pPr indent="0" lvl="0" marL="0" rtl="0" algn="l">
              <a:spcBef>
                <a:spcPts val="0"/>
              </a:spcBef>
              <a:spcAft>
                <a:spcPts val="0"/>
              </a:spcAft>
              <a:buNone/>
            </a:pPr>
            <a:r>
              <a:rPr b="1" i="1" lang="en" sz="1100">
                <a:solidFill>
                  <a:srgbClr val="000000"/>
                </a:solidFill>
                <a:latin typeface="Montserrat"/>
                <a:ea typeface="Montserrat"/>
                <a:cs typeface="Montserrat"/>
                <a:sym typeface="Montserrat"/>
              </a:rPr>
              <a:t>RESTful API:  </a:t>
            </a:r>
            <a:r>
              <a:rPr i="1" lang="en" sz="1100">
                <a:solidFill>
                  <a:srgbClr val="000000"/>
                </a:solidFill>
                <a:latin typeface="Montserrat"/>
                <a:ea typeface="Montserrat"/>
                <a:cs typeface="Montserrat"/>
                <a:sym typeface="Montserrat"/>
              </a:rPr>
              <a:t>is a standard architectural style for building web services, allowing for a lightweight and scalable way to transmit data between different components of an app. It's being used to communicate between the front-end and back-end of HealthBoost, supporting a wide range of programming languages and platforms, making it easy to integrate with other tools and services.</a:t>
            </a:r>
            <a:endParaRPr i="1" sz="1100">
              <a:solidFill>
                <a:srgbClr val="000000"/>
              </a:solidFill>
              <a:latin typeface="Montserrat"/>
              <a:ea typeface="Montserrat"/>
              <a:cs typeface="Montserrat"/>
              <a:sym typeface="Montserrat"/>
            </a:endParaRPr>
          </a:p>
          <a:p>
            <a:pPr indent="0" lvl="0" marL="0" rtl="0" algn="l">
              <a:spcBef>
                <a:spcPts val="0"/>
              </a:spcBef>
              <a:spcAft>
                <a:spcPts val="1200"/>
              </a:spcAft>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28075" y="359850"/>
            <a:ext cx="8403300" cy="4423800"/>
          </a:xfrm>
          <a:prstGeom prst="rect">
            <a:avLst/>
          </a:prstGeom>
          <a:solidFill>
            <a:schemeClr val="dk1"/>
          </a:solidFill>
        </p:spPr>
        <p:txBody>
          <a:bodyPr anchorCtr="0" anchor="ctr" bIns="91425" lIns="91425" spcFirstLastPara="1" rIns="91425" wrap="square" tIns="91425">
            <a:normAutofit/>
          </a:bodyPr>
          <a:lstStyle/>
          <a:p>
            <a:pPr indent="0" lvl="0" marL="457200" rtl="0" algn="l">
              <a:lnSpc>
                <a:spcPct val="115000"/>
              </a:lnSpc>
              <a:spcBef>
                <a:spcPts val="0"/>
              </a:spcBef>
              <a:spcAft>
                <a:spcPts val="0"/>
              </a:spcAft>
              <a:buNone/>
            </a:pPr>
            <a:r>
              <a:t/>
            </a:r>
            <a:endParaRPr i="1" sz="1200">
              <a:solidFill>
                <a:srgbClr val="000000"/>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i="1" sz="1200">
              <a:solidFill>
                <a:srgbClr val="000000"/>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i="1" sz="1200">
              <a:solidFill>
                <a:srgbClr val="000000"/>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i="1" sz="1200">
              <a:solidFill>
                <a:srgbClr val="000000"/>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i="1" sz="1200">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i="1" sz="1200">
              <a:solidFill>
                <a:srgbClr val="000000"/>
              </a:solidFill>
              <a:latin typeface="Montserrat"/>
              <a:ea typeface="Montserrat"/>
              <a:cs typeface="Montserrat"/>
              <a:sym typeface="Montserrat"/>
            </a:endParaRPr>
          </a:p>
          <a:p>
            <a:pPr indent="-317500" lvl="0" marL="457200" rtl="0" algn="l">
              <a:spcBef>
                <a:spcPts val="245"/>
              </a:spcBef>
              <a:spcAft>
                <a:spcPts val="0"/>
              </a:spcAft>
              <a:buClr>
                <a:srgbClr val="000000"/>
              </a:buClr>
              <a:buSzPts val="1400"/>
              <a:buFont typeface="Montserrat"/>
              <a:buChar char="●"/>
            </a:pPr>
            <a:r>
              <a:rPr b="1" lang="en" sz="1500">
                <a:solidFill>
                  <a:srgbClr val="194484"/>
                </a:solidFill>
                <a:highlight>
                  <a:srgbClr val="FFFFFF"/>
                </a:highlight>
                <a:latin typeface="Montserrat"/>
                <a:ea typeface="Montserrat"/>
                <a:cs typeface="Montserrat"/>
                <a:sym typeface="Montserrat"/>
              </a:rPr>
              <a:t>EasyTiger</a:t>
            </a:r>
            <a:endParaRPr b="1" sz="1500">
              <a:solidFill>
                <a:srgbClr val="194484"/>
              </a:solidFill>
              <a:highlight>
                <a:srgbClr val="FFFFFF"/>
              </a:highlight>
              <a:latin typeface="Montserrat"/>
              <a:ea typeface="Montserrat"/>
              <a:cs typeface="Montserrat"/>
              <a:sym typeface="Montserrat"/>
            </a:endParaRPr>
          </a:p>
          <a:p>
            <a:pPr indent="-323850" lvl="0" marL="457200" rtl="0" algn="l">
              <a:spcBef>
                <a:spcPts val="0"/>
              </a:spcBef>
              <a:spcAft>
                <a:spcPts val="0"/>
              </a:spcAft>
              <a:buClr>
                <a:srgbClr val="194484"/>
              </a:buClr>
              <a:buSzPts val="1500"/>
              <a:buFont typeface="Montserrat"/>
              <a:buChar char="●"/>
            </a:pPr>
            <a:r>
              <a:rPr b="1" lang="en" sz="1500">
                <a:solidFill>
                  <a:srgbClr val="194484"/>
                </a:solidFill>
                <a:highlight>
                  <a:srgbClr val="FFFFFF"/>
                </a:highlight>
                <a:latin typeface="Montserrat"/>
                <a:ea typeface="Montserrat"/>
                <a:cs typeface="Montserrat"/>
                <a:sym typeface="Montserrat"/>
              </a:rPr>
              <a:t>Zero</a:t>
            </a:r>
            <a:endParaRPr b="1" sz="1500">
              <a:solidFill>
                <a:srgbClr val="194484"/>
              </a:solidFill>
              <a:highlight>
                <a:srgbClr val="FFFFFF"/>
              </a:highlight>
              <a:latin typeface="Montserrat"/>
              <a:ea typeface="Montserrat"/>
              <a:cs typeface="Montserrat"/>
              <a:sym typeface="Montserrat"/>
            </a:endParaRPr>
          </a:p>
          <a:p>
            <a:pPr indent="-323850" lvl="0" marL="457200" rtl="0" algn="l">
              <a:spcBef>
                <a:spcPts val="0"/>
              </a:spcBef>
              <a:spcAft>
                <a:spcPts val="0"/>
              </a:spcAft>
              <a:buClr>
                <a:srgbClr val="194484"/>
              </a:buClr>
              <a:buSzPts val="1500"/>
              <a:buFont typeface="Montserrat"/>
              <a:buChar char="●"/>
            </a:pPr>
            <a:r>
              <a:rPr b="1" lang="en" sz="1500">
                <a:solidFill>
                  <a:srgbClr val="194484"/>
                </a:solidFill>
                <a:highlight>
                  <a:srgbClr val="FFFFFF"/>
                </a:highlight>
                <a:latin typeface="Montserrat"/>
                <a:ea typeface="Montserrat"/>
                <a:cs typeface="Montserrat"/>
                <a:sym typeface="Montserrat"/>
              </a:rPr>
              <a:t>FastEasy</a:t>
            </a:r>
            <a:endParaRPr b="1" sz="1500">
              <a:solidFill>
                <a:srgbClr val="194484"/>
              </a:solidFill>
              <a:highlight>
                <a:srgbClr val="FFFFFF"/>
              </a:highlight>
              <a:latin typeface="Montserrat"/>
              <a:ea typeface="Montserrat"/>
              <a:cs typeface="Montserrat"/>
              <a:sym typeface="Montserrat"/>
            </a:endParaRPr>
          </a:p>
          <a:p>
            <a:pPr indent="-323850" lvl="0" marL="457200" rtl="0" algn="l">
              <a:spcBef>
                <a:spcPts val="0"/>
              </a:spcBef>
              <a:spcAft>
                <a:spcPts val="0"/>
              </a:spcAft>
              <a:buClr>
                <a:srgbClr val="194484"/>
              </a:buClr>
              <a:buSzPts val="1500"/>
              <a:buFont typeface="Montserrat"/>
              <a:buChar char="●"/>
            </a:pPr>
            <a:r>
              <a:rPr b="1" lang="en" sz="1500">
                <a:solidFill>
                  <a:srgbClr val="194484"/>
                </a:solidFill>
                <a:highlight>
                  <a:srgbClr val="FFFFFF"/>
                </a:highlight>
                <a:latin typeface="Montserrat"/>
                <a:ea typeface="Montserrat"/>
                <a:cs typeface="Montserrat"/>
                <a:sym typeface="Montserrat"/>
              </a:rPr>
              <a:t>LoseIt</a:t>
            </a:r>
            <a:endParaRPr b="1" sz="1500">
              <a:solidFill>
                <a:srgbClr val="194484"/>
              </a:solidFill>
              <a:highlight>
                <a:srgbClr val="FFFFFF"/>
              </a:highlight>
              <a:latin typeface="Montserrat"/>
              <a:ea typeface="Montserrat"/>
              <a:cs typeface="Montserrat"/>
              <a:sym typeface="Montserrat"/>
            </a:endParaRPr>
          </a:p>
          <a:p>
            <a:pPr indent="-323850" lvl="0" marL="457200" rtl="0" algn="l">
              <a:spcBef>
                <a:spcPts val="0"/>
              </a:spcBef>
              <a:spcAft>
                <a:spcPts val="0"/>
              </a:spcAft>
              <a:buClr>
                <a:srgbClr val="194484"/>
              </a:buClr>
              <a:buSzPts val="1500"/>
              <a:buFont typeface="Montserrat"/>
              <a:buChar char="●"/>
            </a:pPr>
            <a:r>
              <a:rPr b="1" lang="en" sz="1500">
                <a:solidFill>
                  <a:srgbClr val="194484"/>
                </a:solidFill>
                <a:highlight>
                  <a:srgbClr val="FFFFFF"/>
                </a:highlight>
                <a:latin typeface="Montserrat"/>
                <a:ea typeface="Montserrat"/>
                <a:cs typeface="Montserrat"/>
                <a:sym typeface="Montserrat"/>
              </a:rPr>
              <a:t>Happy Scale</a:t>
            </a:r>
            <a:endParaRPr b="1" sz="1500">
              <a:solidFill>
                <a:srgbClr val="194484"/>
              </a:solidFill>
              <a:highlight>
                <a:srgbClr val="FFFFFF"/>
              </a:highlight>
              <a:latin typeface="Montserrat"/>
              <a:ea typeface="Montserrat"/>
              <a:cs typeface="Montserrat"/>
              <a:sym typeface="Montserrat"/>
            </a:endParaRPr>
          </a:p>
          <a:p>
            <a:pPr indent="-323850" lvl="0" marL="457200" rtl="0" algn="l">
              <a:spcBef>
                <a:spcPts val="0"/>
              </a:spcBef>
              <a:spcAft>
                <a:spcPts val="0"/>
              </a:spcAft>
              <a:buClr>
                <a:srgbClr val="194484"/>
              </a:buClr>
              <a:buSzPts val="1500"/>
              <a:buFont typeface="Montserrat"/>
              <a:buChar char="●"/>
            </a:pPr>
            <a:r>
              <a:rPr b="1" lang="en" sz="1500">
                <a:solidFill>
                  <a:srgbClr val="194484"/>
                </a:solidFill>
                <a:highlight>
                  <a:srgbClr val="FFFFFF"/>
                </a:highlight>
                <a:latin typeface="Montserrat"/>
                <a:ea typeface="Montserrat"/>
                <a:cs typeface="Montserrat"/>
                <a:sym typeface="Montserrat"/>
              </a:rPr>
              <a:t>Noom</a:t>
            </a:r>
            <a:endParaRPr b="1" sz="1500">
              <a:solidFill>
                <a:srgbClr val="194484"/>
              </a:solidFill>
              <a:highlight>
                <a:srgbClr val="FFFFFF"/>
              </a:highlight>
              <a:latin typeface="Montserrat"/>
              <a:ea typeface="Montserrat"/>
              <a:cs typeface="Montserrat"/>
              <a:sym typeface="Montserrat"/>
            </a:endParaRPr>
          </a:p>
          <a:p>
            <a:pPr indent="0" lvl="0" marL="0" rtl="0" algn="ctr">
              <a:spcBef>
                <a:spcPts val="0"/>
              </a:spcBef>
              <a:spcAft>
                <a:spcPts val="0"/>
              </a:spcAft>
              <a:buNone/>
            </a:pPr>
            <a:r>
              <a:t/>
            </a:r>
            <a:endParaRPr sz="3000"/>
          </a:p>
        </p:txBody>
      </p:sp>
      <p:sp>
        <p:nvSpPr>
          <p:cNvPr id="81" name="Google Shape;81;p17"/>
          <p:cNvSpPr txBox="1"/>
          <p:nvPr/>
        </p:nvSpPr>
        <p:spPr>
          <a:xfrm>
            <a:off x="492175" y="677325"/>
            <a:ext cx="7493100" cy="5388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n" sz="2300">
                <a:solidFill>
                  <a:srgbClr val="194484"/>
                </a:solidFill>
                <a:latin typeface="Montserrat"/>
                <a:ea typeface="Montserrat"/>
                <a:cs typeface="Montserrat"/>
                <a:sym typeface="Montserrat"/>
              </a:rPr>
              <a:t> Similar Apps (Related Works):</a:t>
            </a:r>
            <a:endParaRPr b="1" i="1" sz="2300">
              <a:solidFill>
                <a:srgbClr val="194484"/>
              </a:solidFill>
              <a:latin typeface="Montserrat"/>
              <a:ea typeface="Montserrat"/>
              <a:cs typeface="Montserrat"/>
              <a:sym typeface="Montserrat"/>
            </a:endParaRPr>
          </a:p>
        </p:txBody>
      </p:sp>
      <p:sp>
        <p:nvSpPr>
          <p:cNvPr id="82" name="Google Shape;82;p17"/>
          <p:cNvSpPr txBox="1"/>
          <p:nvPr/>
        </p:nvSpPr>
        <p:spPr>
          <a:xfrm>
            <a:off x="492175" y="1375825"/>
            <a:ext cx="8075100" cy="825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200">
                <a:latin typeface="Montserrat SemiBold"/>
                <a:ea typeface="Montserrat SemiBold"/>
                <a:cs typeface="Montserrat SemiBold"/>
                <a:sym typeface="Montserrat SemiBold"/>
              </a:rPr>
              <a:t>There are several similar apps in the market that offer personalized nutrition and workout plans to users. Some of the notable ones include:</a:t>
            </a:r>
            <a:endParaRPr i="1" sz="1200">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Average"/>
              <a:ea typeface="Average"/>
              <a:cs typeface="Average"/>
              <a:sym typeface="Average"/>
            </a:endParaRPr>
          </a:p>
        </p:txBody>
      </p:sp>
      <p:pic>
        <p:nvPicPr>
          <p:cNvPr descr="Happy Scale - Tame the Scale!" id="83" name="Google Shape;83;p17"/>
          <p:cNvPicPr preferRelativeResize="0"/>
          <p:nvPr/>
        </p:nvPicPr>
        <p:blipFill>
          <a:blip r:embed="rId3">
            <a:alphaModFix/>
          </a:blip>
          <a:stretch>
            <a:fillRect/>
          </a:stretch>
        </p:blipFill>
        <p:spPr>
          <a:xfrm>
            <a:off x="6895475" y="1792275"/>
            <a:ext cx="1734575" cy="2873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192675" y="428300"/>
            <a:ext cx="4133100" cy="4604400"/>
          </a:xfrm>
          <a:prstGeom prst="rect">
            <a:avLst/>
          </a:prstGeom>
          <a:solidFill>
            <a:schemeClr val="dk1"/>
          </a:solidFill>
        </p:spPr>
        <p:txBody>
          <a:bodyPr anchorCtr="0" anchor="t" bIns="91425" lIns="91425" spcFirstLastPara="1" rIns="91425" wrap="square" tIns="91425">
            <a:normAutofit lnSpcReduction="20000"/>
          </a:bodyPr>
          <a:lstStyle/>
          <a:p>
            <a:pPr indent="0" lvl="0" marL="0" rtl="0" algn="l">
              <a:lnSpc>
                <a:spcPct val="100000"/>
              </a:lnSpc>
              <a:spcBef>
                <a:spcPts val="245"/>
              </a:spcBef>
              <a:spcAft>
                <a:spcPts val="0"/>
              </a:spcAft>
              <a:buNone/>
            </a:pPr>
            <a:r>
              <a:rPr b="1" lang="en" sz="1300">
                <a:solidFill>
                  <a:srgbClr val="194484"/>
                </a:solidFill>
                <a:highlight>
                  <a:srgbClr val="FFFFFF"/>
                </a:highlight>
                <a:latin typeface="Montserrat"/>
                <a:ea typeface="Montserrat"/>
                <a:cs typeface="Montserrat"/>
                <a:sym typeface="Montserrat"/>
              </a:rPr>
              <a:t>EasyTiger</a:t>
            </a:r>
            <a:r>
              <a:rPr b="1" lang="en" sz="1100">
                <a:solidFill>
                  <a:srgbClr val="194484"/>
                </a:solidFill>
                <a:latin typeface="Montserrat"/>
                <a:ea typeface="Montserrat"/>
                <a:cs typeface="Montserrat"/>
                <a:sym typeface="Montserrat"/>
              </a:rPr>
              <a:t> [1] :</a:t>
            </a:r>
            <a:r>
              <a:rPr lang="en" sz="1400">
                <a:solidFill>
                  <a:srgbClr val="000000"/>
                </a:solidFill>
              </a:rPr>
              <a:t> </a:t>
            </a:r>
            <a:r>
              <a:rPr b="1" lang="en" sz="1200">
                <a:solidFill>
                  <a:srgbClr val="000000"/>
                </a:solidFill>
                <a:latin typeface="Montserrat"/>
                <a:ea typeface="Montserrat"/>
                <a:cs typeface="Montserrat"/>
                <a:sym typeface="Montserrat"/>
              </a:rPr>
              <a:t>A personalized nutrition and workout app can be a useful tool to help improve health and wellness. Here are some potential features, pros, and cons of such an app:</a:t>
            </a:r>
            <a:endParaRPr b="1" sz="1200">
              <a:solidFill>
                <a:srgbClr val="000000"/>
              </a:solidFill>
              <a:latin typeface="Montserrat"/>
              <a:ea typeface="Montserrat"/>
              <a:cs typeface="Montserrat"/>
              <a:sym typeface="Montserrat"/>
            </a:endParaRPr>
          </a:p>
          <a:p>
            <a:pPr indent="0" lvl="0" marL="0" rtl="0" algn="just">
              <a:lnSpc>
                <a:spcPct val="100000"/>
              </a:lnSpc>
              <a:spcBef>
                <a:spcPts val="0"/>
              </a:spcBef>
              <a:spcAft>
                <a:spcPts val="0"/>
              </a:spcAft>
              <a:buNone/>
            </a:pPr>
            <a:r>
              <a:t/>
            </a:r>
            <a:endParaRPr sz="1100">
              <a:solidFill>
                <a:srgbClr val="000000"/>
              </a:solidFill>
              <a:latin typeface="Montserrat Medium"/>
              <a:ea typeface="Montserrat Medium"/>
              <a:cs typeface="Montserrat Medium"/>
              <a:sym typeface="Montserrat Medium"/>
            </a:endParaRPr>
          </a:p>
          <a:p>
            <a:pPr indent="0" lvl="0" marL="0" rtl="0" algn="just">
              <a:lnSpc>
                <a:spcPct val="100000"/>
              </a:lnSpc>
              <a:spcBef>
                <a:spcPts val="0"/>
              </a:spcBef>
              <a:spcAft>
                <a:spcPts val="0"/>
              </a:spcAft>
              <a:buNone/>
            </a:pPr>
            <a:r>
              <a:rPr b="1" lang="en" sz="1200">
                <a:solidFill>
                  <a:srgbClr val="000000"/>
                </a:solidFill>
                <a:latin typeface="Montserrat"/>
                <a:ea typeface="Montserrat"/>
                <a:cs typeface="Montserrat"/>
                <a:sym typeface="Montserrat"/>
              </a:rPr>
              <a:t>Pros: </a:t>
            </a:r>
            <a:endParaRPr b="1" sz="1200">
              <a:solidFill>
                <a:srgbClr val="000000"/>
              </a:solidFill>
              <a:latin typeface="Montserrat"/>
              <a:ea typeface="Montserrat"/>
              <a:cs typeface="Montserrat"/>
              <a:sym typeface="Montserrat"/>
            </a:endParaRPr>
          </a:p>
          <a:p>
            <a:pPr indent="0" lvl="0" marL="0" rtl="0" algn="just">
              <a:lnSpc>
                <a:spcPct val="100000"/>
              </a:lnSpc>
              <a:spcBef>
                <a:spcPts val="0"/>
              </a:spcBef>
              <a:spcAft>
                <a:spcPts val="0"/>
              </a:spcAft>
              <a:buNone/>
            </a:pPr>
            <a:r>
              <a:t/>
            </a:r>
            <a:endParaRPr sz="1100">
              <a:solidFill>
                <a:srgbClr val="000000"/>
              </a:solidFill>
              <a:latin typeface="Montserrat Medium"/>
              <a:ea typeface="Montserrat Medium"/>
              <a:cs typeface="Montserrat Medium"/>
              <a:sym typeface="Montserrat Medium"/>
            </a:endParaRPr>
          </a:p>
          <a:p>
            <a:pPr indent="-298450" lvl="0" marL="457200" rtl="0" algn="just">
              <a:lnSpc>
                <a:spcPct val="100000"/>
              </a:lnSpc>
              <a:spcBef>
                <a:spcPts val="0"/>
              </a:spcBef>
              <a:spcAft>
                <a:spcPts val="0"/>
              </a:spcAft>
              <a:buClr>
                <a:srgbClr val="000000"/>
              </a:buClr>
              <a:buSzPts val="1100"/>
              <a:buFont typeface="Montserrat Medium"/>
              <a:buAutoNum type="arabicPeriod"/>
            </a:pPr>
            <a:r>
              <a:rPr lang="en" sz="1100">
                <a:solidFill>
                  <a:srgbClr val="000000"/>
                </a:solidFill>
                <a:latin typeface="Montserrat Medium"/>
                <a:ea typeface="Montserrat Medium"/>
                <a:cs typeface="Montserrat Medium"/>
                <a:sym typeface="Montserrat Medium"/>
              </a:rPr>
              <a:t>Customizable to individual needs: Users can set personalized goals, track progress, and choose from a variety of weight loss plans, making it easier to find a plan that works for them. </a:t>
            </a:r>
            <a:endParaRPr sz="1100">
              <a:solidFill>
                <a:srgbClr val="000000"/>
              </a:solidFill>
              <a:latin typeface="Montserrat Medium"/>
              <a:ea typeface="Montserrat Medium"/>
              <a:cs typeface="Montserrat Medium"/>
              <a:sym typeface="Montserrat Medium"/>
            </a:endParaRPr>
          </a:p>
          <a:p>
            <a:pPr indent="-298450" lvl="0" marL="457200" rtl="0" algn="just">
              <a:lnSpc>
                <a:spcPct val="100000"/>
              </a:lnSpc>
              <a:spcBef>
                <a:spcPts val="0"/>
              </a:spcBef>
              <a:spcAft>
                <a:spcPts val="0"/>
              </a:spcAft>
              <a:buClr>
                <a:srgbClr val="000000"/>
              </a:buClr>
              <a:buSzPts val="1100"/>
              <a:buFont typeface="Montserrat Medium"/>
              <a:buAutoNum type="arabicPeriod"/>
            </a:pPr>
            <a:r>
              <a:rPr lang="en" sz="1100">
                <a:solidFill>
                  <a:srgbClr val="000000"/>
                </a:solidFill>
                <a:latin typeface="Montserrat Medium"/>
                <a:ea typeface="Montserrat Medium"/>
                <a:cs typeface="Montserrat Medium"/>
                <a:sym typeface="Montserrat Medium"/>
              </a:rPr>
              <a:t>Provides visual representation of progress: The app provides graphs and charts that show your progress over time, which can help you stay motivated and track your success.</a:t>
            </a:r>
            <a:endParaRPr sz="1100">
              <a:solidFill>
                <a:srgbClr val="000000"/>
              </a:solidFill>
              <a:latin typeface="Montserrat Medium"/>
              <a:ea typeface="Montserrat Medium"/>
              <a:cs typeface="Montserrat Medium"/>
              <a:sym typeface="Montserrat Medium"/>
            </a:endParaRPr>
          </a:p>
          <a:p>
            <a:pPr indent="0" lvl="0" marL="0" rtl="0" algn="just">
              <a:lnSpc>
                <a:spcPct val="100000"/>
              </a:lnSpc>
              <a:spcBef>
                <a:spcPts val="0"/>
              </a:spcBef>
              <a:spcAft>
                <a:spcPts val="0"/>
              </a:spcAft>
              <a:buNone/>
            </a:pPr>
            <a:r>
              <a:rPr b="1" lang="en" sz="1100">
                <a:solidFill>
                  <a:srgbClr val="000000"/>
                </a:solidFill>
                <a:latin typeface="Montserrat"/>
                <a:ea typeface="Montserrat"/>
                <a:cs typeface="Montserrat"/>
                <a:sym typeface="Montserrat"/>
              </a:rPr>
              <a:t>Cons:</a:t>
            </a:r>
            <a:endParaRPr b="1" sz="1100">
              <a:solidFill>
                <a:srgbClr val="000000"/>
              </a:solidFill>
              <a:latin typeface="Montserrat"/>
              <a:ea typeface="Montserrat"/>
              <a:cs typeface="Montserrat"/>
              <a:sym typeface="Montserrat"/>
            </a:endParaRPr>
          </a:p>
          <a:p>
            <a:pPr indent="0" lvl="0" marL="0" rtl="0" algn="just">
              <a:lnSpc>
                <a:spcPct val="100000"/>
              </a:lnSpc>
              <a:spcBef>
                <a:spcPts val="0"/>
              </a:spcBef>
              <a:spcAft>
                <a:spcPts val="0"/>
              </a:spcAft>
              <a:buNone/>
            </a:pPr>
            <a:r>
              <a:t/>
            </a:r>
            <a:endParaRPr sz="1100">
              <a:solidFill>
                <a:srgbClr val="000000"/>
              </a:solidFill>
              <a:latin typeface="Montserrat Medium"/>
              <a:ea typeface="Montserrat Medium"/>
              <a:cs typeface="Montserrat Medium"/>
              <a:sym typeface="Montserrat Medium"/>
            </a:endParaRPr>
          </a:p>
          <a:p>
            <a:pPr indent="-298450" lvl="0" marL="457200" rtl="0" algn="just">
              <a:lnSpc>
                <a:spcPct val="100000"/>
              </a:lnSpc>
              <a:spcBef>
                <a:spcPts val="0"/>
              </a:spcBef>
              <a:spcAft>
                <a:spcPts val="0"/>
              </a:spcAft>
              <a:buClr>
                <a:srgbClr val="000000"/>
              </a:buClr>
              <a:buSzPts val="1100"/>
              <a:buFont typeface="Montserrat Medium"/>
              <a:buAutoNum type="arabicPeriod"/>
            </a:pPr>
            <a:r>
              <a:rPr lang="en" sz="1100">
                <a:solidFill>
                  <a:srgbClr val="000000"/>
                </a:solidFill>
                <a:latin typeface="Montserrat Medium"/>
                <a:ea typeface="Montserrat Medium"/>
                <a:cs typeface="Montserrat Medium"/>
                <a:sym typeface="Montserrat Medium"/>
              </a:rPr>
              <a:t>May not be effective for everyone: While the app may be helpful for some users, it may not be effective for everyone in achieving their weight loss goals, as successful weight loss depends on factors beyond just calorie tracking. </a:t>
            </a:r>
            <a:endParaRPr sz="1100">
              <a:solidFill>
                <a:srgbClr val="000000"/>
              </a:solidFill>
              <a:latin typeface="Montserrat Medium"/>
              <a:ea typeface="Montserrat Medium"/>
              <a:cs typeface="Montserrat Medium"/>
              <a:sym typeface="Montserrat Medium"/>
            </a:endParaRPr>
          </a:p>
          <a:p>
            <a:pPr indent="-298450" lvl="0" marL="457200" rtl="0" algn="just">
              <a:lnSpc>
                <a:spcPct val="100000"/>
              </a:lnSpc>
              <a:spcBef>
                <a:spcPts val="0"/>
              </a:spcBef>
              <a:spcAft>
                <a:spcPts val="0"/>
              </a:spcAft>
              <a:buClr>
                <a:srgbClr val="000000"/>
              </a:buClr>
              <a:buSzPts val="1100"/>
              <a:buFont typeface="Montserrat Medium"/>
              <a:buAutoNum type="arabicPeriod"/>
            </a:pPr>
            <a:r>
              <a:rPr lang="en" sz="1100">
                <a:solidFill>
                  <a:srgbClr val="000000"/>
                </a:solidFill>
                <a:latin typeface="Montserrat Medium"/>
                <a:ea typeface="Montserrat Medium"/>
                <a:cs typeface="Montserrat Medium"/>
                <a:sym typeface="Montserrat Medium"/>
              </a:rPr>
              <a:t>The app primarily focuses on calorie tracking, which may not be suitable for users with specific dietary needs, such as those following a low-carb, keto or low-fat diet. </a:t>
            </a:r>
            <a:endParaRPr sz="1100">
              <a:solidFill>
                <a:srgbClr val="000000"/>
              </a:solidFill>
              <a:latin typeface="Montserrat Medium"/>
              <a:ea typeface="Montserrat Medium"/>
              <a:cs typeface="Montserrat Medium"/>
              <a:sym typeface="Montserrat Medium"/>
            </a:endParaRPr>
          </a:p>
          <a:p>
            <a:pPr indent="0" lvl="0" marL="0" rtl="0" algn="just">
              <a:lnSpc>
                <a:spcPct val="100000"/>
              </a:lnSpc>
              <a:spcBef>
                <a:spcPts val="0"/>
              </a:spcBef>
              <a:spcAft>
                <a:spcPts val="0"/>
              </a:spcAft>
              <a:buNone/>
            </a:pPr>
            <a:r>
              <a:t/>
            </a:r>
            <a:endParaRPr sz="1100">
              <a:solidFill>
                <a:srgbClr val="000000"/>
              </a:solidFill>
              <a:latin typeface="Montserrat Medium"/>
              <a:ea typeface="Montserrat Medium"/>
              <a:cs typeface="Montserrat Medium"/>
              <a:sym typeface="Montserrat Medium"/>
            </a:endParaRPr>
          </a:p>
          <a:p>
            <a:pPr indent="0" lvl="0" marL="0" rtl="0" algn="just">
              <a:lnSpc>
                <a:spcPct val="100000"/>
              </a:lnSpc>
              <a:spcBef>
                <a:spcPts val="0"/>
              </a:spcBef>
              <a:spcAft>
                <a:spcPts val="0"/>
              </a:spcAft>
              <a:buNone/>
            </a:pPr>
            <a:r>
              <a:t/>
            </a:r>
            <a:endParaRPr sz="1100">
              <a:solidFill>
                <a:srgbClr val="000000"/>
              </a:solidFill>
              <a:latin typeface="Montserrat Medium"/>
              <a:ea typeface="Montserrat Medium"/>
              <a:cs typeface="Montserrat Medium"/>
              <a:sym typeface="Montserrat Medium"/>
            </a:endParaRPr>
          </a:p>
          <a:p>
            <a:pPr indent="0" lvl="0" marL="0" rtl="0" algn="l">
              <a:spcBef>
                <a:spcPts val="0"/>
              </a:spcBef>
              <a:spcAft>
                <a:spcPts val="1200"/>
              </a:spcAft>
              <a:buNone/>
            </a:pPr>
            <a:r>
              <a:t/>
            </a:r>
            <a:endParaRPr/>
          </a:p>
        </p:txBody>
      </p:sp>
      <p:sp>
        <p:nvSpPr>
          <p:cNvPr id="89" name="Google Shape;89;p18"/>
          <p:cNvSpPr txBox="1"/>
          <p:nvPr/>
        </p:nvSpPr>
        <p:spPr>
          <a:xfrm>
            <a:off x="4786150" y="192725"/>
            <a:ext cx="413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pic>
        <p:nvPicPr>
          <p:cNvPr id="90" name="Google Shape;90;p18"/>
          <p:cNvPicPr preferRelativeResize="0"/>
          <p:nvPr/>
        </p:nvPicPr>
        <p:blipFill rotWithShape="1">
          <a:blip r:embed="rId3">
            <a:alphaModFix/>
          </a:blip>
          <a:srcRect b="6766" l="6671" r="6113" t="11313"/>
          <a:stretch/>
        </p:blipFill>
        <p:spPr>
          <a:xfrm>
            <a:off x="4606500" y="364050"/>
            <a:ext cx="2053400" cy="4839601"/>
          </a:xfrm>
          <a:prstGeom prst="rect">
            <a:avLst/>
          </a:prstGeom>
          <a:noFill/>
          <a:ln>
            <a:noFill/>
          </a:ln>
        </p:spPr>
      </p:pic>
      <p:pic>
        <p:nvPicPr>
          <p:cNvPr id="91" name="Google Shape;91;p18"/>
          <p:cNvPicPr preferRelativeResize="0"/>
          <p:nvPr/>
        </p:nvPicPr>
        <p:blipFill rotWithShape="1">
          <a:blip r:embed="rId4">
            <a:alphaModFix/>
          </a:blip>
          <a:srcRect b="7727" l="7022" r="5196" t="10673"/>
          <a:stretch/>
        </p:blipFill>
        <p:spPr>
          <a:xfrm>
            <a:off x="6871612" y="364050"/>
            <a:ext cx="2184239" cy="4668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149900" y="160600"/>
            <a:ext cx="4250700" cy="4647000"/>
          </a:xfrm>
          <a:prstGeom prst="rect">
            <a:avLst/>
          </a:prstGeom>
          <a:solidFill>
            <a:schemeClr val="dk1"/>
          </a:solidFill>
        </p:spPr>
        <p:txBody>
          <a:bodyPr anchorCtr="0" anchor="t" bIns="91425" lIns="91425" spcFirstLastPara="1" rIns="91425" wrap="square" tIns="91425">
            <a:normAutofit lnSpcReduction="10000"/>
          </a:bodyPr>
          <a:lstStyle/>
          <a:p>
            <a:pPr indent="0" lvl="0" marL="0" marR="0" rtl="0" algn="l">
              <a:lnSpc>
                <a:spcPct val="100000"/>
              </a:lnSpc>
              <a:spcBef>
                <a:spcPts val="202"/>
              </a:spcBef>
              <a:spcAft>
                <a:spcPts val="0"/>
              </a:spcAft>
              <a:buNone/>
            </a:pPr>
            <a:r>
              <a:rPr b="1" lang="en" sz="1100">
                <a:solidFill>
                  <a:srgbClr val="000000"/>
                </a:solidFill>
                <a:latin typeface="Montserrat"/>
                <a:ea typeface="Montserrat"/>
                <a:cs typeface="Montserrat"/>
                <a:sym typeface="Montserrat"/>
              </a:rPr>
              <a:t>Zero fasting and health tracker is an app that allows users to track their fasting schedules, water intake, weight, and other health metrics. Here are some potential features, pros, and cons of such an app:</a:t>
            </a:r>
            <a:endParaRPr sz="1000">
              <a:solidFill>
                <a:srgbClr val="000000"/>
              </a:solidFill>
              <a:latin typeface="Montserrat Medium"/>
              <a:ea typeface="Montserrat Medium"/>
              <a:cs typeface="Montserrat Medium"/>
              <a:sym typeface="Montserrat Medium"/>
            </a:endParaRPr>
          </a:p>
          <a:p>
            <a:pPr indent="0" lvl="0" marL="0" rtl="0" algn="l">
              <a:spcBef>
                <a:spcPts val="0"/>
              </a:spcBef>
              <a:spcAft>
                <a:spcPts val="0"/>
              </a:spcAft>
              <a:buNone/>
            </a:pPr>
            <a:r>
              <a:rPr b="1" lang="en" sz="1100">
                <a:solidFill>
                  <a:srgbClr val="000000"/>
                </a:solidFill>
                <a:latin typeface="Montserrat"/>
                <a:ea typeface="Montserrat"/>
                <a:cs typeface="Montserrat"/>
                <a:sym typeface="Montserrat"/>
              </a:rPr>
              <a:t>Pros: </a:t>
            </a:r>
            <a:endParaRPr b="1" sz="11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b="1" sz="11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Medium"/>
              <a:buAutoNum type="arabicPeriod"/>
            </a:pPr>
            <a:r>
              <a:rPr lang="en" sz="1000">
                <a:solidFill>
                  <a:srgbClr val="000000"/>
                </a:solidFill>
                <a:latin typeface="Montserrat Medium"/>
                <a:ea typeface="Montserrat Medium"/>
                <a:cs typeface="Montserrat Medium"/>
                <a:sym typeface="Montserrat Medium"/>
              </a:rPr>
              <a:t>Health metrics tracking: The app allows users to track their weight, body measurements, and other health metrics, which can help them monitor their progress and make adjustments to their fasting plans.</a:t>
            </a:r>
            <a:endParaRPr sz="1000">
              <a:solidFill>
                <a:srgbClr val="000000"/>
              </a:solidFill>
              <a:latin typeface="Montserrat Medium"/>
              <a:ea typeface="Montserrat Medium"/>
              <a:cs typeface="Montserrat Medium"/>
              <a:sym typeface="Montserrat Medium"/>
            </a:endParaRPr>
          </a:p>
          <a:p>
            <a:pPr indent="0" lvl="0" marL="457200" rtl="0" algn="l">
              <a:spcBef>
                <a:spcPts val="0"/>
              </a:spcBef>
              <a:spcAft>
                <a:spcPts val="0"/>
              </a:spcAft>
              <a:buNone/>
            </a:pPr>
            <a:r>
              <a:t/>
            </a:r>
            <a:endParaRPr sz="1000">
              <a:solidFill>
                <a:srgbClr val="000000"/>
              </a:solidFill>
              <a:latin typeface="Montserrat Medium"/>
              <a:ea typeface="Montserrat Medium"/>
              <a:cs typeface="Montserrat Medium"/>
              <a:sym typeface="Montserrat Medium"/>
            </a:endParaRPr>
          </a:p>
          <a:p>
            <a:pPr indent="-292100" lvl="0" marL="457200" rtl="0" algn="l">
              <a:spcBef>
                <a:spcPts val="0"/>
              </a:spcBef>
              <a:spcAft>
                <a:spcPts val="0"/>
              </a:spcAft>
              <a:buClr>
                <a:srgbClr val="000000"/>
              </a:buClr>
              <a:buSzPts val="1000"/>
              <a:buFont typeface="Montserrat Medium"/>
              <a:buAutoNum type="arabicPeriod"/>
            </a:pPr>
            <a:r>
              <a:rPr lang="en" sz="1000">
                <a:solidFill>
                  <a:srgbClr val="000000"/>
                </a:solidFill>
                <a:latin typeface="Montserrat Medium"/>
                <a:ea typeface="Montserrat Medium"/>
                <a:cs typeface="Montserrat Medium"/>
                <a:sym typeface="Montserrat Medium"/>
              </a:rPr>
              <a:t>Customizable fasting plans: The app allows users to customize their fasting plans based on their goals and preferences, such as the duration and frequency of fasting.</a:t>
            </a:r>
            <a:endParaRPr sz="1000">
              <a:solidFill>
                <a:srgbClr val="000000"/>
              </a:solidFill>
              <a:latin typeface="Montserrat Medium"/>
              <a:ea typeface="Montserrat Medium"/>
              <a:cs typeface="Montserrat Medium"/>
              <a:sym typeface="Montserrat Medium"/>
            </a:endParaRPr>
          </a:p>
          <a:p>
            <a:pPr indent="0" lvl="0" marL="0" rtl="0" algn="l">
              <a:spcBef>
                <a:spcPts val="0"/>
              </a:spcBef>
              <a:spcAft>
                <a:spcPts val="0"/>
              </a:spcAft>
              <a:buNone/>
            </a:pPr>
            <a:r>
              <a:rPr b="1" lang="en" sz="1100">
                <a:solidFill>
                  <a:srgbClr val="000000"/>
                </a:solidFill>
                <a:latin typeface="Montserrat"/>
                <a:ea typeface="Montserrat"/>
                <a:cs typeface="Montserrat"/>
                <a:sym typeface="Montserrat"/>
              </a:rPr>
              <a:t>Cons:</a:t>
            </a:r>
            <a:endParaRPr b="1" sz="11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b="1" sz="11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Medium"/>
              <a:buAutoNum type="arabicPeriod"/>
            </a:pPr>
            <a:r>
              <a:rPr lang="en" sz="1000">
                <a:solidFill>
                  <a:srgbClr val="000000"/>
                </a:solidFill>
                <a:latin typeface="Montserrat Medium"/>
                <a:ea typeface="Montserrat Medium"/>
                <a:cs typeface="Montserrat Medium"/>
                <a:sym typeface="Montserrat Medium"/>
              </a:rPr>
              <a:t>Potential for unhealthy behaviors: Some users may develop unhealthy behaviors or attitudes towards food or fasting, such as binge-eating, eating disorders or obsessive fasting. It's important to use the app in a healthy and balanced way.</a:t>
            </a:r>
            <a:endParaRPr sz="1000">
              <a:solidFill>
                <a:srgbClr val="000000"/>
              </a:solidFill>
              <a:latin typeface="Montserrat Medium"/>
              <a:ea typeface="Montserrat Medium"/>
              <a:cs typeface="Montserrat Medium"/>
              <a:sym typeface="Montserrat Medium"/>
            </a:endParaRPr>
          </a:p>
          <a:p>
            <a:pPr indent="-292100" lvl="0" marL="457200" rtl="0" algn="l">
              <a:spcBef>
                <a:spcPts val="0"/>
              </a:spcBef>
              <a:spcAft>
                <a:spcPts val="0"/>
              </a:spcAft>
              <a:buClr>
                <a:srgbClr val="000000"/>
              </a:buClr>
              <a:buSzPts val="1000"/>
              <a:buFont typeface="Montserrat Medium"/>
              <a:buAutoNum type="arabicPeriod"/>
            </a:pPr>
            <a:r>
              <a:rPr lang="en" sz="1000">
                <a:solidFill>
                  <a:srgbClr val="000000"/>
                </a:solidFill>
                <a:latin typeface="Montserrat Medium"/>
                <a:ea typeface="Montserrat Medium"/>
                <a:cs typeface="Montserrat Medium"/>
                <a:sym typeface="Montserrat Medium"/>
              </a:rPr>
              <a:t>Cost: The app may require a subscription or payment for certain features, which may be a barrier for most users.</a:t>
            </a:r>
            <a:endParaRPr sz="1200">
              <a:solidFill>
                <a:srgbClr val="000000"/>
              </a:solidFill>
              <a:latin typeface="Montserrat Medium"/>
              <a:ea typeface="Montserrat Medium"/>
              <a:cs typeface="Montserrat Medium"/>
              <a:sym typeface="Montserrat Medium"/>
            </a:endParaRPr>
          </a:p>
          <a:p>
            <a:pPr indent="0" lvl="0" marL="0" rtl="0" algn="l">
              <a:spcBef>
                <a:spcPts val="0"/>
              </a:spcBef>
              <a:spcAft>
                <a:spcPts val="1200"/>
              </a:spcAft>
              <a:buNone/>
            </a:pPr>
            <a:r>
              <a:t/>
            </a:r>
            <a:endParaRPr sz="1700"/>
          </a:p>
        </p:txBody>
      </p:sp>
      <p:pic>
        <p:nvPicPr>
          <p:cNvPr id="97" name="Google Shape;97;p19"/>
          <p:cNvPicPr preferRelativeResize="0"/>
          <p:nvPr/>
        </p:nvPicPr>
        <p:blipFill>
          <a:blip r:embed="rId3">
            <a:alphaModFix/>
          </a:blip>
          <a:stretch>
            <a:fillRect/>
          </a:stretch>
        </p:blipFill>
        <p:spPr>
          <a:xfrm>
            <a:off x="4460750" y="371351"/>
            <a:ext cx="2535050" cy="4647000"/>
          </a:xfrm>
          <a:prstGeom prst="rect">
            <a:avLst/>
          </a:prstGeom>
          <a:noFill/>
          <a:ln>
            <a:noFill/>
          </a:ln>
        </p:spPr>
      </p:pic>
      <p:pic>
        <p:nvPicPr>
          <p:cNvPr id="98" name="Google Shape;98;p19"/>
          <p:cNvPicPr preferRelativeResize="0"/>
          <p:nvPr/>
        </p:nvPicPr>
        <p:blipFill>
          <a:blip r:embed="rId4">
            <a:alphaModFix/>
          </a:blip>
          <a:stretch>
            <a:fillRect/>
          </a:stretch>
        </p:blipFill>
        <p:spPr>
          <a:xfrm>
            <a:off x="7055950" y="371350"/>
            <a:ext cx="2012975" cy="47721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idx="1" type="body"/>
          </p:nvPr>
        </p:nvSpPr>
        <p:spPr>
          <a:xfrm>
            <a:off x="321200" y="224850"/>
            <a:ext cx="4090200" cy="4839900"/>
          </a:xfrm>
          <a:prstGeom prst="rect">
            <a:avLst/>
          </a:prstGeom>
          <a:solidFill>
            <a:schemeClr val="dk1"/>
          </a:solidFill>
        </p:spPr>
        <p:txBody>
          <a:bodyPr anchorCtr="0" anchor="t" bIns="91425" lIns="91425" spcFirstLastPara="1" rIns="91425" wrap="square" tIns="91425">
            <a:normAutofit lnSpcReduction="10000"/>
          </a:bodyPr>
          <a:lstStyle/>
          <a:p>
            <a:pPr indent="0" lvl="0" marL="0" rtl="0" algn="l">
              <a:lnSpc>
                <a:spcPct val="100000"/>
              </a:lnSpc>
              <a:spcBef>
                <a:spcPts val="245"/>
              </a:spcBef>
              <a:spcAft>
                <a:spcPts val="0"/>
              </a:spcAft>
              <a:buNone/>
            </a:pPr>
            <a:r>
              <a:rPr b="1" lang="en" sz="1200">
                <a:solidFill>
                  <a:srgbClr val="000000"/>
                </a:solidFill>
                <a:latin typeface="Montserrat"/>
                <a:ea typeface="Montserrat"/>
                <a:cs typeface="Montserrat"/>
                <a:sym typeface="Montserrat"/>
              </a:rPr>
              <a:t>FastEasy: Intermittent Fasting is an app designed to help users with their intermittent fasting goals. Here are some potential features, pros, and cons of such an app:</a:t>
            </a:r>
            <a:endParaRPr sz="1100">
              <a:solidFill>
                <a:srgbClr val="000000"/>
              </a:solidFill>
              <a:latin typeface="Montserrat Medium"/>
              <a:ea typeface="Montserrat Medium"/>
              <a:cs typeface="Montserrat Medium"/>
              <a:sym typeface="Montserrat Medium"/>
            </a:endParaRPr>
          </a:p>
          <a:p>
            <a:pPr indent="0" lvl="0" marL="0" rtl="0" algn="l">
              <a:spcBef>
                <a:spcPts val="0"/>
              </a:spcBef>
              <a:spcAft>
                <a:spcPts val="0"/>
              </a:spcAft>
              <a:buNone/>
            </a:pPr>
            <a:r>
              <a:rPr b="1" lang="en" sz="1200">
                <a:solidFill>
                  <a:srgbClr val="000000"/>
                </a:solidFill>
                <a:latin typeface="Montserrat"/>
                <a:ea typeface="Montserrat"/>
                <a:cs typeface="Montserrat"/>
                <a:sym typeface="Montserrat"/>
              </a:rPr>
              <a:t>Pros: </a:t>
            </a:r>
            <a:endParaRPr b="1" sz="12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100">
              <a:solidFill>
                <a:srgbClr val="000000"/>
              </a:solidFill>
              <a:latin typeface="Montserrat Medium"/>
              <a:ea typeface="Montserrat Medium"/>
              <a:cs typeface="Montserrat Medium"/>
              <a:sym typeface="Montserrat Medium"/>
            </a:endParaRPr>
          </a:p>
          <a:p>
            <a:pPr indent="-298450" lvl="0" marL="457200" rtl="0" algn="l">
              <a:spcBef>
                <a:spcPts val="0"/>
              </a:spcBef>
              <a:spcAft>
                <a:spcPts val="0"/>
              </a:spcAft>
              <a:buClr>
                <a:srgbClr val="000000"/>
              </a:buClr>
              <a:buSzPts val="1100"/>
              <a:buFont typeface="Montserrat Medium"/>
              <a:buAutoNum type="arabicPeriod"/>
            </a:pPr>
            <a:r>
              <a:rPr lang="en" sz="1100">
                <a:solidFill>
                  <a:srgbClr val="000000"/>
                </a:solidFill>
                <a:latin typeface="Montserrat Medium"/>
                <a:ea typeface="Montserrat Medium"/>
                <a:cs typeface="Montserrat Medium"/>
                <a:sym typeface="Montserrat Medium"/>
              </a:rPr>
              <a:t>Easy to use: The app is user-friendly and straightforward, making it easy for users to track their fasting schedules and progress.</a:t>
            </a:r>
            <a:endParaRPr sz="1100">
              <a:solidFill>
                <a:srgbClr val="000000"/>
              </a:solidFill>
              <a:latin typeface="Montserrat Medium"/>
              <a:ea typeface="Montserrat Medium"/>
              <a:cs typeface="Montserrat Medium"/>
              <a:sym typeface="Montserrat Medium"/>
            </a:endParaRPr>
          </a:p>
          <a:p>
            <a:pPr indent="-298450" lvl="0" marL="457200" rtl="0" algn="l">
              <a:spcBef>
                <a:spcPts val="0"/>
              </a:spcBef>
              <a:spcAft>
                <a:spcPts val="0"/>
              </a:spcAft>
              <a:buClr>
                <a:srgbClr val="000000"/>
              </a:buClr>
              <a:buSzPts val="1100"/>
              <a:buFont typeface="Montserrat Medium"/>
              <a:buAutoNum type="arabicPeriod"/>
            </a:pPr>
            <a:r>
              <a:rPr lang="en" sz="1100">
                <a:solidFill>
                  <a:srgbClr val="000000"/>
                </a:solidFill>
                <a:latin typeface="Montserrat Medium"/>
                <a:ea typeface="Montserrat Medium"/>
                <a:cs typeface="Montserrat Medium"/>
                <a:sym typeface="Montserrat Medium"/>
              </a:rPr>
              <a:t> Customizable fasting plans: The app allows users to customize their fasting plans based on their goals and preferences, such as the duration and frequency of fasting.</a:t>
            </a:r>
            <a:endParaRPr sz="1100">
              <a:solidFill>
                <a:srgbClr val="000000"/>
              </a:solidFill>
              <a:latin typeface="Montserrat Medium"/>
              <a:ea typeface="Montserrat Medium"/>
              <a:cs typeface="Montserrat Medium"/>
              <a:sym typeface="Montserrat Medium"/>
            </a:endParaRPr>
          </a:p>
          <a:p>
            <a:pPr indent="0" lvl="0" marL="457200" rtl="0" algn="l">
              <a:spcBef>
                <a:spcPts val="0"/>
              </a:spcBef>
              <a:spcAft>
                <a:spcPts val="0"/>
              </a:spcAft>
              <a:buNone/>
            </a:pPr>
            <a:r>
              <a:t/>
            </a:r>
            <a:endParaRPr sz="1100">
              <a:solidFill>
                <a:srgbClr val="000000"/>
              </a:solidFill>
              <a:latin typeface="Montserrat Medium"/>
              <a:ea typeface="Montserrat Medium"/>
              <a:cs typeface="Montserrat Medium"/>
              <a:sym typeface="Montserrat Medium"/>
            </a:endParaRPr>
          </a:p>
          <a:p>
            <a:pPr indent="0" lvl="0" marL="0" rtl="0" algn="l">
              <a:spcBef>
                <a:spcPts val="0"/>
              </a:spcBef>
              <a:spcAft>
                <a:spcPts val="0"/>
              </a:spcAft>
              <a:buNone/>
            </a:pPr>
            <a:r>
              <a:rPr b="1" lang="en" sz="1200">
                <a:solidFill>
                  <a:srgbClr val="000000"/>
                </a:solidFill>
                <a:latin typeface="Montserrat"/>
                <a:ea typeface="Montserrat"/>
                <a:cs typeface="Montserrat"/>
                <a:sym typeface="Montserrat"/>
              </a:rPr>
              <a:t>Cons:</a:t>
            </a:r>
            <a:endParaRPr b="1" sz="12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100">
              <a:solidFill>
                <a:srgbClr val="000000"/>
              </a:solidFill>
              <a:latin typeface="Montserrat Medium"/>
              <a:ea typeface="Montserrat Medium"/>
              <a:cs typeface="Montserrat Medium"/>
              <a:sym typeface="Montserrat Medium"/>
            </a:endParaRPr>
          </a:p>
          <a:p>
            <a:pPr indent="-298450" lvl="0" marL="457200" rtl="0" algn="l">
              <a:spcBef>
                <a:spcPts val="0"/>
              </a:spcBef>
              <a:spcAft>
                <a:spcPts val="0"/>
              </a:spcAft>
              <a:buClr>
                <a:srgbClr val="000000"/>
              </a:buClr>
              <a:buSzPts val="1100"/>
              <a:buFont typeface="Montserrat Medium"/>
              <a:buAutoNum type="arabicPeriod"/>
            </a:pPr>
            <a:r>
              <a:rPr lang="en" sz="1100">
                <a:solidFill>
                  <a:srgbClr val="000000"/>
                </a:solidFill>
                <a:latin typeface="Montserrat Medium"/>
                <a:ea typeface="Montserrat Medium"/>
                <a:cs typeface="Montserrat Medium"/>
                <a:sym typeface="Montserrat Medium"/>
              </a:rPr>
              <a:t>Potential for unhealthy behaviors: Some users may develop unhealthy behaviors or attitudes towards food or fasting, such as binge-eating or obsessive fasting.</a:t>
            </a:r>
            <a:endParaRPr sz="1100">
              <a:solidFill>
                <a:srgbClr val="000000"/>
              </a:solidFill>
              <a:latin typeface="Montserrat Medium"/>
              <a:ea typeface="Montserrat Medium"/>
              <a:cs typeface="Montserrat Medium"/>
              <a:sym typeface="Montserrat Medium"/>
            </a:endParaRPr>
          </a:p>
          <a:p>
            <a:pPr indent="-298450" lvl="0" marL="457200" rtl="0" algn="l">
              <a:spcBef>
                <a:spcPts val="0"/>
              </a:spcBef>
              <a:spcAft>
                <a:spcPts val="0"/>
              </a:spcAft>
              <a:buClr>
                <a:srgbClr val="000000"/>
              </a:buClr>
              <a:buSzPts val="1100"/>
              <a:buFont typeface="Montserrat Medium"/>
              <a:buAutoNum type="arabicPeriod"/>
            </a:pPr>
            <a:r>
              <a:rPr lang="en" sz="1100">
                <a:solidFill>
                  <a:srgbClr val="000000"/>
                </a:solidFill>
                <a:latin typeface="Montserrat Medium"/>
                <a:ea typeface="Montserrat Medium"/>
                <a:cs typeface="Montserrat Medium"/>
                <a:sym typeface="Montserrat Medium"/>
              </a:rPr>
              <a:t> Limited guidance: The app may not provide enough guidance or support for users who are new to intermittent fasting or who have questions about their fasting plans.</a:t>
            </a:r>
            <a:endParaRPr sz="1100">
              <a:solidFill>
                <a:srgbClr val="000000"/>
              </a:solidFill>
              <a:latin typeface="Montserrat Medium"/>
              <a:ea typeface="Montserrat Medium"/>
              <a:cs typeface="Montserrat Medium"/>
              <a:sym typeface="Montserrat Medium"/>
            </a:endParaRPr>
          </a:p>
          <a:p>
            <a:pPr indent="0" lvl="0" marL="0" rtl="0" algn="l">
              <a:spcBef>
                <a:spcPts val="0"/>
              </a:spcBef>
              <a:spcAft>
                <a:spcPts val="1200"/>
              </a:spcAft>
              <a:buNone/>
            </a:pPr>
            <a:r>
              <a:t/>
            </a:r>
            <a:endParaRPr/>
          </a:p>
        </p:txBody>
      </p:sp>
      <p:pic>
        <p:nvPicPr>
          <p:cNvPr id="104" name="Google Shape;104;p20"/>
          <p:cNvPicPr preferRelativeResize="0"/>
          <p:nvPr/>
        </p:nvPicPr>
        <p:blipFill>
          <a:blip r:embed="rId3">
            <a:alphaModFix/>
          </a:blip>
          <a:stretch>
            <a:fillRect/>
          </a:stretch>
        </p:blipFill>
        <p:spPr>
          <a:xfrm>
            <a:off x="4545700" y="261675"/>
            <a:ext cx="2317768" cy="4766250"/>
          </a:xfrm>
          <a:prstGeom prst="rect">
            <a:avLst/>
          </a:prstGeom>
          <a:noFill/>
          <a:ln>
            <a:noFill/>
          </a:ln>
        </p:spPr>
      </p:pic>
      <p:pic>
        <p:nvPicPr>
          <p:cNvPr id="105" name="Google Shape;105;p20"/>
          <p:cNvPicPr preferRelativeResize="0"/>
          <p:nvPr/>
        </p:nvPicPr>
        <p:blipFill>
          <a:blip r:embed="rId4">
            <a:alphaModFix/>
          </a:blip>
          <a:stretch>
            <a:fillRect/>
          </a:stretch>
        </p:blipFill>
        <p:spPr>
          <a:xfrm>
            <a:off x="6997779" y="261675"/>
            <a:ext cx="2036646" cy="47662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139200" y="160600"/>
            <a:ext cx="4164900" cy="4786200"/>
          </a:xfrm>
          <a:prstGeom prst="rect">
            <a:avLst/>
          </a:prstGeom>
          <a:solidFill>
            <a:schemeClr val="dk1"/>
          </a:solidFill>
        </p:spPr>
        <p:txBody>
          <a:bodyPr anchorCtr="0" anchor="ctr" bIns="91425" lIns="91425" spcFirstLastPara="1" rIns="91425" wrap="square" tIns="91425">
            <a:normAutofit fontScale="90000"/>
          </a:bodyPr>
          <a:lstStyle/>
          <a:p>
            <a:pPr indent="0" lvl="0" marL="0" rtl="0" algn="l">
              <a:lnSpc>
                <a:spcPct val="115000"/>
              </a:lnSpc>
              <a:spcBef>
                <a:spcPts val="0"/>
              </a:spcBef>
              <a:spcAft>
                <a:spcPts val="0"/>
              </a:spcAft>
              <a:buNone/>
            </a:pPr>
            <a:r>
              <a:rPr b="1" lang="en" sz="1200">
                <a:solidFill>
                  <a:srgbClr val="000000"/>
                </a:solidFill>
                <a:latin typeface="Montserrat"/>
                <a:ea typeface="Montserrat"/>
                <a:cs typeface="Montserrat"/>
                <a:sym typeface="Montserrat"/>
              </a:rPr>
              <a:t>Lose It! is a popular calorie counting app that can help users achieve their weight loss goals. Here are some potential features, pros, and cons of such an app:</a:t>
            </a:r>
            <a:endParaRPr b="1" sz="1200">
              <a:solidFill>
                <a:srgbClr val="000000"/>
              </a:solidFill>
              <a:latin typeface="Montserrat"/>
              <a:ea typeface="Montserrat"/>
              <a:cs typeface="Montserrat"/>
              <a:sym typeface="Montserrat"/>
            </a:endParaRPr>
          </a:p>
          <a:p>
            <a:pPr indent="457200" lvl="0" marL="0" rtl="0" algn="l">
              <a:lnSpc>
                <a:spcPct val="115000"/>
              </a:lnSpc>
              <a:spcBef>
                <a:spcPts val="0"/>
              </a:spcBef>
              <a:spcAft>
                <a:spcPts val="0"/>
              </a:spcAft>
              <a:buNone/>
            </a:pPr>
            <a:r>
              <a:t/>
            </a:r>
            <a:endParaRPr sz="1100">
              <a:solidFill>
                <a:srgbClr val="000000"/>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rPr b="1" lang="en" sz="1200">
                <a:solidFill>
                  <a:srgbClr val="000000"/>
                </a:solidFill>
                <a:latin typeface="Montserrat"/>
                <a:ea typeface="Montserrat"/>
                <a:cs typeface="Montserrat"/>
                <a:sym typeface="Montserrat"/>
              </a:rPr>
              <a:t>Pros: </a:t>
            </a:r>
            <a:endParaRPr b="1" sz="1200">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000000"/>
              </a:solidFill>
              <a:latin typeface="Montserrat"/>
              <a:ea typeface="Montserrat"/>
              <a:cs typeface="Montserrat"/>
              <a:sym typeface="Montserrat"/>
            </a:endParaRPr>
          </a:p>
          <a:p>
            <a:pPr indent="-291465" lvl="0" marL="457200" rtl="0" algn="l">
              <a:lnSpc>
                <a:spcPct val="115000"/>
              </a:lnSpc>
              <a:spcBef>
                <a:spcPts val="0"/>
              </a:spcBef>
              <a:spcAft>
                <a:spcPts val="0"/>
              </a:spcAft>
              <a:buClr>
                <a:srgbClr val="000000"/>
              </a:buClr>
              <a:buSzPct val="100000"/>
              <a:buFont typeface="Montserrat Medium"/>
              <a:buAutoNum type="arabicPeriod"/>
            </a:pPr>
            <a:r>
              <a:rPr lang="en" sz="1100">
                <a:solidFill>
                  <a:srgbClr val="000000"/>
                </a:solidFill>
                <a:latin typeface="Montserrat Medium"/>
                <a:ea typeface="Montserrat Medium"/>
                <a:cs typeface="Montserrat Medium"/>
                <a:sym typeface="Montserrat Medium"/>
              </a:rPr>
              <a:t>Easy to use: Lose It! has a user-friendly interface that makes it easy to track calories and monitor progress.</a:t>
            </a:r>
            <a:endParaRPr sz="1100">
              <a:solidFill>
                <a:srgbClr val="000000"/>
              </a:solidFill>
              <a:latin typeface="Montserrat Medium"/>
              <a:ea typeface="Montserrat Medium"/>
              <a:cs typeface="Montserrat Medium"/>
              <a:sym typeface="Montserrat Medium"/>
            </a:endParaRPr>
          </a:p>
          <a:p>
            <a:pPr indent="-291465" lvl="0" marL="457200" rtl="0" algn="l">
              <a:lnSpc>
                <a:spcPct val="115000"/>
              </a:lnSpc>
              <a:spcBef>
                <a:spcPts val="0"/>
              </a:spcBef>
              <a:spcAft>
                <a:spcPts val="0"/>
              </a:spcAft>
              <a:buClr>
                <a:srgbClr val="000000"/>
              </a:buClr>
              <a:buSzPct val="100000"/>
              <a:buFont typeface="Montserrat Medium"/>
              <a:buAutoNum type="arabicPeriod"/>
            </a:pPr>
            <a:r>
              <a:rPr lang="en" sz="1100">
                <a:solidFill>
                  <a:srgbClr val="000000"/>
                </a:solidFill>
                <a:latin typeface="Montserrat Medium"/>
                <a:ea typeface="Montserrat Medium"/>
                <a:cs typeface="Montserrat Medium"/>
                <a:sym typeface="Montserrat Medium"/>
              </a:rPr>
              <a:t>Customizable goals: Users can set customized goals for weight loss and track progress towards those goals.</a:t>
            </a:r>
            <a:endParaRPr sz="1100">
              <a:solidFill>
                <a:srgbClr val="000000"/>
              </a:solidFill>
              <a:latin typeface="Montserrat Medium"/>
              <a:ea typeface="Montserrat Medium"/>
              <a:cs typeface="Montserrat Medium"/>
              <a:sym typeface="Montserrat Medium"/>
            </a:endParaRPr>
          </a:p>
          <a:p>
            <a:pPr indent="0" lvl="0" marL="457200" rtl="0" algn="l">
              <a:lnSpc>
                <a:spcPct val="115000"/>
              </a:lnSpc>
              <a:spcBef>
                <a:spcPts val="0"/>
              </a:spcBef>
              <a:spcAft>
                <a:spcPts val="0"/>
              </a:spcAft>
              <a:buNone/>
            </a:pPr>
            <a:r>
              <a:t/>
            </a:r>
            <a:endParaRPr sz="1100">
              <a:solidFill>
                <a:srgbClr val="000000"/>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rPr b="1" lang="en" sz="1200">
                <a:solidFill>
                  <a:srgbClr val="000000"/>
                </a:solidFill>
                <a:latin typeface="Montserrat"/>
                <a:ea typeface="Montserrat"/>
                <a:cs typeface="Montserrat"/>
                <a:sym typeface="Montserrat"/>
              </a:rPr>
              <a:t>Cons:</a:t>
            </a:r>
            <a:endParaRPr b="1" sz="1200">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000000"/>
              </a:solidFill>
              <a:latin typeface="Montserrat"/>
              <a:ea typeface="Montserrat"/>
              <a:cs typeface="Montserrat"/>
              <a:sym typeface="Montserrat"/>
            </a:endParaRPr>
          </a:p>
          <a:p>
            <a:pPr indent="-291465" lvl="0" marL="457200" rtl="0" algn="l">
              <a:lnSpc>
                <a:spcPct val="115000"/>
              </a:lnSpc>
              <a:spcBef>
                <a:spcPts val="0"/>
              </a:spcBef>
              <a:spcAft>
                <a:spcPts val="0"/>
              </a:spcAft>
              <a:buClr>
                <a:srgbClr val="000000"/>
              </a:buClr>
              <a:buSzPct val="100000"/>
              <a:buFont typeface="Montserrat Medium"/>
              <a:buAutoNum type="arabicPeriod"/>
            </a:pPr>
            <a:r>
              <a:rPr lang="en" sz="1100">
                <a:solidFill>
                  <a:srgbClr val="000000"/>
                </a:solidFill>
                <a:latin typeface="Montserrat Medium"/>
                <a:ea typeface="Montserrat Medium"/>
                <a:cs typeface="Montserrat Medium"/>
                <a:sym typeface="Montserrat Medium"/>
              </a:rPr>
              <a:t>Limited free version: The free version of the app is somewhat limited in terms of functionality, and users may need to upgrade to the premium version to access all features.</a:t>
            </a:r>
            <a:endParaRPr sz="1100">
              <a:solidFill>
                <a:srgbClr val="000000"/>
              </a:solidFill>
              <a:latin typeface="Montserrat Medium"/>
              <a:ea typeface="Montserrat Medium"/>
              <a:cs typeface="Montserrat Medium"/>
              <a:sym typeface="Montserrat Medium"/>
            </a:endParaRPr>
          </a:p>
          <a:p>
            <a:pPr indent="-291465" lvl="0" marL="457200" rtl="0" algn="l">
              <a:lnSpc>
                <a:spcPct val="115000"/>
              </a:lnSpc>
              <a:spcBef>
                <a:spcPts val="0"/>
              </a:spcBef>
              <a:spcAft>
                <a:spcPts val="0"/>
              </a:spcAft>
              <a:buClr>
                <a:srgbClr val="000000"/>
              </a:buClr>
              <a:buSzPct val="100000"/>
              <a:buFont typeface="Montserrat Medium"/>
              <a:buAutoNum type="arabicPeriod"/>
            </a:pPr>
            <a:r>
              <a:rPr lang="en" sz="1100">
                <a:solidFill>
                  <a:srgbClr val="000000"/>
                </a:solidFill>
                <a:latin typeface="Montserrat Medium"/>
                <a:ea typeface="Montserrat Medium"/>
                <a:cs typeface="Montserrat Medium"/>
                <a:sym typeface="Montserrat Medium"/>
              </a:rPr>
              <a:t> Can be time-consuming: Tracking every meal and snack can be time-consuming, and some users may find it difficult to stick to the app's calorie-tracking requirements over the long term.</a:t>
            </a:r>
            <a:endParaRPr/>
          </a:p>
        </p:txBody>
      </p:sp>
      <p:pic>
        <p:nvPicPr>
          <p:cNvPr id="111" name="Google Shape;111;p21"/>
          <p:cNvPicPr preferRelativeResize="0"/>
          <p:nvPr/>
        </p:nvPicPr>
        <p:blipFill>
          <a:blip r:embed="rId3">
            <a:alphaModFix/>
          </a:blip>
          <a:stretch>
            <a:fillRect/>
          </a:stretch>
        </p:blipFill>
        <p:spPr>
          <a:xfrm>
            <a:off x="4370825" y="87550"/>
            <a:ext cx="2235525" cy="4968401"/>
          </a:xfrm>
          <a:prstGeom prst="rect">
            <a:avLst/>
          </a:prstGeom>
          <a:noFill/>
          <a:ln>
            <a:noFill/>
          </a:ln>
        </p:spPr>
      </p:pic>
      <p:pic>
        <p:nvPicPr>
          <p:cNvPr id="112" name="Google Shape;112;p21"/>
          <p:cNvPicPr preferRelativeResize="0"/>
          <p:nvPr/>
        </p:nvPicPr>
        <p:blipFill>
          <a:blip r:embed="rId4">
            <a:alphaModFix/>
          </a:blip>
          <a:stretch>
            <a:fillRect/>
          </a:stretch>
        </p:blipFill>
        <p:spPr>
          <a:xfrm>
            <a:off x="6844425" y="203450"/>
            <a:ext cx="2192500" cy="489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