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obster Two" charset="1" panose="02000506000000020003"/>
      <p:regular r:id="rId17"/>
    </p:embeddedFont>
    <p:embeddedFont>
      <p:font typeface="Lato Bold" charset="1" panose="020F0502020204030203"/>
      <p:regular r:id="rId18"/>
    </p:embeddedFont>
    <p:embeddedFont>
      <p:font typeface="Lato" charset="1" panose="020F050202020403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47321" y="617220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414067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40679" y="0"/>
                </a:lnTo>
                <a:lnTo>
                  <a:pt x="414067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612112" y="-246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3675888" y="0"/>
                </a:moveTo>
                <a:lnTo>
                  <a:pt x="0" y="0"/>
                </a:lnTo>
                <a:lnTo>
                  <a:pt x="0" y="4114800"/>
                </a:lnTo>
                <a:lnTo>
                  <a:pt x="3675888" y="4114800"/>
                </a:lnTo>
                <a:lnTo>
                  <a:pt x="36758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6449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0" y="4114800"/>
                </a:moveTo>
                <a:lnTo>
                  <a:pt x="3675888" y="4114800"/>
                </a:lnTo>
                <a:lnTo>
                  <a:pt x="36758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2788" y="1800225"/>
            <a:ext cx="15881211" cy="4773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53"/>
              </a:lnSpc>
            </a:pPr>
            <a:r>
              <a:rPr lang="en-US" sz="13467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rPr>
              <a:t>Babu-Shona- Interpreter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3752" y="5778319"/>
            <a:ext cx="7520495" cy="275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6"/>
              </a:lnSpc>
            </a:pPr>
            <a:r>
              <a:rPr lang="en-US" sz="3954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PRESENTED BY:</a:t>
            </a:r>
          </a:p>
          <a:p>
            <a:pPr algn="ctr">
              <a:lnSpc>
                <a:spcPts val="5536"/>
              </a:lnSpc>
            </a:pPr>
            <a:r>
              <a:rPr lang="en-US" b="true" sz="3954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MUHAMMAD USMAN</a:t>
            </a:r>
          </a:p>
          <a:p>
            <a:pPr algn="ctr">
              <a:lnSpc>
                <a:spcPts val="5536"/>
              </a:lnSpc>
            </a:pPr>
            <a:r>
              <a:rPr lang="en-US" b="true" sz="3954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REHAN FAROOQI</a:t>
            </a:r>
          </a:p>
          <a:p>
            <a:pPr algn="ctr">
              <a:lnSpc>
                <a:spcPts val="5536"/>
              </a:lnSpc>
            </a:pPr>
            <a:r>
              <a:rPr lang="en-US" b="true" sz="3954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UMAIR AHMAD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47321" y="617220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414067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40679" y="0"/>
                </a:lnTo>
                <a:lnTo>
                  <a:pt x="414067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612112" y="-246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3675888" y="0"/>
                </a:moveTo>
                <a:lnTo>
                  <a:pt x="0" y="0"/>
                </a:lnTo>
                <a:lnTo>
                  <a:pt x="0" y="4114800"/>
                </a:lnTo>
                <a:lnTo>
                  <a:pt x="3675888" y="4114800"/>
                </a:lnTo>
                <a:lnTo>
                  <a:pt x="36758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6449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0" y="4114800"/>
                </a:moveTo>
                <a:lnTo>
                  <a:pt x="3675888" y="4114800"/>
                </a:lnTo>
                <a:lnTo>
                  <a:pt x="36758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1522" y="422351"/>
            <a:ext cx="12064955" cy="1635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96"/>
              </a:lnSpc>
            </a:pPr>
            <a:r>
              <a:rPr lang="en-US" sz="9640">
                <a:solidFill>
                  <a:srgbClr val="141619"/>
                </a:solidFill>
                <a:latin typeface="Lobster Two"/>
                <a:ea typeface="Lobster Two"/>
                <a:cs typeface="Lobster Two"/>
                <a:sym typeface="Lobster Two"/>
              </a:rPr>
              <a:t>Future Enhancements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17866" y="2835134"/>
            <a:ext cx="11329455" cy="5394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21300" indent="-560650" lvl="1">
              <a:lnSpc>
                <a:spcPts val="7219"/>
              </a:lnSpc>
              <a:buFont typeface="Arial"/>
              <a:buChar char="•"/>
            </a:pPr>
            <a:r>
              <a:rPr lang="en-US" sz="519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Additional data types</a:t>
            </a:r>
          </a:p>
          <a:p>
            <a:pPr algn="just" marL="1121300" indent="-560650" lvl="1">
              <a:lnSpc>
                <a:spcPts val="7219"/>
              </a:lnSpc>
              <a:buFont typeface="Arial"/>
              <a:buChar char="•"/>
            </a:pPr>
            <a:r>
              <a:rPr lang="en-US" sz="519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Function support</a:t>
            </a:r>
          </a:p>
          <a:p>
            <a:pPr algn="just" marL="1121300" indent="-560650" lvl="1">
              <a:lnSpc>
                <a:spcPts val="7219"/>
              </a:lnSpc>
              <a:buFont typeface="Arial"/>
              <a:buChar char="•"/>
            </a:pPr>
            <a:r>
              <a:rPr lang="en-US" sz="519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More audio feedback options</a:t>
            </a:r>
          </a:p>
          <a:p>
            <a:pPr algn="just" marL="1121300" indent="-560650" lvl="1">
              <a:lnSpc>
                <a:spcPts val="7219"/>
              </a:lnSpc>
              <a:buFont typeface="Arial"/>
              <a:buChar char="•"/>
            </a:pPr>
            <a:r>
              <a:rPr lang="en-US" sz="519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Enhanced IDE features</a:t>
            </a:r>
          </a:p>
          <a:p>
            <a:pPr algn="just" marL="1121300" indent="-560650" lvl="1">
              <a:lnSpc>
                <a:spcPts val="7219"/>
              </a:lnSpc>
              <a:buFont typeface="Arial"/>
              <a:buChar char="•"/>
            </a:pPr>
            <a:r>
              <a:rPr lang="en-US" sz="519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Library support</a:t>
            </a:r>
          </a:p>
          <a:p>
            <a:pPr algn="just" marL="1121300" indent="-560650" lvl="1">
              <a:lnSpc>
                <a:spcPts val="7219"/>
              </a:lnSpc>
              <a:buFont typeface="Arial"/>
              <a:buChar char="•"/>
            </a:pPr>
            <a:r>
              <a:rPr lang="en-US" sz="519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More user friendly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4747" y="2875669"/>
            <a:ext cx="12718505" cy="3573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97"/>
              </a:lnSpc>
            </a:pPr>
            <a:r>
              <a:rPr lang="en-US" sz="20927">
                <a:solidFill>
                  <a:srgbClr val="141619"/>
                </a:solidFill>
                <a:latin typeface="Lobster Two"/>
                <a:ea typeface="Lobster Two"/>
                <a:cs typeface="Lobster Two"/>
                <a:sym typeface="Lobster Two"/>
              </a:rPr>
              <a:t>Thank You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147321" y="617220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414067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40679" y="0"/>
                </a:lnTo>
                <a:lnTo>
                  <a:pt x="414067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612112" y="-246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3675888" y="0"/>
                </a:moveTo>
                <a:lnTo>
                  <a:pt x="0" y="0"/>
                </a:lnTo>
                <a:lnTo>
                  <a:pt x="0" y="4114800"/>
                </a:lnTo>
                <a:lnTo>
                  <a:pt x="3675888" y="4114800"/>
                </a:lnTo>
                <a:lnTo>
                  <a:pt x="36758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0" y="6449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0" y="4114800"/>
                </a:moveTo>
                <a:lnTo>
                  <a:pt x="3675888" y="4114800"/>
                </a:lnTo>
                <a:lnTo>
                  <a:pt x="36758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47321" y="617220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414067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40679" y="0"/>
                </a:lnTo>
                <a:lnTo>
                  <a:pt x="414067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612112" y="-246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3675888" y="0"/>
                </a:moveTo>
                <a:lnTo>
                  <a:pt x="0" y="0"/>
                </a:lnTo>
                <a:lnTo>
                  <a:pt x="0" y="4114800"/>
                </a:lnTo>
                <a:lnTo>
                  <a:pt x="3675888" y="4114800"/>
                </a:lnTo>
                <a:lnTo>
                  <a:pt x="36758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6449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0" y="4114800"/>
                </a:moveTo>
                <a:lnTo>
                  <a:pt x="3675888" y="4114800"/>
                </a:lnTo>
                <a:lnTo>
                  <a:pt x="36758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10634" y="1620502"/>
            <a:ext cx="10397506" cy="1773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Lobster Two"/>
                <a:ea typeface="Lobster Two"/>
                <a:cs typeface="Lobster Two"/>
                <a:sym typeface="Lobster Two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37944" y="4019550"/>
            <a:ext cx="14684626" cy="3910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95088" indent="-497544" lvl="1">
              <a:lnSpc>
                <a:spcPts val="6406"/>
              </a:lnSpc>
              <a:buFont typeface="Arial"/>
              <a:buChar char="•"/>
            </a:pPr>
            <a:r>
              <a:rPr lang="en-US" sz="460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 programming language built using ANTLR4</a:t>
            </a:r>
          </a:p>
          <a:p>
            <a:pPr algn="just" marL="995088" indent="-497544" lvl="1">
              <a:lnSpc>
                <a:spcPts val="6406"/>
              </a:lnSpc>
              <a:buFont typeface="Arial"/>
              <a:buChar char="•"/>
            </a:pPr>
            <a:r>
              <a:rPr lang="en-US" sz="460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Integration of Python, Java, and ANTLR</a:t>
            </a:r>
          </a:p>
          <a:p>
            <a:pPr algn="just" marL="995088" indent="-497544" lvl="1">
              <a:lnSpc>
                <a:spcPts val="6406"/>
              </a:lnSpc>
              <a:buFont typeface="Arial"/>
              <a:buChar char="•"/>
            </a:pPr>
            <a:r>
              <a:rPr lang="en-US" sz="460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Interactive IDE with audio feedback</a:t>
            </a:r>
          </a:p>
          <a:p>
            <a:pPr algn="just" marL="995088" indent="-497544" lvl="1">
              <a:lnSpc>
                <a:spcPts val="6406"/>
              </a:lnSpc>
              <a:buFont typeface="Arial"/>
              <a:buChar char="•"/>
            </a:pPr>
            <a:r>
              <a:rPr lang="en-US" sz="460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Unique syntax inspired by casual conversation</a:t>
            </a:r>
          </a:p>
          <a:p>
            <a:pPr algn="just">
              <a:lnSpc>
                <a:spcPts val="53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47321" y="617220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414067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40679" y="0"/>
                </a:lnTo>
                <a:lnTo>
                  <a:pt x="414067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612112" y="-246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3675888" y="0"/>
                </a:moveTo>
                <a:lnTo>
                  <a:pt x="0" y="0"/>
                </a:lnTo>
                <a:lnTo>
                  <a:pt x="0" y="4114800"/>
                </a:lnTo>
                <a:lnTo>
                  <a:pt x="3675888" y="4114800"/>
                </a:lnTo>
                <a:lnTo>
                  <a:pt x="36758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6449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0" y="4114800"/>
                </a:moveTo>
                <a:lnTo>
                  <a:pt x="3675888" y="4114800"/>
                </a:lnTo>
                <a:lnTo>
                  <a:pt x="36758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91865" y="422351"/>
            <a:ext cx="12064955" cy="1635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96"/>
              </a:lnSpc>
            </a:pPr>
            <a:r>
              <a:rPr lang="en-US" sz="9640">
                <a:solidFill>
                  <a:srgbClr val="141619"/>
                </a:solidFill>
                <a:latin typeface="Lobster Two"/>
                <a:ea typeface="Lobster Two"/>
                <a:cs typeface="Lobster Two"/>
                <a:sym typeface="Lobster Two"/>
              </a:rPr>
              <a:t>Project Components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97090" y="2587283"/>
            <a:ext cx="13252966" cy="6671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31505" indent="-515753" lvl="1">
              <a:lnSpc>
                <a:spcPts val="6641"/>
              </a:lnSpc>
              <a:buFont typeface="Arial"/>
              <a:buChar char="•"/>
            </a:pPr>
            <a:r>
              <a:rPr lang="en-US" sz="477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Grammar Definition (BabuShona.g4)</a:t>
            </a:r>
          </a:p>
          <a:p>
            <a:pPr algn="just" marL="1031505" indent="-515753" lvl="1">
              <a:lnSpc>
                <a:spcPts val="6641"/>
              </a:lnSpc>
              <a:buFont typeface="Arial"/>
              <a:buChar char="•"/>
            </a:pPr>
            <a:r>
              <a:rPr lang="en-US" sz="477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Generated Compiler Components</a:t>
            </a:r>
          </a:p>
          <a:p>
            <a:pPr algn="just" marL="2063011" indent="-687670" lvl="2">
              <a:lnSpc>
                <a:spcPts val="6641"/>
              </a:lnSpc>
              <a:buFont typeface="Arial"/>
              <a:buChar char="⚬"/>
            </a:pPr>
            <a:r>
              <a:rPr lang="en-US" sz="477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Lexer</a:t>
            </a:r>
          </a:p>
          <a:p>
            <a:pPr algn="just" marL="2063011" indent="-687670" lvl="2">
              <a:lnSpc>
                <a:spcPts val="6641"/>
              </a:lnSpc>
              <a:buFont typeface="Arial"/>
              <a:buChar char="⚬"/>
            </a:pPr>
            <a:r>
              <a:rPr lang="en-US" sz="477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Parser</a:t>
            </a:r>
          </a:p>
          <a:p>
            <a:pPr algn="just" marL="2063011" indent="-687670" lvl="2">
              <a:lnSpc>
                <a:spcPts val="6641"/>
              </a:lnSpc>
              <a:buFont typeface="Arial"/>
              <a:buChar char="⚬"/>
            </a:pPr>
            <a:r>
              <a:rPr lang="en-US" sz="477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Visitor</a:t>
            </a:r>
          </a:p>
          <a:p>
            <a:pPr algn="just" marL="2063011" indent="-687670" lvl="2">
              <a:lnSpc>
                <a:spcPts val="6641"/>
              </a:lnSpc>
              <a:buFont typeface="Arial"/>
              <a:buChar char="⚬"/>
            </a:pPr>
            <a:r>
              <a:rPr lang="en-US" sz="477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Listener</a:t>
            </a:r>
          </a:p>
          <a:p>
            <a:pPr algn="just" marL="1031505" indent="-515753" lvl="1">
              <a:lnSpc>
                <a:spcPts val="6641"/>
              </a:lnSpc>
              <a:buFont typeface="Arial"/>
              <a:buChar char="•"/>
            </a:pPr>
            <a:r>
              <a:rPr lang="en-US" sz="477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 IDE with GUI (using Tkinter)</a:t>
            </a:r>
          </a:p>
          <a:p>
            <a:pPr algn="just" marL="1031505" indent="-515753" lvl="1">
              <a:lnSpc>
                <a:spcPts val="6641"/>
              </a:lnSpc>
              <a:buFont typeface="Arial"/>
              <a:buChar char="•"/>
            </a:pPr>
            <a:r>
              <a:rPr lang="en-US" sz="477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Audio Feedback System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47321" y="617220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414067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40679" y="0"/>
                </a:lnTo>
                <a:lnTo>
                  <a:pt x="414067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3923" y="2968473"/>
            <a:ext cx="4813398" cy="1850195"/>
          </a:xfrm>
          <a:custGeom>
            <a:avLst/>
            <a:gdLst/>
            <a:ahLst/>
            <a:cxnLst/>
            <a:rect r="r" b="b" t="t" l="l"/>
            <a:pathLst>
              <a:path h="1850195" w="4813398">
                <a:moveTo>
                  <a:pt x="0" y="0"/>
                </a:moveTo>
                <a:lnTo>
                  <a:pt x="4813398" y="0"/>
                </a:lnTo>
                <a:lnTo>
                  <a:pt x="4813398" y="1850195"/>
                </a:lnTo>
                <a:lnTo>
                  <a:pt x="0" y="18501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70" r="0" b="-217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33923" y="5171093"/>
            <a:ext cx="6010566" cy="1202113"/>
          </a:xfrm>
          <a:custGeom>
            <a:avLst/>
            <a:gdLst/>
            <a:ahLst/>
            <a:cxnLst/>
            <a:rect r="r" b="b" t="t" l="l"/>
            <a:pathLst>
              <a:path h="1202113" w="6010566">
                <a:moveTo>
                  <a:pt x="0" y="0"/>
                </a:moveTo>
                <a:lnTo>
                  <a:pt x="6010565" y="0"/>
                </a:lnTo>
                <a:lnTo>
                  <a:pt x="6010565" y="1202114"/>
                </a:lnTo>
                <a:lnTo>
                  <a:pt x="0" y="12021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33923" y="6778400"/>
            <a:ext cx="6010566" cy="984186"/>
          </a:xfrm>
          <a:custGeom>
            <a:avLst/>
            <a:gdLst/>
            <a:ahLst/>
            <a:cxnLst/>
            <a:rect r="r" b="b" t="t" l="l"/>
            <a:pathLst>
              <a:path h="984186" w="6010566">
                <a:moveTo>
                  <a:pt x="0" y="0"/>
                </a:moveTo>
                <a:lnTo>
                  <a:pt x="6010565" y="0"/>
                </a:lnTo>
                <a:lnTo>
                  <a:pt x="6010565" y="984186"/>
                </a:lnTo>
                <a:lnTo>
                  <a:pt x="0" y="9841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33923" y="8229600"/>
            <a:ext cx="5196660" cy="1167789"/>
          </a:xfrm>
          <a:custGeom>
            <a:avLst/>
            <a:gdLst/>
            <a:ahLst/>
            <a:cxnLst/>
            <a:rect r="r" b="b" t="t" l="l"/>
            <a:pathLst>
              <a:path h="1167789" w="5196660">
                <a:moveTo>
                  <a:pt x="0" y="0"/>
                </a:moveTo>
                <a:lnTo>
                  <a:pt x="5196660" y="0"/>
                </a:lnTo>
                <a:lnTo>
                  <a:pt x="5196660" y="1167789"/>
                </a:lnTo>
                <a:lnTo>
                  <a:pt x="0" y="11677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03241" y="3156475"/>
            <a:ext cx="7340759" cy="8124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09768" indent="-554884" lvl="1">
              <a:lnSpc>
                <a:spcPts val="7144"/>
              </a:lnSpc>
              <a:buFont typeface="Arial"/>
              <a:buChar char="•"/>
            </a:pPr>
            <a:r>
              <a:rPr lang="en-US" sz="51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Program Structure</a:t>
            </a:r>
          </a:p>
          <a:p>
            <a:pPr algn="just">
              <a:lnSpc>
                <a:spcPts val="7144"/>
              </a:lnSpc>
            </a:pPr>
          </a:p>
          <a:p>
            <a:pPr algn="just" marL="1109768" indent="-554884" lvl="1">
              <a:lnSpc>
                <a:spcPts val="7144"/>
              </a:lnSpc>
              <a:buFont typeface="Arial"/>
              <a:buChar char="•"/>
            </a:pPr>
            <a:r>
              <a:rPr lang="en-US" sz="51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Print Statement</a:t>
            </a:r>
          </a:p>
          <a:p>
            <a:pPr algn="just">
              <a:lnSpc>
                <a:spcPts val="7144"/>
              </a:lnSpc>
            </a:pPr>
          </a:p>
          <a:p>
            <a:pPr algn="just" marL="1109768" indent="-554884" lvl="1">
              <a:lnSpc>
                <a:spcPts val="7144"/>
              </a:lnSpc>
              <a:buFont typeface="Arial"/>
              <a:buChar char="•"/>
            </a:pPr>
            <a:r>
              <a:rPr lang="en-US" sz="51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Statement</a:t>
            </a:r>
          </a:p>
          <a:p>
            <a:pPr algn="just">
              <a:lnSpc>
                <a:spcPts val="7144"/>
              </a:lnSpc>
            </a:pPr>
          </a:p>
          <a:p>
            <a:pPr algn="just" marL="1109768" indent="-554884" lvl="1">
              <a:lnSpc>
                <a:spcPts val="7144"/>
              </a:lnSpc>
              <a:buFont typeface="Arial"/>
              <a:buChar char="•"/>
            </a:pPr>
            <a:r>
              <a:rPr lang="en-US" sz="51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Declaration</a:t>
            </a:r>
          </a:p>
          <a:p>
            <a:pPr algn="just">
              <a:lnSpc>
                <a:spcPts val="7144"/>
              </a:lnSpc>
            </a:pPr>
          </a:p>
          <a:p>
            <a:pPr algn="just">
              <a:lnSpc>
                <a:spcPts val="714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624984" y="838200"/>
            <a:ext cx="14039257" cy="1773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Lobster Two"/>
                <a:ea typeface="Lobster Two"/>
                <a:cs typeface="Lobster Two"/>
                <a:sym typeface="Lobster Two"/>
              </a:rPr>
              <a:t>Language Syntax 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47321" y="617220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414067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40679" y="0"/>
                </a:lnTo>
                <a:lnTo>
                  <a:pt x="414067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612112" y="-246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3675888" y="0"/>
                </a:moveTo>
                <a:lnTo>
                  <a:pt x="0" y="0"/>
                </a:lnTo>
                <a:lnTo>
                  <a:pt x="0" y="4114800"/>
                </a:lnTo>
                <a:lnTo>
                  <a:pt x="3675888" y="4114800"/>
                </a:lnTo>
                <a:lnTo>
                  <a:pt x="36758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6449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0" y="4114800"/>
                </a:moveTo>
                <a:lnTo>
                  <a:pt x="3675888" y="4114800"/>
                </a:lnTo>
                <a:lnTo>
                  <a:pt x="36758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9399" y="1364902"/>
            <a:ext cx="4069856" cy="1384997"/>
          </a:xfrm>
          <a:custGeom>
            <a:avLst/>
            <a:gdLst/>
            <a:ahLst/>
            <a:cxnLst/>
            <a:rect r="r" b="b" t="t" l="l"/>
            <a:pathLst>
              <a:path h="1384997" w="4069856">
                <a:moveTo>
                  <a:pt x="0" y="0"/>
                </a:moveTo>
                <a:lnTo>
                  <a:pt x="4069856" y="0"/>
                </a:lnTo>
                <a:lnTo>
                  <a:pt x="4069856" y="1384996"/>
                </a:lnTo>
                <a:lnTo>
                  <a:pt x="0" y="13849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457" r="0" b="-2228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09399" y="3393619"/>
            <a:ext cx="4236889" cy="1442363"/>
          </a:xfrm>
          <a:custGeom>
            <a:avLst/>
            <a:gdLst/>
            <a:ahLst/>
            <a:cxnLst/>
            <a:rect r="r" b="b" t="t" l="l"/>
            <a:pathLst>
              <a:path h="1442363" w="4236889">
                <a:moveTo>
                  <a:pt x="0" y="0"/>
                </a:moveTo>
                <a:lnTo>
                  <a:pt x="4236890" y="0"/>
                </a:lnTo>
                <a:lnTo>
                  <a:pt x="4236890" y="1442362"/>
                </a:lnTo>
                <a:lnTo>
                  <a:pt x="0" y="14423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9639" r="0" b="-963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09399" y="5760282"/>
            <a:ext cx="3470091" cy="1378232"/>
          </a:xfrm>
          <a:custGeom>
            <a:avLst/>
            <a:gdLst/>
            <a:ahLst/>
            <a:cxnLst/>
            <a:rect r="r" b="b" t="t" l="l"/>
            <a:pathLst>
              <a:path h="1378232" w="3470091">
                <a:moveTo>
                  <a:pt x="0" y="0"/>
                </a:moveTo>
                <a:lnTo>
                  <a:pt x="3470091" y="0"/>
                </a:lnTo>
                <a:lnTo>
                  <a:pt x="3470091" y="1378232"/>
                </a:lnTo>
                <a:lnTo>
                  <a:pt x="0" y="13782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713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09399" y="8062439"/>
            <a:ext cx="5735679" cy="1341076"/>
          </a:xfrm>
          <a:custGeom>
            <a:avLst/>
            <a:gdLst/>
            <a:ahLst/>
            <a:cxnLst/>
            <a:rect r="r" b="b" t="t" l="l"/>
            <a:pathLst>
              <a:path h="1341076" w="5735679">
                <a:moveTo>
                  <a:pt x="0" y="0"/>
                </a:moveTo>
                <a:lnTo>
                  <a:pt x="5735680" y="0"/>
                </a:lnTo>
                <a:lnTo>
                  <a:pt x="5735680" y="1341076"/>
                </a:lnTo>
                <a:lnTo>
                  <a:pt x="0" y="13410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79265" y="1535349"/>
            <a:ext cx="6170359" cy="872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1"/>
              </a:lnSpc>
              <a:spcBef>
                <a:spcPct val="0"/>
              </a:spcBef>
            </a:pPr>
            <a:r>
              <a:rPr lang="en-US" sz="624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If Statement</a:t>
            </a:r>
          </a:p>
          <a:p>
            <a:pPr algn="ctr">
              <a:lnSpc>
                <a:spcPts val="8681"/>
              </a:lnSpc>
              <a:spcBef>
                <a:spcPct val="0"/>
              </a:spcBef>
            </a:pPr>
          </a:p>
          <a:p>
            <a:pPr algn="ctr">
              <a:lnSpc>
                <a:spcPts val="8681"/>
              </a:lnSpc>
              <a:spcBef>
                <a:spcPct val="0"/>
              </a:spcBef>
            </a:pPr>
            <a:r>
              <a:rPr lang="en-US" sz="624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Else-If Statement</a:t>
            </a:r>
          </a:p>
          <a:p>
            <a:pPr algn="ctr">
              <a:lnSpc>
                <a:spcPts val="8681"/>
              </a:lnSpc>
              <a:spcBef>
                <a:spcPct val="0"/>
              </a:spcBef>
            </a:pPr>
          </a:p>
          <a:p>
            <a:pPr algn="ctr">
              <a:lnSpc>
                <a:spcPts val="8681"/>
              </a:lnSpc>
              <a:spcBef>
                <a:spcPct val="0"/>
              </a:spcBef>
            </a:pPr>
            <a:r>
              <a:rPr lang="en-US" sz="624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Else Statement</a:t>
            </a:r>
          </a:p>
          <a:p>
            <a:pPr algn="ctr">
              <a:lnSpc>
                <a:spcPts val="8681"/>
              </a:lnSpc>
              <a:spcBef>
                <a:spcPct val="0"/>
              </a:spcBef>
            </a:pPr>
          </a:p>
          <a:p>
            <a:pPr algn="ctr">
              <a:lnSpc>
                <a:spcPts val="8681"/>
              </a:lnSpc>
              <a:spcBef>
                <a:spcPct val="0"/>
              </a:spcBef>
            </a:pPr>
            <a:r>
              <a:rPr lang="en-US" sz="624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Loops</a:t>
            </a:r>
          </a:p>
          <a:p>
            <a:pPr algn="l">
              <a:lnSpc>
                <a:spcPts val="86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47321" y="617220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414067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40679" y="0"/>
                </a:lnTo>
                <a:lnTo>
                  <a:pt x="414067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612112" y="-246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3675888" y="0"/>
                </a:moveTo>
                <a:lnTo>
                  <a:pt x="0" y="0"/>
                </a:lnTo>
                <a:lnTo>
                  <a:pt x="0" y="4114800"/>
                </a:lnTo>
                <a:lnTo>
                  <a:pt x="3675888" y="4114800"/>
                </a:lnTo>
                <a:lnTo>
                  <a:pt x="36758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6449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0" y="4114800"/>
                </a:moveTo>
                <a:lnTo>
                  <a:pt x="3675888" y="4114800"/>
                </a:lnTo>
                <a:lnTo>
                  <a:pt x="36758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9339" y="1075394"/>
            <a:ext cx="11509321" cy="1773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Lobster Two"/>
                <a:ea typeface="Lobster Two"/>
                <a:cs typeface="Lobster Two"/>
                <a:sym typeface="Lobster Two"/>
              </a:rPr>
              <a:t>Data Types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75888" y="3318923"/>
            <a:ext cx="10087143" cy="5601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28"/>
              </a:lnSpc>
            </a:pPr>
            <a:r>
              <a:rPr lang="en-US" sz="5343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Supported Types:</a:t>
            </a:r>
          </a:p>
          <a:p>
            <a:pPr algn="just" marL="1153761" indent="-576881" lvl="1">
              <a:lnSpc>
                <a:spcPts val="7428"/>
              </a:lnSpc>
              <a:buFont typeface="Arial"/>
              <a:buChar char="•"/>
            </a:pPr>
            <a:r>
              <a:rPr lang="en-US" sz="534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Integers: 123</a:t>
            </a:r>
          </a:p>
          <a:p>
            <a:pPr algn="just" marL="1153761" indent="-576881" lvl="1">
              <a:lnSpc>
                <a:spcPts val="7428"/>
              </a:lnSpc>
              <a:buFont typeface="Arial"/>
              <a:buChar char="•"/>
            </a:pPr>
            <a:r>
              <a:rPr lang="en-US" sz="534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Strings: "Hello Babu"</a:t>
            </a:r>
          </a:p>
          <a:p>
            <a:pPr algn="just" marL="1153761" indent="-576881" lvl="1">
              <a:lnSpc>
                <a:spcPts val="7428"/>
              </a:lnSpc>
              <a:buFont typeface="Arial"/>
              <a:buChar char="•"/>
            </a:pPr>
            <a:r>
              <a:rPr lang="en-US" sz="534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Booleans: True, False</a:t>
            </a:r>
          </a:p>
          <a:p>
            <a:pPr algn="just" marL="1153761" indent="-576881" lvl="1">
              <a:lnSpc>
                <a:spcPts val="7428"/>
              </a:lnSpc>
              <a:buFont typeface="Arial"/>
              <a:buChar char="•"/>
            </a:pPr>
            <a:r>
              <a:rPr lang="en-US" sz="534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Variables: variable_name</a:t>
            </a:r>
          </a:p>
          <a:p>
            <a:pPr algn="just">
              <a:lnSpc>
                <a:spcPts val="742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47321" y="617220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414067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40679" y="0"/>
                </a:lnTo>
                <a:lnTo>
                  <a:pt x="414067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612112" y="-246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3675888" y="0"/>
                </a:moveTo>
                <a:lnTo>
                  <a:pt x="0" y="0"/>
                </a:lnTo>
                <a:lnTo>
                  <a:pt x="0" y="4114800"/>
                </a:lnTo>
                <a:lnTo>
                  <a:pt x="3675888" y="4114800"/>
                </a:lnTo>
                <a:lnTo>
                  <a:pt x="36758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6449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0" y="4114800"/>
                </a:moveTo>
                <a:lnTo>
                  <a:pt x="3675888" y="4114800"/>
                </a:lnTo>
                <a:lnTo>
                  <a:pt x="36758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91966" y="3360014"/>
            <a:ext cx="9365041" cy="597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235224" indent="-617612" lvl="1">
              <a:lnSpc>
                <a:spcPts val="7952"/>
              </a:lnSpc>
              <a:buFont typeface="Arial"/>
              <a:buChar char="•"/>
            </a:pPr>
            <a:r>
              <a:rPr lang="en-US" sz="57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Syn</a:t>
            </a:r>
            <a:r>
              <a:rPr lang="en-US" sz="57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tax highlighting</a:t>
            </a:r>
          </a:p>
          <a:p>
            <a:pPr algn="just" marL="1235224" indent="-617612" lvl="1">
              <a:lnSpc>
                <a:spcPts val="7952"/>
              </a:lnSpc>
              <a:buFont typeface="Arial"/>
              <a:buChar char="•"/>
            </a:pPr>
            <a:r>
              <a:rPr lang="en-US" sz="57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File operations</a:t>
            </a:r>
          </a:p>
          <a:p>
            <a:pPr algn="just" marL="1235224" indent="-617612" lvl="1">
              <a:lnSpc>
                <a:spcPts val="7952"/>
              </a:lnSpc>
              <a:buFont typeface="Arial"/>
              <a:buChar char="•"/>
            </a:pPr>
            <a:r>
              <a:rPr lang="en-US" sz="57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Dark mode support</a:t>
            </a:r>
          </a:p>
          <a:p>
            <a:pPr algn="just" marL="1235224" indent="-617612" lvl="1">
              <a:lnSpc>
                <a:spcPts val="7952"/>
              </a:lnSpc>
              <a:buFont typeface="Arial"/>
              <a:buChar char="•"/>
            </a:pPr>
            <a:r>
              <a:rPr lang="en-US" sz="57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Sound management</a:t>
            </a:r>
          </a:p>
          <a:p>
            <a:pPr algn="just" marL="1235224" indent="-617612" lvl="1">
              <a:lnSpc>
                <a:spcPts val="7952"/>
              </a:lnSpc>
              <a:buFont typeface="Arial"/>
              <a:buChar char="•"/>
            </a:pPr>
            <a:r>
              <a:rPr lang="en-US" sz="57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Mute operation</a:t>
            </a:r>
          </a:p>
          <a:p>
            <a:pPr algn="just">
              <a:lnSpc>
                <a:spcPts val="753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589726" y="502294"/>
            <a:ext cx="12706308" cy="2493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2"/>
              </a:lnSpc>
            </a:pPr>
            <a:r>
              <a:rPr lang="en-US" sz="7202">
                <a:solidFill>
                  <a:srgbClr val="141619"/>
                </a:solidFill>
                <a:latin typeface="Lobster Two"/>
                <a:ea typeface="Lobster Two"/>
                <a:cs typeface="Lobster Two"/>
                <a:sym typeface="Lobster Two"/>
              </a:rPr>
              <a:t>Interactive Development Environment(IDE)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47321" y="617220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414067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40679" y="0"/>
                </a:lnTo>
                <a:lnTo>
                  <a:pt x="414067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612112" y="-246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3675888" y="0"/>
                </a:moveTo>
                <a:lnTo>
                  <a:pt x="0" y="0"/>
                </a:lnTo>
                <a:lnTo>
                  <a:pt x="0" y="4114800"/>
                </a:lnTo>
                <a:lnTo>
                  <a:pt x="3675888" y="4114800"/>
                </a:lnTo>
                <a:lnTo>
                  <a:pt x="36758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6449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0" y="4114800"/>
                </a:moveTo>
                <a:lnTo>
                  <a:pt x="3675888" y="4114800"/>
                </a:lnTo>
                <a:lnTo>
                  <a:pt x="36758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9339" y="283889"/>
            <a:ext cx="11509321" cy="1773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Lobster Two"/>
                <a:ea typeface="Lobster Two"/>
                <a:cs typeface="Lobster Two"/>
                <a:sym typeface="Lobster Two"/>
              </a:rPr>
              <a:t>Audio Feedback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37944" y="2603555"/>
            <a:ext cx="15188960" cy="590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9543" indent="-454771" lvl="1">
              <a:lnSpc>
                <a:spcPts val="5855"/>
              </a:lnSpc>
              <a:buFont typeface="Arial"/>
              <a:buChar char="•"/>
            </a:pPr>
            <a:r>
              <a:rPr lang="en-US" sz="42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"File chal rahi h babu" - When running a file</a:t>
            </a:r>
          </a:p>
          <a:p>
            <a:pPr algn="just" marL="909543" indent="-454771" lvl="1">
              <a:lnSpc>
                <a:spcPts val="5855"/>
              </a:lnSpc>
              <a:buFont typeface="Arial"/>
              <a:buChar char="•"/>
            </a:pPr>
            <a:r>
              <a:rPr lang="en-US" sz="42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"Babu file mehfooz horahi h" - When saving a file</a:t>
            </a:r>
          </a:p>
          <a:p>
            <a:pPr algn="just" marL="909543" indent="-454771" lvl="1">
              <a:lnSpc>
                <a:spcPts val="5855"/>
              </a:lnSpc>
              <a:buFont typeface="Arial"/>
              <a:buChar char="•"/>
            </a:pPr>
            <a:r>
              <a:rPr lang="en-US" sz="42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"New file khul rahi h shona" - When creating a new file</a:t>
            </a:r>
          </a:p>
          <a:p>
            <a:pPr algn="just" marL="909543" indent="-454771" lvl="1">
              <a:lnSpc>
                <a:spcPts val="5855"/>
              </a:lnSpc>
              <a:buFont typeface="Arial"/>
              <a:buChar char="•"/>
            </a:pPr>
            <a:r>
              <a:rPr lang="en-US" sz="42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"Babu file khul rhi h" - When opening an existing file</a:t>
            </a:r>
          </a:p>
          <a:p>
            <a:pPr algn="just" marL="909543" indent="-454771" lvl="1">
              <a:lnSpc>
                <a:spcPts val="5855"/>
              </a:lnSpc>
              <a:buFont typeface="Arial"/>
              <a:buChar char="•"/>
            </a:pPr>
            <a:r>
              <a:rPr lang="en-US" sz="42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"Chalti hoon babu" - When exiting the IDE</a:t>
            </a:r>
          </a:p>
          <a:p>
            <a:pPr algn="just" marL="909543" indent="-454771" lvl="1">
              <a:lnSpc>
                <a:spcPts val="5855"/>
              </a:lnSpc>
              <a:buFont typeface="Arial"/>
              <a:buChar char="•"/>
            </a:pPr>
            <a:r>
              <a:rPr lang="en-US" sz="42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"Shona apki zindagi mn andhera aa gaya h" - dark mode</a:t>
            </a:r>
          </a:p>
          <a:p>
            <a:pPr algn="just" marL="909543" indent="-454771" lvl="1">
              <a:lnSpc>
                <a:spcPts val="5855"/>
              </a:lnSpc>
              <a:buFont typeface="Arial"/>
              <a:buChar char="•"/>
            </a:pPr>
            <a:r>
              <a:rPr lang="en-US" sz="42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"Babu apki zindagu ab roshan hogai h" - light mode</a:t>
            </a:r>
          </a:p>
          <a:p>
            <a:pPr algn="just" marL="957827" indent="-478914" lvl="1">
              <a:lnSpc>
                <a:spcPts val="6166"/>
              </a:lnSpc>
              <a:buFont typeface="Arial"/>
              <a:buChar char="•"/>
            </a:pPr>
            <a:r>
              <a:rPr lang="en-US" sz="443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"Apnay keeboard say alfaaz daakhil karna shona" - input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47321" y="6172200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414067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40679" y="0"/>
                </a:lnTo>
                <a:lnTo>
                  <a:pt x="414067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612112" y="-246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3675888" y="0"/>
                </a:moveTo>
                <a:lnTo>
                  <a:pt x="0" y="0"/>
                </a:lnTo>
                <a:lnTo>
                  <a:pt x="0" y="4114800"/>
                </a:lnTo>
                <a:lnTo>
                  <a:pt x="3675888" y="4114800"/>
                </a:lnTo>
                <a:lnTo>
                  <a:pt x="36758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6449398"/>
            <a:ext cx="3675888" cy="4114800"/>
          </a:xfrm>
          <a:custGeom>
            <a:avLst/>
            <a:gdLst/>
            <a:ahLst/>
            <a:cxnLst/>
            <a:rect r="r" b="b" t="t" l="l"/>
            <a:pathLst>
              <a:path h="4114800" w="3675888">
                <a:moveTo>
                  <a:pt x="0" y="4114800"/>
                </a:moveTo>
                <a:lnTo>
                  <a:pt x="3675888" y="4114800"/>
                </a:lnTo>
                <a:lnTo>
                  <a:pt x="36758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32260" y="3580384"/>
            <a:ext cx="12412799" cy="464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2" indent="-485776" lvl="1">
              <a:lnSpc>
                <a:spcPts val="625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abuShona.g4 → Grammar Definition</a:t>
            </a:r>
          </a:p>
          <a:p>
            <a:pPr algn="just" marL="971552" indent="-485776" lvl="1">
              <a:lnSpc>
                <a:spcPts val="625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ANTLR4 → Generates Python Components</a:t>
            </a:r>
          </a:p>
          <a:p>
            <a:pPr algn="just" marL="971552" indent="-485776" lvl="1">
              <a:lnSpc>
                <a:spcPts val="625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Main.py → Orchestrates Component Interaction</a:t>
            </a:r>
          </a:p>
          <a:p>
            <a:pPr algn="just" marL="971552" indent="-485776" lvl="1">
              <a:lnSpc>
                <a:spcPts val="625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BabuIDE.py → Provides User Interface</a:t>
            </a:r>
          </a:p>
          <a:p>
            <a:pPr algn="just">
              <a:lnSpc>
                <a:spcPts val="56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898528" y="1022999"/>
            <a:ext cx="9713584" cy="1773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Lobster Two"/>
                <a:ea typeface="Lobster Two"/>
                <a:cs typeface="Lobster Two"/>
                <a:sym typeface="Lobster Two"/>
              </a:rPr>
              <a:t>Project 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DAGcpMTGnU8</dc:identifier>
  <dcterms:modified xsi:type="dcterms:W3CDTF">2011-08-01T06:04:30Z</dcterms:modified>
  <cp:revision>1</cp:revision>
  <dc:title>Babu-Shona_ Interpreter</dc:title>
</cp:coreProperties>
</file>